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3"/>
  </p:notesMasterIdLst>
  <p:sldIdLst>
    <p:sldId id="5296" r:id="rId5"/>
    <p:sldId id="2076138292" r:id="rId6"/>
    <p:sldId id="2076138287" r:id="rId7"/>
    <p:sldId id="2076138294" r:id="rId8"/>
    <p:sldId id="2076138288" r:id="rId9"/>
    <p:sldId id="2076138293" r:id="rId10"/>
    <p:sldId id="2076138290" r:id="rId11"/>
    <p:sldId id="2076138289" r:id="rId1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37622-A0B2-4974-A129-698C9AFA2338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080FA-715F-4269-98FF-D3195F51B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08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95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384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5182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242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53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248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768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24F51-FC5D-4690-90E9-5C437405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C73DFE-72ED-4BF2-8C70-DA89A07F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長方形 7">
            <a:extLst>
              <a:ext uri="{FF2B5EF4-FFF2-40B4-BE49-F238E27FC236}">
                <a16:creationId xmlns:a16="http://schemas.microsoft.com/office/drawing/2014/main" id="{0CFF48D4-708B-4B84-8149-E7833163F8EA}"/>
              </a:ext>
            </a:extLst>
          </p:cNvPr>
          <p:cNvSpPr/>
          <p:nvPr userDrawn="1"/>
        </p:nvSpPr>
        <p:spPr>
          <a:xfrm>
            <a:off x="10860000" y="410846"/>
            <a:ext cx="1332000" cy="6447154"/>
          </a:xfrm>
          <a:prstGeom prst="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長方形 7">
            <a:extLst>
              <a:ext uri="{FF2B5EF4-FFF2-40B4-BE49-F238E27FC236}">
                <a16:creationId xmlns:a16="http://schemas.microsoft.com/office/drawing/2014/main" id="{2D725E30-1C61-47A1-9C43-F3B19726DE60}"/>
              </a:ext>
            </a:extLst>
          </p:cNvPr>
          <p:cNvSpPr>
            <a:spLocks/>
          </p:cNvSpPr>
          <p:nvPr userDrawn="1"/>
        </p:nvSpPr>
        <p:spPr>
          <a:xfrm>
            <a:off x="583269" y="2571840"/>
            <a:ext cx="144000" cy="1440000"/>
          </a:xfrm>
          <a:prstGeom prst="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463" noProof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C40CBC-C46D-4E87-9528-9EF52FC012FF}"/>
              </a:ext>
            </a:extLst>
          </p:cNvPr>
          <p:cNvSpPr txBox="1">
            <a:spLocks/>
          </p:cNvSpPr>
          <p:nvPr userDrawn="1"/>
        </p:nvSpPr>
        <p:spPr>
          <a:xfrm>
            <a:off x="8153400" y="1269048"/>
            <a:ext cx="3372600" cy="5295898"/>
          </a:xfrm>
          <a:prstGeom prst="rect">
            <a:avLst/>
          </a:prstGeom>
          <a:solidFill>
            <a:srgbClr val="EFEFEF"/>
          </a:solidFill>
        </p:spPr>
        <p:txBody>
          <a:bodyPr vert="horz" lIns="360000" tIns="360000" rIns="360000" bIns="36000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3CD7A0D-F04C-45FB-B018-4AFE515C9F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769" y="0"/>
            <a:ext cx="2740231" cy="94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5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52292-5548-4F7A-B224-7D5AB6E8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0B9D95-3AC8-4B4A-813C-4AD7F1412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9F9DAE-09B9-4A13-882B-0907AEC7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A7C24C-AA36-4C82-AE59-FE4DB2D5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9D9661-9088-4680-8891-D6F85055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41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8ACECD-4C8F-49AA-88E1-F57814F34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8EDF8F-8424-46C8-AB46-5DE337F27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2B4F6-EC55-4776-8A1D-668F0EE23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7D11E4-C31E-4A37-8C95-477D4DD2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F1E32-9683-4FF7-BD21-B6BF6B97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5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52DBBB7D-B4A1-4EE5-9944-3F86180C42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6296" y="0"/>
            <a:ext cx="1797689" cy="620329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4EF9511-0C01-45BD-B4AB-46B6D91D0AB0}"/>
              </a:ext>
            </a:extLst>
          </p:cNvPr>
          <p:cNvGrpSpPr/>
          <p:nvPr userDrawn="1"/>
        </p:nvGrpSpPr>
        <p:grpSpPr>
          <a:xfrm>
            <a:off x="298855" y="214455"/>
            <a:ext cx="11456923" cy="432000"/>
            <a:chOff x="455612" y="311435"/>
            <a:chExt cx="9792000" cy="43200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C9EB904A-DE5D-46E7-BE54-89DF7ED280B3}"/>
                </a:ext>
              </a:extLst>
            </p:cNvPr>
            <p:cNvCxnSpPr/>
            <p:nvPr userDrawn="1"/>
          </p:nvCxnSpPr>
          <p:spPr>
            <a:xfrm>
              <a:off x="455612" y="743435"/>
              <a:ext cx="9792000" cy="0"/>
            </a:xfrm>
            <a:prstGeom prst="line">
              <a:avLst/>
            </a:prstGeom>
            <a:ln w="9525">
              <a:solidFill>
                <a:srgbClr val="E6001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0E3B06E-386A-49A0-B70E-6A0CA6BE087F}"/>
                </a:ext>
              </a:extLst>
            </p:cNvPr>
            <p:cNvCxnSpPr/>
            <p:nvPr userDrawn="1"/>
          </p:nvCxnSpPr>
          <p:spPr>
            <a:xfrm>
              <a:off x="455612" y="311435"/>
              <a:ext cx="0" cy="432000"/>
            </a:xfrm>
            <a:prstGeom prst="line">
              <a:avLst/>
            </a:prstGeom>
            <a:ln w="38100">
              <a:solidFill>
                <a:srgbClr val="E60012"/>
              </a:solidFill>
              <a:beve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E5C31D5-F822-46CC-9B25-140E655B5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8855" y="6642000"/>
            <a:ext cx="2405658" cy="2082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A36989C5-6726-44DB-A750-4381CBF5D74A}" type="datetime1">
              <a:rPr kumimoji="1" lang="ja-JP" altLang="en-US" smtClean="0"/>
              <a:t>2024/5/28</a:t>
            </a:fld>
            <a:endParaRPr kumimoji="1" lang="ja-JP" alt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AF7886B-7EE9-42DB-A8AD-5AB5A2824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9998" y="6642000"/>
            <a:ext cx="3608487" cy="2082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3A3E73E-29AE-4276-92FB-C068FDA74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31647" y="6642000"/>
            <a:ext cx="2161497" cy="216000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 fontAlgn="ctr">
              <a:defRPr sz="1400" b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3917D35-CB2B-46E2-AAA2-A2005A22827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435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2795D-84DE-48DB-969C-35FB2C926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1B4BB8-1ED6-4192-B823-09742273B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864DB9-77BE-44CC-9C1D-5606FDA8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AC1E8-365E-4B47-AF74-169E8B2F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C570AD-AEAA-4481-ADE6-A1F385017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96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E3B150-48E1-4265-ACA4-18DA853B4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0D1C41-BB95-4682-BC8D-FB3F978F6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A5CF9D-CAEE-4AE9-A713-D297FE858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8B31A-EDF0-4836-AA90-FC1B6C17E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190229-15C7-4FBA-947F-3994FCBF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9054CB-8353-4BF9-97EF-18493A23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6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9529C-9502-450C-968C-C5C44A455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A7BA25-A48B-42B6-9952-91CA30786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5564C7-DB00-4A1A-97E7-D493797CB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353590-13F0-4015-B1A9-F905D61D9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5C4BA7-0EFE-4EB7-BA38-219A98814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B1B80D-3513-4549-93C7-2A0127DB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697D17-1A54-46A9-A807-DE1749D2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6274ED-9FAE-4EBE-A4BE-692281A2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3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A08C4-8427-4736-ADFC-2F57CD977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DC8A7F-7D0C-4121-9961-B9333D64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D8F603-B89C-4B4F-8320-30421B27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0E5444-4338-42C8-8066-0029468F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92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6A5B5F-437F-46F3-B1EC-C9981D66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9E5609-9881-4CC8-8E59-BC206FCA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AE7174-01C6-4B5E-A831-0C71D87B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69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E3EA9-13C0-4138-834D-0959378A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A22C15-5EB9-4F3D-87A4-7D6DFDF2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B61B2A-D09A-4EBA-8CAC-FA37F44E8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8F63B4-42C0-44AD-A49B-5EC9E971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C6132A-68F2-4F00-98A5-76239A49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F0C4F8-DAFA-4D3D-917A-E33D983A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00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12ECB-6EF4-4541-9558-788C4E28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F0DF1D-8287-47BD-B755-73EA6638B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EE9D7A-9D18-454F-AEC7-902814EF5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FEC588-749E-409A-B8B4-72438ED5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6907C5-8872-493E-9A1C-CACF5AA5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5A9379-DF52-4B68-ACBA-F16EDF9E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40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530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2D3384-3F29-46A7-9EA5-041B5E834F67}"/>
              </a:ext>
            </a:extLst>
          </p:cNvPr>
          <p:cNvSpPr/>
          <p:nvPr/>
        </p:nvSpPr>
        <p:spPr>
          <a:xfrm>
            <a:off x="904299" y="2530614"/>
            <a:ext cx="7176244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Name of group (Individual name)</a:t>
            </a:r>
            <a:endParaRPr lang="en-US" altLang="ja-JP" sz="2800" b="1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　　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D84AEB-DEAD-405B-B56F-3FF0F894762A}"/>
              </a:ext>
            </a:extLst>
          </p:cNvPr>
          <p:cNvSpPr/>
          <p:nvPr/>
        </p:nvSpPr>
        <p:spPr>
          <a:xfrm>
            <a:off x="151823" y="116375"/>
            <a:ext cx="88397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Proposal Document (to apply for </a:t>
            </a:r>
            <a:r>
              <a:rPr kumimoji="1" lang="en-US" altLang="ja-JP" b="1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Events organized by the </a:t>
            </a:r>
            <a:r>
              <a:rPr lang="en-US" altLang="ja-JP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G</a:t>
            </a:r>
            <a:r>
              <a:rPr kumimoji="1" lang="en-US" altLang="ja-JP" b="1" u="none" strike="noStrike" kern="1200" spc="0" normalizeH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eneral</a:t>
            </a:r>
            <a:r>
              <a:rPr kumimoji="1" lang="en-US" altLang="ja-JP" b="1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public</a:t>
            </a:r>
            <a:r>
              <a:rPr kumimoji="1" lang="ja-JP" altLang="en-US" b="1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92E8E1-3B47-4F67-ACC2-FCF9A22A11E6}"/>
              </a:ext>
            </a:extLst>
          </p:cNvPr>
          <p:cNvSpPr/>
          <p:nvPr/>
        </p:nvSpPr>
        <p:spPr>
          <a:xfrm>
            <a:off x="4292364" y="6177915"/>
            <a:ext cx="37881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[day of week], [day]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b="1" dirty="0">
                <a:latin typeface="Arial" panose="020B0604020202020204" pitchFamily="34" charset="0"/>
                <a:cs typeface="Arial" panose="020B0604020202020204" pitchFamily="34" charset="0"/>
              </a:rPr>
              <a:t>[month], 20</a:t>
            </a:r>
            <a:r>
              <a:rPr lang="ja-JP" alt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　　　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6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B864A5-C5B1-4F62-B97C-BECF0F2A4663}"/>
              </a:ext>
            </a:extLst>
          </p:cNvPr>
          <p:cNvSpPr txBox="1"/>
          <p:nvPr/>
        </p:nvSpPr>
        <p:spPr>
          <a:xfrm>
            <a:off x="723900" y="2105757"/>
            <a:ext cx="10420350" cy="397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ja-JP" altLang="ja-JP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 Assessment Criteria Used for Selection</a:t>
            </a:r>
            <a:endParaRPr lang="ja-JP" altLang="en-US" sz="28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タイトル 6">
            <a:extLst>
              <a:ext uri="{FF2B5EF4-FFF2-40B4-BE49-F238E27FC236}">
                <a16:creationId xmlns:a16="http://schemas.microsoft.com/office/drawing/2014/main" id="{7B3E2905-8697-4794-9797-DF4CE1C931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55600" y="220438"/>
            <a:ext cx="810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Points to be assessed when screening events</a:t>
            </a:r>
            <a:endParaRPr lang="en-US" altLang="ja-JP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C910E2-F6E9-460A-AF33-0F0163E9552E}"/>
              </a:ext>
            </a:extLst>
          </p:cNvPr>
          <p:cNvSpPr txBox="1"/>
          <p:nvPr/>
        </p:nvSpPr>
        <p:spPr>
          <a:xfrm>
            <a:off x="6483927" y="141067"/>
            <a:ext cx="3178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marR="0" indent="-92075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</a:t>
            </a:r>
            <a:r>
              <a:rPr kumimoji="1" lang="en-US" altLang="ja-JP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Please prepare your proposal document by taking the following points into account: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F37881-25E3-408B-A757-AFBA098599EC}"/>
              </a:ext>
            </a:extLst>
          </p:cNvPr>
          <p:cNvSpPr txBox="1"/>
          <p:nvPr/>
        </p:nvSpPr>
        <p:spPr>
          <a:xfrm>
            <a:off x="723900" y="800832"/>
            <a:ext cx="10420350" cy="395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ja-JP" altLang="ja-JP" kern="1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</a:t>
            </a:r>
            <a:r>
              <a:rPr lang="ja-JP" altLang="en-US" kern="100" dirty="0">
                <a:solidFill>
                  <a:srgbClr val="0070C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Points to note when preparing an event proposal</a:t>
            </a:r>
            <a:endParaRPr lang="ja-JP" altLang="ja-JP" sz="1400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201046-EDB3-43FB-91B0-9EB803C9B0BC}"/>
              </a:ext>
            </a:extLst>
          </p:cNvPr>
          <p:cNvSpPr txBox="1"/>
          <p:nvPr/>
        </p:nvSpPr>
        <p:spPr>
          <a:xfrm>
            <a:off x="1133475" y="2685623"/>
            <a:ext cx="10144125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3263" indent="-1973263" algn="l">
              <a:spcAft>
                <a:spcPts val="1200"/>
              </a:spcAft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1. Theme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ja-JP" sz="15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the event in line with the theme of the Expo and what is provided regarding the challenges of solving social problems and the information in the For Applicants section?</a:t>
            </a:r>
          </a:p>
          <a:p>
            <a:pPr marL="1973263" indent="-1973263" algn="l">
              <a:spcAft>
                <a:spcPts val="1200"/>
              </a:spcAft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2. Quality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ja-JP" sz="15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the quality level appropriate for an international exposition?</a:t>
            </a:r>
          </a:p>
          <a:p>
            <a:pPr marL="1973263" indent="-1973263" algn="l">
              <a:spcAft>
                <a:spcPts val="1200"/>
              </a:spcAft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ja-JP" alt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Feasibility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ja-JP" sz="15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the applicant sufficiently experienced and capable of implementing the event?</a:t>
            </a:r>
          </a:p>
          <a:p>
            <a:pPr marL="1973263" indent="-1973263" algn="l">
              <a:spcAft>
                <a:spcPts val="1200"/>
              </a:spcAft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4. Diversity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ja-JP" sz="15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Does the proposal offer a range of ways to participate and involve people who have diverse backgrounds?</a:t>
            </a:r>
          </a:p>
          <a:p>
            <a:pPr marL="1973263" indent="-1973263" algn="l">
              <a:spcAft>
                <a:spcPts val="1200"/>
              </a:spcAft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5. Entertaining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ja-JP" sz="15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Will the event please spectators and participants and motivate more people to visit the Expo?</a:t>
            </a:r>
          </a:p>
          <a:p>
            <a:pPr marL="1973263" indent="-1973263" algn="l">
              <a:spcAft>
                <a:spcPts val="1200"/>
              </a:spcAft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6. Future prospects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15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the content of the event sustainable and able to continue even after the Expo?</a:t>
            </a:r>
            <a:endParaRPr lang="ja-JP" altLang="ja-JP" sz="1500" kern="100" dirty="0">
              <a:effectLst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1973263" indent="-1973263" algn="l">
              <a:spcAft>
                <a:spcPts val="1200"/>
              </a:spcAft>
            </a:pPr>
            <a:r>
              <a:rPr sz="1500" dirty="0">
                <a:latin typeface="Arial" panose="020B0604020202020204" pitchFamily="34" charset="0"/>
                <a:cs typeface="Arial" panose="020B0604020202020204" pitchFamily="34" charset="0"/>
              </a:rPr>
              <a:t>7. Expandability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ja-JP" sz="1500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Is the proposal linked to any other events that will boost the Expo apart from the event on the day?</a:t>
            </a:r>
          </a:p>
          <a:p>
            <a:pPr marL="1973263" indent="-1798638" algn="just">
              <a:spcAft>
                <a:spcPts val="1200"/>
              </a:spcAft>
            </a:pPr>
            <a:r>
              <a:rPr lang="ja-JP" altLang="en-US" sz="1500" u="sng" kern="100" dirty="0">
                <a:effectLst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■ Screening criteria 1, 2 and 3 will be weighed heavily during evaluation</a:t>
            </a:r>
            <a:endParaRPr lang="ja-JP" altLang="en-US" sz="15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DF2982-20C9-40AF-A018-1A308110F9A3}"/>
              </a:ext>
            </a:extLst>
          </p:cNvPr>
          <p:cNvSpPr txBox="1"/>
          <p:nvPr/>
        </p:nvSpPr>
        <p:spPr>
          <a:xfrm>
            <a:off x="1133475" y="1196710"/>
            <a:ext cx="1042035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ja-JP" altLang="en-US" sz="15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Please include photos and illustrations, etc. in your proposal document so that judges can have a clear image. </a:t>
            </a:r>
            <a:endParaRPr lang="en-US" altLang="ja-JP" sz="150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ja-JP" altLang="en-US" sz="1500" kern="1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Please ensure that your proposal incorporates the following points to be assessed during screening: </a:t>
            </a:r>
            <a:endParaRPr lang="en-US" altLang="ja-JP" sz="1500" kern="100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0395D12-5C59-43F2-92D7-655D984879A9}"/>
              </a:ext>
            </a:extLst>
          </p:cNvPr>
          <p:cNvSpPr/>
          <p:nvPr/>
        </p:nvSpPr>
        <p:spPr>
          <a:xfrm>
            <a:off x="1000125" y="2503366"/>
            <a:ext cx="10277475" cy="4073223"/>
          </a:xfrm>
          <a:prstGeom prst="roundRect">
            <a:avLst>
              <a:gd name="adj" fmla="val 637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11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F619ED4E-9156-4379-BE18-D53006DEA74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49612" y="220438"/>
            <a:ext cx="810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Outline for Implementation of Events</a:t>
            </a:r>
            <a:endParaRPr lang="en-US" altLang="ja-JP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タイトル 6">
            <a:extLst>
              <a:ext uri="{FF2B5EF4-FFF2-40B4-BE49-F238E27FC236}">
                <a16:creationId xmlns:a16="http://schemas.microsoft.com/office/drawing/2014/main" id="{E58F4616-2C99-4C4F-8B5F-178A8C775661}"/>
              </a:ext>
            </a:extLst>
          </p:cNvPr>
          <p:cNvSpPr txBox="1">
            <a:spLocks/>
          </p:cNvSpPr>
          <p:nvPr/>
        </p:nvSpPr>
        <p:spPr>
          <a:xfrm>
            <a:off x="5225143" y="1033310"/>
            <a:ext cx="6168571" cy="2159433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</a:p>
          <a:p>
            <a:pPr>
              <a:lnSpc>
                <a:spcPts val="2400"/>
              </a:lnSpc>
            </a:pPr>
            <a:endParaRPr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</a:p>
          <a:p>
            <a:pPr>
              <a:lnSpc>
                <a:spcPts val="2400"/>
              </a:lnSpc>
            </a:pPr>
            <a:endParaRPr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</a:p>
          <a:p>
            <a:pPr>
              <a:lnSpc>
                <a:spcPts val="2400"/>
              </a:lnSpc>
            </a:pPr>
            <a:endParaRPr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endParaRPr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タイトル 6">
            <a:extLst>
              <a:ext uri="{FF2B5EF4-FFF2-40B4-BE49-F238E27FC236}">
                <a16:creationId xmlns:a16="http://schemas.microsoft.com/office/drawing/2014/main" id="{52A1B4BD-FD4C-4BCB-AF8A-2728DCC85DD1}"/>
              </a:ext>
            </a:extLst>
          </p:cNvPr>
          <p:cNvSpPr txBox="1">
            <a:spLocks/>
          </p:cNvSpPr>
          <p:nvPr/>
        </p:nvSpPr>
        <p:spPr>
          <a:xfrm>
            <a:off x="565149" y="1033310"/>
            <a:ext cx="4659994" cy="2166422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marL="285750" indent="-285750">
              <a:lnSpc>
                <a:spcPts val="2400"/>
              </a:lnSpc>
              <a:buFont typeface="Wingdings 2" panose="05020102010507070707" pitchFamily="18" charset="2"/>
              <a:buChar char=""/>
            </a:pP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Event title</a:t>
            </a:r>
            <a:endParaRPr lang="en-US" altLang="ja-JP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2400"/>
              </a:lnSpc>
              <a:buFont typeface="Wingdings 2" panose="05020102010507070707" pitchFamily="18" charset="2"/>
              <a:buChar char=""/>
            </a:pPr>
            <a:endParaRPr lang="en-US" altLang="ja-JP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2400"/>
              </a:lnSpc>
              <a:buFont typeface="Wingdings 2" panose="05020102010507070707" pitchFamily="18" charset="2"/>
              <a:buChar char=""/>
            </a:pP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Form of event</a:t>
            </a:r>
            <a:endParaRPr lang="en-US" altLang="ja-JP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2400"/>
              </a:lnSpc>
              <a:buFont typeface="Wingdings 2" panose="05020102010507070707" pitchFamily="18" charset="2"/>
              <a:buChar char=""/>
            </a:pPr>
            <a:endParaRPr lang="en-US" altLang="ja-JP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2400"/>
              </a:lnSpc>
              <a:buFont typeface="Wingdings 2" panose="05020102010507070707" pitchFamily="18" charset="2"/>
              <a:buChar char=""/>
            </a:pP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Event facility that you wish to use</a:t>
            </a:r>
            <a:endParaRPr lang="en-US" altLang="ja-JP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2400"/>
              </a:lnSpc>
              <a:buFont typeface="Wingdings 2" panose="05020102010507070707" pitchFamily="18" charset="2"/>
              <a:buChar char=""/>
            </a:pPr>
            <a:endParaRPr lang="en-US" altLang="ja-JP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ts val="2400"/>
              </a:lnSpc>
              <a:buFont typeface="Wingdings 2" panose="05020102010507070707" pitchFamily="18" charset="2"/>
              <a:buChar char=""/>
            </a:pPr>
            <a:r>
              <a:rPr lang="ja-JP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Size of your audience</a:t>
            </a:r>
            <a:endParaRPr lang="en-US" altLang="ja-JP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タイトル 6">
            <a:extLst>
              <a:ext uri="{FF2B5EF4-FFF2-40B4-BE49-F238E27FC236}">
                <a16:creationId xmlns:a16="http://schemas.microsoft.com/office/drawing/2014/main" id="{6DABF3A7-447B-4F8C-A736-BCD9FDDA16DF}"/>
              </a:ext>
            </a:extLst>
          </p:cNvPr>
          <p:cNvSpPr txBox="1">
            <a:spLocks/>
          </p:cNvSpPr>
          <p:nvPr/>
        </p:nvSpPr>
        <p:spPr>
          <a:xfrm>
            <a:off x="5819777" y="4264651"/>
            <a:ext cx="5298166" cy="990908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algn="ctr">
              <a:lnSpc>
                <a:spcPts val="19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ｰｰｰｰｰｰｰｰｰｰｰｰｰｰｰｰｰEvent facilitiesｰｰｰｰｰｰｰｰｰｰｰｰｰｰｰｰｰ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>
              <a:lnSpc>
                <a:spcPts val="1900"/>
              </a:lnSpc>
            </a:pP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Pop-Up Stage 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1400" dirty="0">
                <a:latin typeface="Arial" panose="020B0604020202020204" pitchFamily="34" charset="0"/>
                <a:cs typeface="Arial" panose="020B0604020202020204" pitchFamily="34" charset="0"/>
              </a:rPr>
              <a:t> locations within the Expo venue)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>
              <a:lnSpc>
                <a:spcPts val="1900"/>
              </a:lnSpc>
            </a:pP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EXPO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dirty="0" err="1">
                <a:latin typeface="Arial" panose="020B0604020202020204" pitchFamily="34" charset="0"/>
                <a:cs typeface="Arial" panose="020B0604020202020204" pitchFamily="34" charset="0"/>
              </a:rPr>
              <a:t>Arena〔Matsuri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］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>
              <a:lnSpc>
                <a:spcPts val="1900"/>
              </a:lnSpc>
            </a:pP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New event space</a:t>
            </a:r>
            <a:r>
              <a:rPr lang="ja-JP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タイトル 6">
            <a:extLst>
              <a:ext uri="{FF2B5EF4-FFF2-40B4-BE49-F238E27FC236}">
                <a16:creationId xmlns:a16="http://schemas.microsoft.com/office/drawing/2014/main" id="{A32BA2A5-8469-450A-B802-6587B5CA48B2}"/>
              </a:ext>
            </a:extLst>
          </p:cNvPr>
          <p:cNvSpPr txBox="1">
            <a:spLocks/>
          </p:cNvSpPr>
          <p:nvPr/>
        </p:nvSpPr>
        <p:spPr>
          <a:xfrm>
            <a:off x="1084263" y="4264651"/>
            <a:ext cx="4750480" cy="1478221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 algn="ctr">
              <a:lnSpc>
                <a:spcPts val="192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ｰｰｰｰｰｰｰｰｰｰｰｰｰｰExample eventsｰｰｰｰｰｰｰｰｰｰｰｰｰｰ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>
              <a:lnSpc>
                <a:spcPts val="1920"/>
              </a:lnSpc>
            </a:pPr>
            <a:r>
              <a:rPr sz="1400" dirty="0">
                <a:solidFill>
                  <a:srgbClr val="000000"/>
                </a:solidFill>
                <a:latin typeface="Arial" panose="020B0604020202020204" pitchFamily="34" charset="0"/>
                <a:ea typeface="游ゴシック"/>
                <a:cs typeface="Arial" panose="020B0604020202020204" pitchFamily="34" charset="0"/>
              </a:rPr>
              <a:t>Live performances, concerts, shows, performances, dances, lectures, symposiums, talk shows, forums, presentations, festivals, bon festival dances,  contests, competitions, recitals, exhibitions, fairs, screenings, live recording of broadcasts, etc.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9D5BF700-3228-43C5-BE78-0DD2D40B5DED}"/>
              </a:ext>
            </a:extLst>
          </p:cNvPr>
          <p:cNvSpPr/>
          <p:nvPr/>
        </p:nvSpPr>
        <p:spPr>
          <a:xfrm>
            <a:off x="1023937" y="4019203"/>
            <a:ext cx="10144125" cy="2476500"/>
          </a:xfrm>
          <a:prstGeom prst="roundRect">
            <a:avLst>
              <a:gd name="adj" fmla="val 7052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D0C8D8-7A5A-4A58-98A6-A29B59D0BEF7}"/>
              </a:ext>
            </a:extLst>
          </p:cNvPr>
          <p:cNvSpPr txBox="1"/>
          <p:nvPr/>
        </p:nvSpPr>
        <p:spPr>
          <a:xfrm>
            <a:off x="916358" y="3844499"/>
            <a:ext cx="378340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4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Reference   * Form of event/event facilities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2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F9972B7-D59B-4F15-B915-FCDC1AC5DCD8}"/>
              </a:ext>
            </a:extLst>
          </p:cNvPr>
          <p:cNvSpPr/>
          <p:nvPr/>
        </p:nvSpPr>
        <p:spPr>
          <a:xfrm>
            <a:off x="523875" y="1970736"/>
            <a:ext cx="11151777" cy="46668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E7975F4-AEBD-4B2E-BD9E-6DC859F80E0F}"/>
              </a:ext>
            </a:extLst>
          </p:cNvPr>
          <p:cNvSpPr txBox="1"/>
          <p:nvPr/>
        </p:nvSpPr>
        <p:spPr>
          <a:xfrm>
            <a:off x="411560" y="733795"/>
            <a:ext cx="33252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1938" marR="0" lvl="0" indent="-261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1.</a:t>
            </a:r>
            <a:r>
              <a:rPr kumimoji="1" lang="en-US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	</a:t>
            </a:r>
            <a:r>
              <a:rPr kumimoji="1" lang="ja-JP" altLang="en-US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Layout (Exhibition, etc.)</a:t>
            </a:r>
            <a:br>
              <a:rPr kumimoji="1" lang="en-US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kumimoji="1" lang="ja-JP" altLang="en-US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Content of act (Stage-related)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374BE9-B51F-4ADF-9D3D-2F3544FC379E}"/>
              </a:ext>
            </a:extLst>
          </p:cNvPr>
          <p:cNvSpPr txBox="1"/>
          <p:nvPr/>
        </p:nvSpPr>
        <p:spPr>
          <a:xfrm>
            <a:off x="411560" y="1411435"/>
            <a:ext cx="10674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</a:t>
            </a:r>
            <a:r>
              <a:rPr kumimoji="1" lang="ja-JP" altLang="en-US" sz="1200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Use</a:t>
            </a:r>
            <a:r>
              <a:rPr kumimoji="1" lang="ja-JP" altLang="en-US" sz="1200" b="1" u="none" strike="noStrike" kern="1200" spc="0" normalizeH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1200" b="1" u="none" strike="noStrike" kern="1200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drawings, illustrations and photos, etc.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Consider </a:t>
            </a:r>
            <a:r>
              <a:rPr kumimoji="1" lang="ja-JP" altLang="en-US" sz="1200" b="1" u="none" strike="noStrike" kern="1200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2. Quality and 5. Entertaining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, which are screening criteria, and describe the </a:t>
            </a:r>
            <a:r>
              <a:rPr kumimoji="1" lang="ja-JP" altLang="en-US" sz="1200" b="1" u="none" strike="noStrike" kern="1200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characteristics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3AE5164-3D7D-450F-8B76-1193696F86BE}"/>
              </a:ext>
            </a:extLst>
          </p:cNvPr>
          <p:cNvSpPr txBox="1"/>
          <p:nvPr/>
        </p:nvSpPr>
        <p:spPr>
          <a:xfrm>
            <a:off x="4135383" y="739350"/>
            <a:ext cx="7645057" cy="596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7313" marR="0" lvl="0" indent="-87313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u="none" strike="noStrike" kern="1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*	Quality / Is the quality level appropriate for an international exposition?</a:t>
            </a:r>
            <a:br>
              <a:rPr kumimoji="1" lang="en-US" altLang="ja-JP" sz="1200" u="none" strike="noStrike" kern="100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</a:b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Entertaining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Will the event please spectators and participants and motivate more people to visit the Expo?</a:t>
            </a:r>
            <a:endParaRPr kumimoji="1" lang="ja-JP" altLang="ja-JP" sz="1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A8B88A-7A80-4140-8115-C492B5A53C95}"/>
              </a:ext>
            </a:extLst>
          </p:cNvPr>
          <p:cNvSpPr txBox="1"/>
          <p:nvPr/>
        </p:nvSpPr>
        <p:spPr>
          <a:xfrm>
            <a:off x="7410960" y="1729635"/>
            <a:ext cx="4354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Free description field   * If you need more space, please add extra pages. 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タイトル 6">
            <a:extLst>
              <a:ext uri="{FF2B5EF4-FFF2-40B4-BE49-F238E27FC236}">
                <a16:creationId xmlns:a16="http://schemas.microsoft.com/office/drawing/2014/main" id="{61B1EE14-E4C7-352F-4B49-4E22DD89D540}"/>
              </a:ext>
            </a:extLst>
          </p:cNvPr>
          <p:cNvSpPr txBox="1">
            <a:spLocks/>
          </p:cNvSpPr>
          <p:nvPr/>
        </p:nvSpPr>
        <p:spPr>
          <a:xfrm>
            <a:off x="349612" y="220438"/>
            <a:ext cx="810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Outline for Implementation of Events</a:t>
            </a:r>
            <a:endParaRPr lang="en-US" altLang="ja-JP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840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4C3413E-810C-47B7-8F72-C06DE043C55A}"/>
              </a:ext>
            </a:extLst>
          </p:cNvPr>
          <p:cNvSpPr txBox="1"/>
          <p:nvPr/>
        </p:nvSpPr>
        <p:spPr>
          <a:xfrm>
            <a:off x="2476500" y="759062"/>
            <a:ext cx="9140930" cy="867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900113" indent="-900113" algn="l">
              <a:lnSpc>
                <a:spcPts val="2100"/>
              </a:lnSpc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Is the quality level appropriate for an international exposition?</a:t>
            </a:r>
            <a:endParaRPr lang="ja-JP" alt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  <a:p>
            <a:pPr marL="900113" indent="-900113" algn="l">
              <a:lnSpc>
                <a:spcPts val="2100"/>
              </a:lnSpc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Entertaining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Will the event please spectators and participants and motivate more people to visit the Expo?</a:t>
            </a:r>
            <a:endParaRPr lang="en-US" altLang="ja-JP" sz="1200" kern="100" dirty="0">
              <a:effectLst/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  <a:p>
            <a:pPr marL="900113" indent="-900113" algn="l">
              <a:lnSpc>
                <a:spcPts val="2100"/>
              </a:lnSpc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Diversity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Does the proposal offer a range of ways to participate and allow people who have diverse backgrounds to participate?</a:t>
            </a:r>
            <a:endParaRPr lang="ja-JP" alt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06EA43-A7C0-438E-8607-22FCAD575BAF}"/>
              </a:ext>
            </a:extLst>
          </p:cNvPr>
          <p:cNvSpPr/>
          <p:nvPr/>
        </p:nvSpPr>
        <p:spPr>
          <a:xfrm>
            <a:off x="574570" y="2221633"/>
            <a:ext cx="11042860" cy="43029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62FE33-9145-4714-9260-58E9B6129FB9}"/>
              </a:ext>
            </a:extLst>
          </p:cNvPr>
          <p:cNvSpPr txBox="1"/>
          <p:nvPr/>
        </p:nvSpPr>
        <p:spPr>
          <a:xfrm>
            <a:off x="411560" y="1613603"/>
            <a:ext cx="3897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u="none" strike="noStrike" kern="1200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Content and selling (PR) points of the event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4A71B76-349F-46AB-A889-AF6CACDE0D4B}"/>
              </a:ext>
            </a:extLst>
          </p:cNvPr>
          <p:cNvSpPr txBox="1"/>
          <p:nvPr/>
        </p:nvSpPr>
        <p:spPr>
          <a:xfrm>
            <a:off x="4372768" y="1634881"/>
            <a:ext cx="7434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Describe your event, taking into account the screening criteria (</a:t>
            </a:r>
            <a:r>
              <a:rPr kumimoji="1" lang="ja-JP" altLang="en-US" sz="1200" b="1" u="none" strike="noStrike" kern="1200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1. Theme, 4, Diversity, 5. Entertaining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).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C13A4D0-4194-43DB-A12F-34CF9DCAB3B3}"/>
              </a:ext>
            </a:extLst>
          </p:cNvPr>
          <p:cNvSpPr txBox="1"/>
          <p:nvPr/>
        </p:nvSpPr>
        <p:spPr>
          <a:xfrm>
            <a:off x="7356477" y="1975412"/>
            <a:ext cx="4354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Free description field   * If you need more space, please add extra pages. 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タイトル 6">
            <a:extLst>
              <a:ext uri="{FF2B5EF4-FFF2-40B4-BE49-F238E27FC236}">
                <a16:creationId xmlns:a16="http://schemas.microsoft.com/office/drawing/2014/main" id="{BF89CE78-C031-FD0B-59AE-6FD5B3D00047}"/>
              </a:ext>
            </a:extLst>
          </p:cNvPr>
          <p:cNvSpPr txBox="1">
            <a:spLocks/>
          </p:cNvSpPr>
          <p:nvPr/>
        </p:nvSpPr>
        <p:spPr>
          <a:xfrm>
            <a:off x="349612" y="220438"/>
            <a:ext cx="810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Characteristics of the event</a:t>
            </a:r>
            <a:endParaRPr lang="en-US" altLang="ja-JP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4B1866B-30AB-61F5-C199-1F2856A06DAD}"/>
              </a:ext>
            </a:extLst>
          </p:cNvPr>
          <p:cNvSpPr txBox="1"/>
          <p:nvPr/>
        </p:nvSpPr>
        <p:spPr>
          <a:xfrm>
            <a:off x="411560" y="733795"/>
            <a:ext cx="1796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1938" marR="0" lvl="0" indent="-261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2.	Selling points</a:t>
            </a:r>
          </a:p>
        </p:txBody>
      </p:sp>
    </p:spTree>
    <p:extLst>
      <p:ext uri="{BB962C8B-B14F-4D97-AF65-F5344CB8AC3E}">
        <p14:creationId xmlns:p14="http://schemas.microsoft.com/office/powerpoint/2010/main" val="395526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27F445-F14B-463C-8D6A-3B50021A50E6}"/>
              </a:ext>
            </a:extLst>
          </p:cNvPr>
          <p:cNvSpPr txBox="1"/>
          <p:nvPr/>
        </p:nvSpPr>
        <p:spPr>
          <a:xfrm>
            <a:off x="432611" y="1101497"/>
            <a:ext cx="9695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Describe by using </a:t>
            </a:r>
            <a:r>
              <a:rPr kumimoji="1" lang="ja-JP" altLang="en-US" sz="1200" b="1" u="none" strike="noStrike" kern="1200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past photos and illustrations, etc. 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Describe your event, taking into account the screening criterion (</a:t>
            </a:r>
            <a:r>
              <a:rPr kumimoji="1" lang="ja-JP" altLang="en-US" sz="1200" b="1" u="none" strike="noStrike" kern="1200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3. Feasibility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).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E987294-A189-4863-A6AB-9EA5E434FC21}"/>
              </a:ext>
            </a:extLst>
          </p:cNvPr>
          <p:cNvSpPr/>
          <p:nvPr/>
        </p:nvSpPr>
        <p:spPr>
          <a:xfrm>
            <a:off x="574570" y="1638300"/>
            <a:ext cx="11042860" cy="493152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2FF3F1E-757B-44F9-944C-0DE708FC1E23}"/>
              </a:ext>
            </a:extLst>
          </p:cNvPr>
          <p:cNvSpPr txBox="1"/>
          <p:nvPr/>
        </p:nvSpPr>
        <p:spPr>
          <a:xfrm>
            <a:off x="2274889" y="743640"/>
            <a:ext cx="7705116" cy="329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indent="-127000" algn="l">
              <a:lnSpc>
                <a:spcPts val="2100"/>
              </a:lnSpc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* Feasibility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Is the applicant sufficiently experienced and capable of implementing the event?</a:t>
            </a:r>
            <a:endParaRPr lang="ja-JP" alt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406B4AC-5869-4F4E-B7AF-28C0B032881B}"/>
              </a:ext>
            </a:extLst>
          </p:cNvPr>
          <p:cNvSpPr txBox="1"/>
          <p:nvPr/>
        </p:nvSpPr>
        <p:spPr>
          <a:xfrm>
            <a:off x="7396833" y="1392079"/>
            <a:ext cx="4318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Free description field   * If you need more space, please add extra pages. 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タイトル 6">
            <a:extLst>
              <a:ext uri="{FF2B5EF4-FFF2-40B4-BE49-F238E27FC236}">
                <a16:creationId xmlns:a16="http://schemas.microsoft.com/office/drawing/2014/main" id="{A5B79C6D-9E2C-166F-6FDD-46253B841981}"/>
              </a:ext>
            </a:extLst>
          </p:cNvPr>
          <p:cNvSpPr txBox="1">
            <a:spLocks/>
          </p:cNvSpPr>
          <p:nvPr/>
        </p:nvSpPr>
        <p:spPr>
          <a:xfrm>
            <a:off x="349612" y="220438"/>
            <a:ext cx="810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Actual results</a:t>
            </a:r>
            <a:endParaRPr lang="en-US" altLang="ja-JP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2DB49DA-1E18-0A67-ED44-8B6199CD3739}"/>
              </a:ext>
            </a:extLst>
          </p:cNvPr>
          <p:cNvSpPr txBox="1"/>
          <p:nvPr/>
        </p:nvSpPr>
        <p:spPr>
          <a:xfrm>
            <a:off x="411560" y="733795"/>
            <a:ext cx="17960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1938" marR="0" lvl="0" indent="-261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fr-FR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3.	Actual results</a:t>
            </a:r>
          </a:p>
        </p:txBody>
      </p:sp>
    </p:spTree>
    <p:extLst>
      <p:ext uri="{BB962C8B-B14F-4D97-AF65-F5344CB8AC3E}">
        <p14:creationId xmlns:p14="http://schemas.microsoft.com/office/powerpoint/2010/main" val="2787822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7EF1C8-A3E9-414D-A02E-B424CCBA4B08}"/>
              </a:ext>
            </a:extLst>
          </p:cNvPr>
          <p:cNvSpPr txBox="1"/>
          <p:nvPr/>
        </p:nvSpPr>
        <p:spPr>
          <a:xfrm>
            <a:off x="501056" y="1376625"/>
            <a:ext cx="6229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Describe your event, taking into account the screening criterion (</a:t>
            </a:r>
            <a:r>
              <a:rPr lang="ja-JP" altLang="en-US" sz="1200" b="1" dirty="0">
                <a:solidFill>
                  <a:srgbClr val="FF000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6. Future prospects</a:t>
            </a:r>
            <a:r>
              <a:rPr lang="ja-JP" altLang="en-US" sz="1200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</a:t>
            </a:r>
            <a:r>
              <a:rPr kumimoji="1" lang="ja-JP" altLang="en-US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3E1476A-884A-40A9-A999-D4F2D826FA9B}"/>
              </a:ext>
            </a:extLst>
          </p:cNvPr>
          <p:cNvSpPr/>
          <p:nvPr/>
        </p:nvSpPr>
        <p:spPr>
          <a:xfrm>
            <a:off x="555520" y="1725676"/>
            <a:ext cx="11042860" cy="46941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03FE236-429A-4663-8AD9-BD655B2A4C81}"/>
              </a:ext>
            </a:extLst>
          </p:cNvPr>
          <p:cNvSpPr txBox="1"/>
          <p:nvPr/>
        </p:nvSpPr>
        <p:spPr>
          <a:xfrm>
            <a:off x="3751404" y="996604"/>
            <a:ext cx="7910512" cy="329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indent="-127000" algn="r">
              <a:lnSpc>
                <a:spcPts val="2100"/>
              </a:lnSpc>
            </a:pPr>
            <a:r>
              <a:rPr lang="en-US" altLang="ja-JP" sz="1200" kern="1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* Future prospects / Is the content of the event sustainable and able to continue even after the Expo?</a:t>
            </a:r>
            <a:endParaRPr lang="ja-JP" altLang="ja-JP" sz="120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51D6F81-27A8-4613-9BD4-1DCCDBA67C08}"/>
              </a:ext>
            </a:extLst>
          </p:cNvPr>
          <p:cNvSpPr txBox="1"/>
          <p:nvPr/>
        </p:nvSpPr>
        <p:spPr>
          <a:xfrm>
            <a:off x="7363857" y="1325716"/>
            <a:ext cx="4354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Free description field   * If you need more space, please add extra pages. </a:t>
            </a:r>
            <a:endParaRPr lang="en-US" altLang="ja-JP" sz="10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Leave the field blank, if not applicable. 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タイトル 6">
            <a:extLst>
              <a:ext uri="{FF2B5EF4-FFF2-40B4-BE49-F238E27FC236}">
                <a16:creationId xmlns:a16="http://schemas.microsoft.com/office/drawing/2014/main" id="{17CD0232-B0C5-FBC0-52DD-C94768EA2AD5}"/>
              </a:ext>
            </a:extLst>
          </p:cNvPr>
          <p:cNvSpPr txBox="1">
            <a:spLocks/>
          </p:cNvSpPr>
          <p:nvPr/>
        </p:nvSpPr>
        <p:spPr>
          <a:xfrm>
            <a:off x="349612" y="220438"/>
            <a:ext cx="810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Initiatives on the event after the Expo</a:t>
            </a:r>
            <a:endParaRPr lang="en-US" altLang="ja-JP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10DC9E-93DA-6B95-6DCF-18EEDB3CA442}"/>
              </a:ext>
            </a:extLst>
          </p:cNvPr>
          <p:cNvSpPr txBox="1"/>
          <p:nvPr/>
        </p:nvSpPr>
        <p:spPr>
          <a:xfrm>
            <a:off x="411560" y="733795"/>
            <a:ext cx="51523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1938" marR="0" lvl="0" indent="-261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4.	Initiatives </a:t>
            </a:r>
            <a:r>
              <a:rPr kumimoji="1" lang="en-US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after the event takes place in the Expo</a:t>
            </a:r>
          </a:p>
        </p:txBody>
      </p:sp>
    </p:spTree>
    <p:extLst>
      <p:ext uri="{BB962C8B-B14F-4D97-AF65-F5344CB8AC3E}">
        <p14:creationId xmlns:p14="http://schemas.microsoft.com/office/powerpoint/2010/main" val="2321406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27F445-F14B-463C-8D6A-3B50021A50E6}"/>
              </a:ext>
            </a:extLst>
          </p:cNvPr>
          <p:cNvSpPr txBox="1"/>
          <p:nvPr/>
        </p:nvSpPr>
        <p:spPr>
          <a:xfrm>
            <a:off x="555520" y="1559869"/>
            <a:ext cx="6017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* Describe your event by taking account of the screening criterion (</a:t>
            </a:r>
            <a:r>
              <a:rPr kumimoji="1" lang="en-US" altLang="ja-JP" sz="1200" b="1" u="none" strike="noStrike" kern="1200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7. Expandability</a:t>
            </a:r>
            <a:r>
              <a:rPr kumimoji="1" lang="en-US" altLang="ja-JP" sz="1200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).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2A01E09-3592-4961-9D22-2A6378C1DD92}"/>
              </a:ext>
            </a:extLst>
          </p:cNvPr>
          <p:cNvSpPr/>
          <p:nvPr/>
        </p:nvSpPr>
        <p:spPr>
          <a:xfrm>
            <a:off x="555520" y="1903153"/>
            <a:ext cx="11042860" cy="45166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33664CA-08F3-4FE5-8ED6-D25C96A5ED17}"/>
              </a:ext>
            </a:extLst>
          </p:cNvPr>
          <p:cNvSpPr txBox="1"/>
          <p:nvPr/>
        </p:nvSpPr>
        <p:spPr>
          <a:xfrm>
            <a:off x="3352800" y="1202371"/>
            <a:ext cx="8341736" cy="329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indent="-127000" algn="r">
              <a:lnSpc>
                <a:spcPts val="2100"/>
              </a:lnSpc>
            </a:pP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* Expandability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dirty="0">
                <a:latin typeface="Arial" panose="020B0604020202020204" pitchFamily="34" charset="0"/>
                <a:cs typeface="Arial" panose="020B0604020202020204" pitchFamily="34" charset="0"/>
              </a:rPr>
              <a:t>Is the proposal linked to any other events that will boost the Expo apart from the event on the day?</a:t>
            </a:r>
            <a:endParaRPr lang="ja-JP" altLang="ja-JP" sz="1050" kern="100" dirty="0">
              <a:effectLst/>
              <a:latin typeface="Arial" panose="020B0604020202020204" pitchFamily="34" charset="0"/>
              <a:ea typeface="游明朝" panose="02020400000000000000" pitchFamily="18" charset="-128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6771F99-B92E-4790-B3AB-379881FF6D72}"/>
              </a:ext>
            </a:extLst>
          </p:cNvPr>
          <p:cNvSpPr txBox="1"/>
          <p:nvPr/>
        </p:nvSpPr>
        <p:spPr>
          <a:xfrm>
            <a:off x="7354973" y="1503043"/>
            <a:ext cx="4354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Free description field   * If you need more space, please add extra pages. </a:t>
            </a:r>
            <a:endParaRPr lang="en-US" altLang="ja-JP" sz="1000" dirty="0">
              <a:solidFill>
                <a:prstClr val="black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000" dirty="0">
                <a:latin typeface="Arial" panose="020B0604020202020204" pitchFamily="34" charset="0"/>
                <a:cs typeface="Arial" panose="020B0604020202020204" pitchFamily="34" charset="0"/>
              </a:rPr>
              <a:t>Leave the field blank, if not applicable.</a:t>
            </a:r>
            <a:r>
              <a:rPr lang="ja-JP" altLang="en-US" sz="1000" dirty="0">
                <a:solidFill>
                  <a:prstClr val="black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endParaRPr kumimoji="1" lang="ja-JP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" name="タイトル 6">
            <a:extLst>
              <a:ext uri="{FF2B5EF4-FFF2-40B4-BE49-F238E27FC236}">
                <a16:creationId xmlns:a16="http://schemas.microsoft.com/office/drawing/2014/main" id="{41364EEB-6EC7-827C-438F-5EAB611D556B}"/>
              </a:ext>
            </a:extLst>
          </p:cNvPr>
          <p:cNvSpPr txBox="1">
            <a:spLocks/>
          </p:cNvSpPr>
          <p:nvPr/>
        </p:nvSpPr>
        <p:spPr>
          <a:xfrm>
            <a:off x="349612" y="220438"/>
            <a:ext cx="8101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Initiatives outside the Expo Site</a:t>
            </a:r>
            <a:endParaRPr lang="en-US" altLang="ja-JP" sz="2000" b="1" dirty="0"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8176D5-5241-E78E-A3B2-58C679E18E04}"/>
              </a:ext>
            </a:extLst>
          </p:cNvPr>
          <p:cNvSpPr txBox="1"/>
          <p:nvPr/>
        </p:nvSpPr>
        <p:spPr>
          <a:xfrm>
            <a:off x="411560" y="733795"/>
            <a:ext cx="41668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1938" marR="0" lvl="0" indent="-2619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u="none" strike="noStrike" kern="1200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5.	</a:t>
            </a:r>
            <a:r>
              <a:rPr kumimoji="1" lang="en-US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Prior (pre-event) initiatives</a:t>
            </a:r>
            <a:br>
              <a:rPr kumimoji="1" lang="en-US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kumimoji="1" lang="en-US" altLang="ja-JP" sz="1600" b="1" u="none" strike="noStrike" kern="1200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Collaborations outside the Expo Site</a:t>
            </a:r>
          </a:p>
        </p:txBody>
      </p:sp>
    </p:spTree>
    <p:extLst>
      <p:ext uri="{BB962C8B-B14F-4D97-AF65-F5344CB8AC3E}">
        <p14:creationId xmlns:p14="http://schemas.microsoft.com/office/powerpoint/2010/main" val="340244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b="0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929416-3665-4dd3-8d32-e94ff91926d8">
      <Terms xmlns="http://schemas.microsoft.com/office/infopath/2007/PartnerControls"/>
    </lcf76f155ced4ddcb4097134ff3c332f>
    <TaxCatchAll xmlns="0a8b2438-981d-4c0a-8469-de24ae4ce83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198B3A517B6442982488DA0BBCCF6A" ma:contentTypeVersion="18" ma:contentTypeDescription="新しいドキュメントを作成します。" ma:contentTypeScope="" ma:versionID="d6567f459f62bba61352b086937bf4a1">
  <xsd:schema xmlns:xsd="http://www.w3.org/2001/XMLSchema" xmlns:xs="http://www.w3.org/2001/XMLSchema" xmlns:p="http://schemas.microsoft.com/office/2006/metadata/properties" xmlns:ns2="4c929416-3665-4dd3-8d32-e94ff91926d8" xmlns:ns3="0a8b2438-981d-4c0a-8469-de24ae4ce83f" targetNamespace="http://schemas.microsoft.com/office/2006/metadata/properties" ma:root="true" ma:fieldsID="38f899bb9651ab0266fb9cb88751d839" ns2:_="" ns3:_="">
    <xsd:import namespace="4c929416-3665-4dd3-8d32-e94ff91926d8"/>
    <xsd:import namespace="0a8b2438-981d-4c0a-8469-de24ae4ce8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929416-3665-4dd3-8d32-e94ff91926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a95d1507-21fd-45cf-866d-ceae8a82a7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8b2438-981d-4c0a-8469-de24ae4ce83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ff00e69-b31b-458d-bfc0-52adb41e39e8}" ma:internalName="TaxCatchAll" ma:showField="CatchAllData" ma:web="0a8b2438-981d-4c0a-8469-de24ae4ce8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379909-B7D0-4BE9-A929-A9BA60E79A39}">
  <ds:schemaRefs>
    <ds:schemaRef ds:uri="4c929416-3665-4dd3-8d32-e94ff91926d8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a8b2438-981d-4c0a-8469-de24ae4ce83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7DD00AB-34AD-4D2C-814E-930F491C9B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929416-3665-4dd3-8d32-e94ff91926d8"/>
    <ds:schemaRef ds:uri="0a8b2438-981d-4c0a-8469-de24ae4ce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606397C-0778-4B0E-92D9-2EA2E53C26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869</Words>
  <Application>Microsoft Office PowerPoint</Application>
  <PresentationFormat>ワイド画面</PresentationFormat>
  <Paragraphs>84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 UI</vt:lpstr>
      <vt:lpstr>メイリオ</vt:lpstr>
      <vt:lpstr>游ゴシック</vt:lpstr>
      <vt:lpstr>Arial</vt:lpstr>
      <vt:lpstr>Wingdings 2</vt:lpstr>
      <vt:lpstr>Office テーマ</vt:lpstr>
      <vt:lpstr>PowerPoint プレゼンテーション</vt:lpstr>
      <vt:lpstr>Points to be assessed when screening events</vt:lpstr>
      <vt:lpstr>Outline for Implementation of Events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秋田　恭伸</dc:creator>
  <cp:lastModifiedBy>木寺 貴之</cp:lastModifiedBy>
  <cp:revision>220</cp:revision>
  <cp:lastPrinted>2023-05-09T06:50:21Z</cp:lastPrinted>
  <dcterms:created xsi:type="dcterms:W3CDTF">2023-05-09T02:24:55Z</dcterms:created>
  <dcterms:modified xsi:type="dcterms:W3CDTF">2024-05-28T11:05:49Z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0x010100AA198B3A517B6442982488DA0BBCCF6A</vt:lpwstr>
  </property>
  <property fmtid="{D5CDD505-2E9C-101B-9397-08002B2CF9AE}" pid="3" name="MediaServiceImageTags">
    <vt:lpwstr/>
  </property>
</Properties>
</file>