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7"/>
  </p:notesMasterIdLst>
  <p:sldIdLst>
    <p:sldId id="256" r:id="rId2"/>
    <p:sldId id="257" r:id="rId3"/>
    <p:sldId id="3277" r:id="rId4"/>
    <p:sldId id="3276" r:id="rId5"/>
    <p:sldId id="3275" r:id="rId6"/>
  </p:sldIdLst>
  <p:sldSz cx="6858000" cy="9144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29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84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9CE3D78-718A-4F5C-9E15-C4131676AD97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461FADE-B85C-4624-83E5-92CF9D691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34091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2BBAF72D-8DFE-4DAC-AAAD-A6D1FB8B07C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979613" y="739775"/>
            <a:ext cx="2774950" cy="3700463"/>
          </a:xfrm>
          <a:ln/>
        </p:spPr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21D6DA2B-329C-4919-AD29-03E21266560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032291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2BBAF72D-8DFE-4DAC-AAAD-A6D1FB8B07CC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979613" y="739775"/>
            <a:ext cx="2774950" cy="3700463"/>
          </a:xfrm>
          <a:ln/>
        </p:spPr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21D6DA2B-329C-4919-AD29-03E21266560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ja-JP" altLang="en-US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97662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5710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02332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0683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0068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58053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1689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6101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96462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7246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18843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70FC14-D548-49B4-BB5C-C5ADD2B24B0A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611E8E-82E2-41BF-ACFD-5E66E5CC305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06751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A0B5178-8443-44FE-A99D-45B7BBD5142D}"/>
              </a:ext>
            </a:extLst>
          </p:cNvPr>
          <p:cNvSpPr txBox="1">
            <a:spLocks noChangeArrowheads="1"/>
          </p:cNvSpPr>
          <p:nvPr/>
        </p:nvSpPr>
        <p:spPr>
          <a:xfrm>
            <a:off x="0" y="325500"/>
            <a:ext cx="6172200" cy="935741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b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１．事業の実施方針等</a:t>
            </a:r>
            <a:br>
              <a:rPr lang="en-US" altLang="ja-JP" sz="18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１．１　事業実施の基本方針、業務内容等</a:t>
            </a:r>
            <a:br>
              <a:rPr lang="en-US" altLang="ja-JP" sz="1800" dirty="0"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１．２　事業実施方法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1B7507C-3476-488C-91D0-4890BBA02A20}"/>
              </a:ext>
            </a:extLst>
          </p:cNvPr>
          <p:cNvSpPr txBox="1"/>
          <p:nvPr/>
        </p:nvSpPr>
        <p:spPr>
          <a:xfrm>
            <a:off x="105510" y="1261241"/>
            <a:ext cx="6410729" cy="72943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仕様書の項目ごとに記載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（１）業務実施体制の整備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（２）会場プログラムの準備・運営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①事前準備業務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②当日会議運営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　ａ．会場設営・会場レイアウト・装飾デザイン制作及び会場運営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　ｂ．会場オンライン配信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　ｃ．通訳及び同時通訳の実施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kumimoji="1"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以下、仕様書の項目ごとに記載</a:t>
            </a:r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（３）会場予定地視察及びエクスカーションの企画・準備・実施</a:t>
            </a:r>
          </a:p>
        </p:txBody>
      </p:sp>
      <p:sp>
        <p:nvSpPr>
          <p:cNvPr id="7" name="AutoShape 9">
            <a:extLst>
              <a:ext uri="{FF2B5EF4-FFF2-40B4-BE49-F238E27FC236}">
                <a16:creationId xmlns:a16="http://schemas.microsoft.com/office/drawing/2014/main" id="{660FDCF1-B2E3-4D47-A728-A4DB584808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29000" y="5240215"/>
            <a:ext cx="3255579" cy="2642544"/>
          </a:xfrm>
          <a:prstGeom prst="roundRect">
            <a:avLst>
              <a:gd name="adj" fmla="val 9694"/>
            </a:avLst>
          </a:prstGeom>
          <a:solidFill>
            <a:schemeClr val="bg1"/>
          </a:solidFill>
          <a:ln w="19050" algn="ctr">
            <a:solidFill>
              <a:schemeClr val="accent1"/>
            </a:solidFill>
            <a:round/>
            <a:headEnd/>
            <a:tailEnd type="none" w="lg" len="lg"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ja-JP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１．評価項目一覧を参照して提案書を作成する。</a:t>
            </a:r>
            <a:endParaRPr kumimoji="0" lang="en-US" altLang="ja-JP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ja-JP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ア．提案書には、どのようなアレンジをするか、具体的な内容を記載すること</a:t>
            </a:r>
            <a:endParaRPr kumimoji="0" lang="en-US" altLang="ja-JP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100" dirty="0">
                <a:solidFill>
                  <a:srgbClr val="7889FB"/>
                </a:solidFill>
              </a:rPr>
              <a:t>（写真や図などを用いた説明を歓迎）</a:t>
            </a:r>
            <a:endParaRPr kumimoji="0" lang="en-US" altLang="ja-JP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altLang="ja-JP" sz="1100" dirty="0">
              <a:solidFill>
                <a:srgbClr val="7889FB"/>
              </a:solidFill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0" lang="ja-JP" alt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イ．評価の観点欄に記載の基礎点及び加点</a:t>
            </a:r>
            <a:endParaRPr kumimoji="0" lang="en-US" altLang="ja-JP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0" lang="ja-JP" alt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　のポイントに対応した提案を記述する。特</a:t>
            </a:r>
            <a:endParaRPr kumimoji="0" lang="en-US" altLang="ja-JP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0" lang="ja-JP" alt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　に、評価区分欄が「必須」となっている事項</a:t>
            </a:r>
            <a:endParaRPr kumimoji="0" lang="en-US" altLang="ja-JP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r>
              <a:rPr kumimoji="0" lang="ja-JP" alt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　については必ず記述すること。</a:t>
            </a:r>
            <a:br>
              <a:rPr kumimoji="0" lang="en-US" altLang="ja-JP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</a:br>
            <a:br>
              <a:rPr kumimoji="0" lang="en-US" altLang="ja-JP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</a:br>
            <a:r>
              <a:rPr kumimoji="0" lang="ja-JP" altLang="en-US" sz="1100" dirty="0">
                <a:solidFill>
                  <a:srgbClr val="7889FB"/>
                </a:solidFill>
              </a:rPr>
              <a:t>２．</a:t>
            </a:r>
            <a:r>
              <a:rPr kumimoji="0" lang="ja-JP" alt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博覧会協会から連絡が取れるよう、　提案書には連絡先（担当者名、電話番号、</a:t>
            </a:r>
            <a:r>
              <a:rPr kumimoji="0" lang="en-US" altLang="ja-JP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FAX</a:t>
            </a:r>
            <a:r>
              <a:rPr kumimoji="0" lang="ja-JP" altLang="en-US" sz="1100" b="0" i="0" u="none" strike="noStrike" kern="1200" cap="none" spc="0" normalizeH="0" baseline="0" noProof="0" dirty="0">
                <a:ln>
                  <a:noFill/>
                </a:ln>
                <a:solidFill>
                  <a:srgbClr val="7889FB"/>
                </a:solidFill>
                <a:effectLst/>
                <a:uLnTx/>
                <a:uFillTx/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rPr>
              <a:t>番号、及びメールアドレス）を明記する。</a:t>
            </a:r>
            <a:endParaRPr kumimoji="0" lang="en-US" altLang="ja-JP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1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ja-JP" altLang="en-US" sz="1100" b="0" i="0" u="none" strike="noStrike" kern="1200" cap="none" spc="0" normalizeH="0" baseline="0" noProof="0" dirty="0">
              <a:ln>
                <a:noFill/>
              </a:ln>
              <a:solidFill>
                <a:srgbClr val="7889FB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EDFBD67-9D18-4EB7-B1E4-1F6FE6FF581E}"/>
              </a:ext>
            </a:extLst>
          </p:cNvPr>
          <p:cNvSpPr txBox="1"/>
          <p:nvPr/>
        </p:nvSpPr>
        <p:spPr>
          <a:xfrm>
            <a:off x="105510" y="0"/>
            <a:ext cx="95410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dirty="0">
                <a:latin typeface="Meiryo UI" panose="020B0604030504040204" pitchFamily="50" charset="-128"/>
                <a:ea typeface="Meiryo UI" panose="020B0604030504040204" pitchFamily="50" charset="-128"/>
              </a:rPr>
              <a:t>提案書</a:t>
            </a:r>
          </a:p>
        </p:txBody>
      </p:sp>
    </p:spTree>
    <p:extLst>
      <p:ext uri="{BB962C8B-B14F-4D97-AF65-F5344CB8AC3E}">
        <p14:creationId xmlns:p14="http://schemas.microsoft.com/office/powerpoint/2010/main" val="19075102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>
            <a:extLst>
              <a:ext uri="{FF2B5EF4-FFF2-40B4-BE49-F238E27FC236}">
                <a16:creationId xmlns:a16="http://schemas.microsoft.com/office/drawing/2014/main" id="{3575BB6C-D13C-4F40-B17A-323BB7C62B90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292821"/>
            <a:ext cx="6172200" cy="36933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b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１．３　事業実施計画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CA231D1-A74A-465B-AE8F-EFF71C5396D1}"/>
              </a:ext>
            </a:extLst>
          </p:cNvPr>
          <p:cNvSpPr txBox="1"/>
          <p:nvPr/>
        </p:nvSpPr>
        <p:spPr>
          <a:xfrm>
            <a:off x="235831" y="816577"/>
            <a:ext cx="33041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rgbClr val="00B0F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事業期間中の計画を図示すること</a:t>
            </a:r>
          </a:p>
        </p:txBody>
      </p:sp>
      <p:sp>
        <p:nvSpPr>
          <p:cNvPr id="7" name="Rectangle 3">
            <a:extLst>
              <a:ext uri="{FF2B5EF4-FFF2-40B4-BE49-F238E27FC236}">
                <a16:creationId xmlns:a16="http://schemas.microsoft.com/office/drawing/2014/main" id="{595C619C-749D-4C6D-9D44-775654996E07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1417922"/>
            <a:ext cx="6172200" cy="58311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 lnSpcReduction="100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２．組織の経験・能力等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２．１　類似事業の経験、専門知識等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Rectangle 3">
            <a:extLst>
              <a:ext uri="{FF2B5EF4-FFF2-40B4-BE49-F238E27FC236}">
                <a16:creationId xmlns:a16="http://schemas.microsoft.com/office/drawing/2014/main" id="{F7094A4B-FB8C-4DC0-8157-CB6F6B515354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2631577"/>
            <a:ext cx="6172200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２．２　組織としての事業実施能力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ja-JP" altLang="en-US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Rectangle 3">
            <a:extLst>
              <a:ext uri="{FF2B5EF4-FFF2-40B4-BE49-F238E27FC236}">
                <a16:creationId xmlns:a16="http://schemas.microsoft.com/office/drawing/2014/main" id="{0006153D-A718-46BF-9177-7D08E050389F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3597964"/>
            <a:ext cx="6172200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２．３　事業実施体制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Rectangle 3">
            <a:extLst>
              <a:ext uri="{FF2B5EF4-FFF2-40B4-BE49-F238E27FC236}">
                <a16:creationId xmlns:a16="http://schemas.microsoft.com/office/drawing/2014/main" id="{6CDE551D-DE10-42CB-83C8-01B774A75A5B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4495631"/>
            <a:ext cx="6172200" cy="337775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 lnSpcReduction="100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２．４　ワークライフバランス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Rectangle 3">
            <a:extLst>
              <a:ext uri="{FF2B5EF4-FFF2-40B4-BE49-F238E27FC236}">
                <a16:creationId xmlns:a16="http://schemas.microsoft.com/office/drawing/2014/main" id="{6B78A86A-BA78-4A08-ADD2-960EF6D9D9D6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5434751"/>
            <a:ext cx="6172200" cy="58311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 lnSpcReduction="100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３．事業従事者の経験・能力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３．１　事業に関する知見・知識・専門性等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Rectangle 3">
            <a:extLst>
              <a:ext uri="{FF2B5EF4-FFF2-40B4-BE49-F238E27FC236}">
                <a16:creationId xmlns:a16="http://schemas.microsoft.com/office/drawing/2014/main" id="{E6577CD8-75BD-466F-84DB-5B1B0807D1F5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6521918"/>
            <a:ext cx="6172200" cy="33517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 lnSpcReduction="100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1800" dirty="0">
                <a:latin typeface="Meiryo UI" panose="020B0604030504040204" pitchFamily="50" charset="-128"/>
                <a:ea typeface="Meiryo UI" panose="020B0604030504040204" pitchFamily="50" charset="-128"/>
              </a:rPr>
              <a:t>３．２　類似事業の経験、資格等</a:t>
            </a:r>
            <a:endParaRPr lang="en-US" altLang="ja-JP" sz="1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040430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>
            <a:extLst>
              <a:ext uri="{FF2B5EF4-FFF2-40B4-BE49-F238E27FC236}">
                <a16:creationId xmlns:a16="http://schemas.microsoft.com/office/drawing/2014/main" id="{3575BB6C-D13C-4F40-B17A-323BB7C62B90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292821"/>
            <a:ext cx="6172200" cy="369332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b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80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４．１　実施体制及び担当者略歴</a:t>
            </a:r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5" name="正方形/長方形 3">
            <a:extLst>
              <a:ext uri="{FF2B5EF4-FFF2-40B4-BE49-F238E27FC236}">
                <a16:creationId xmlns:a16="http://schemas.microsoft.com/office/drawing/2014/main" id="{D116F4C4-E2A7-4F74-99D3-940CDB6AF2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941" y="7814606"/>
            <a:ext cx="6636118" cy="1200329"/>
          </a:xfrm>
          <a:prstGeom prst="rect">
            <a:avLst/>
          </a:prstGeom>
          <a:noFill/>
          <a:ln w="6350" algn="ctr">
            <a:solidFill>
              <a:schemeClr val="tx1"/>
            </a:solidFill>
            <a:round/>
            <a:headEnd/>
            <a:tailEnd type="none" w="lg" len="lg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120000" tIns="62400" rIns="120000" bIns="62400"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endParaRPr kumimoji="0" lang="ja-JP" altLang="en-US" sz="24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35558B59-3073-4838-9463-B81150A7D1C9}"/>
              </a:ext>
            </a:extLst>
          </p:cNvPr>
          <p:cNvSpPr/>
          <p:nvPr/>
        </p:nvSpPr>
        <p:spPr>
          <a:xfrm>
            <a:off x="110941" y="7823356"/>
            <a:ext cx="3429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連絡先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担当者名　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</a:t>
            </a: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　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電話（ＦＡＸ）　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</a:t>
            </a:r>
            <a:r>
              <a:rPr kumimoji="0" lang="ja-JP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ー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XXXX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メールアドレス　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XXX</a:t>
            </a:r>
            <a:r>
              <a:rPr kumimoji="0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＠</a:t>
            </a:r>
            <a:r>
              <a:rPr kumimoji="0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XXXXXX</a:t>
            </a:r>
          </a:p>
        </p:txBody>
      </p:sp>
      <p:sp>
        <p:nvSpPr>
          <p:cNvPr id="7" name="Rectangle 3">
            <a:extLst>
              <a:ext uri="{FF2B5EF4-FFF2-40B4-BE49-F238E27FC236}">
                <a16:creationId xmlns:a16="http://schemas.microsoft.com/office/drawing/2014/main" id="{595C619C-749D-4C6D-9D44-775654996E07}"/>
              </a:ext>
            </a:extLst>
          </p:cNvPr>
          <p:cNvSpPr txBox="1">
            <a:spLocks noChangeArrowheads="1"/>
          </p:cNvSpPr>
          <p:nvPr/>
        </p:nvSpPr>
        <p:spPr>
          <a:xfrm>
            <a:off x="815814" y="725165"/>
            <a:ext cx="5448254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本調達履行のための体制図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8" name="Rectangle 3">
            <a:extLst>
              <a:ext uri="{FF2B5EF4-FFF2-40B4-BE49-F238E27FC236}">
                <a16:creationId xmlns:a16="http://schemas.microsoft.com/office/drawing/2014/main" id="{F7094A4B-FB8C-4DC0-8157-CB6F6B515354}"/>
              </a:ext>
            </a:extLst>
          </p:cNvPr>
          <p:cNvSpPr txBox="1">
            <a:spLocks noChangeArrowheads="1"/>
          </p:cNvSpPr>
          <p:nvPr/>
        </p:nvSpPr>
        <p:spPr>
          <a:xfrm>
            <a:off x="815814" y="2052014"/>
            <a:ext cx="5467327" cy="76422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 fontScale="92500" lnSpcReduction="10000"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80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各業務従事者の氏名、所属、役職、業務経験、その他略歴（学歴、職歴、研修実績その他経歴、専門知識その他の知見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9" name="Rectangle 3">
            <a:extLst>
              <a:ext uri="{FF2B5EF4-FFF2-40B4-BE49-F238E27FC236}">
                <a16:creationId xmlns:a16="http://schemas.microsoft.com/office/drawing/2014/main" id="{0006153D-A718-46BF-9177-7D08E050389F}"/>
              </a:ext>
            </a:extLst>
          </p:cNvPr>
          <p:cNvSpPr txBox="1">
            <a:spLocks noChangeArrowheads="1"/>
          </p:cNvSpPr>
          <p:nvPr/>
        </p:nvSpPr>
        <p:spPr>
          <a:xfrm>
            <a:off x="110941" y="3597964"/>
            <a:ext cx="6172200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80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４</a:t>
            </a:r>
            <a:r>
              <a:rPr kumimoji="1" lang="ja-JP" alt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．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２　組織としての実績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10" name="Rectangle 3">
            <a:extLst>
              <a:ext uri="{FF2B5EF4-FFF2-40B4-BE49-F238E27FC236}">
                <a16:creationId xmlns:a16="http://schemas.microsoft.com/office/drawing/2014/main" id="{6CDE551D-DE10-42CB-83C8-01B774A75A5B}"/>
              </a:ext>
            </a:extLst>
          </p:cNvPr>
          <p:cNvSpPr txBox="1">
            <a:spLocks noChangeArrowheads="1"/>
          </p:cNvSpPr>
          <p:nvPr/>
        </p:nvSpPr>
        <p:spPr>
          <a:xfrm>
            <a:off x="815813" y="4495631"/>
            <a:ext cx="5467327" cy="36933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80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官公庁における、本領域の実績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  <p:sp>
        <p:nvSpPr>
          <p:cNvPr id="11" name="Rectangle 3">
            <a:extLst>
              <a:ext uri="{FF2B5EF4-FFF2-40B4-BE49-F238E27FC236}">
                <a16:creationId xmlns:a16="http://schemas.microsoft.com/office/drawing/2014/main" id="{6B78A86A-BA78-4A08-ADD2-960EF6D9D9D6}"/>
              </a:ext>
            </a:extLst>
          </p:cNvPr>
          <p:cNvSpPr txBox="1">
            <a:spLocks noChangeArrowheads="1"/>
          </p:cNvSpPr>
          <p:nvPr/>
        </p:nvSpPr>
        <p:spPr>
          <a:xfrm>
            <a:off x="815813" y="5434751"/>
            <a:ext cx="5467328" cy="387729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91440" tIns="45720" rIns="91440" bIns="45720" rtlCol="0" anchor="t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j-cs"/>
              </a:rPr>
              <a:t>官公庁以外も含めた、本領域における実績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41577089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736005" name="Group 5">
            <a:extLst>
              <a:ext uri="{FF2B5EF4-FFF2-40B4-BE49-F238E27FC236}">
                <a16:creationId xmlns:a16="http://schemas.microsoft.com/office/drawing/2014/main" id="{B5FC31C6-5E50-4233-9B87-D367170E4F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5880664"/>
              </p:ext>
            </p:extLst>
          </p:nvPr>
        </p:nvGraphicFramePr>
        <p:xfrm>
          <a:off x="100818" y="585272"/>
          <a:ext cx="6524176" cy="4667805"/>
        </p:xfrm>
        <a:graphic>
          <a:graphicData uri="http://schemas.openxmlformats.org/drawingml/2006/table">
            <a:tbl>
              <a:tblPr/>
              <a:tblGrid>
                <a:gridCol w="6299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7975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714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4305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449981">
                <a:tc gridSpan="3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業務</a:t>
                      </a:r>
                    </a:p>
                  </a:txBody>
                  <a:tcPr marL="72001" marR="72001" marT="62431" marB="62431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工数、</a:t>
                      </a: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数量</a:t>
                      </a: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8163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#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事業内容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業務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1883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0476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476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1883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4472C4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endParaRPr kumimoji="1" lang="ja-JP" altLang="en-US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Arial" charset="0"/>
                        <a:ea typeface="ＭＳ Ｐゴシック" pitchFamily="50" charset="-128"/>
                        <a:cs typeface="+mn-cs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1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7" name="正方形/長方形 3">
            <a:extLst>
              <a:ext uri="{FF2B5EF4-FFF2-40B4-BE49-F238E27FC236}">
                <a16:creationId xmlns:a16="http://schemas.microsoft.com/office/drawing/2014/main" id="{73EB0C82-0A15-4E01-9974-12E044FB7E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941" y="7814606"/>
            <a:ext cx="6636118" cy="1200329"/>
          </a:xfrm>
          <a:prstGeom prst="rect">
            <a:avLst/>
          </a:prstGeom>
          <a:noFill/>
          <a:ln w="6350" algn="ctr">
            <a:solidFill>
              <a:schemeClr val="tx1"/>
            </a:solidFill>
            <a:round/>
            <a:headEnd/>
            <a:tailEnd type="none" w="lg" len="lg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120000" tIns="62400" rIns="120000" bIns="62400"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endParaRPr kumimoji="0" lang="ja-JP" altLang="en-US" sz="24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909EE32F-C8AB-4717-B2FF-25334FFF8011}"/>
              </a:ext>
            </a:extLst>
          </p:cNvPr>
          <p:cNvSpPr/>
          <p:nvPr/>
        </p:nvSpPr>
        <p:spPr>
          <a:xfrm>
            <a:off x="110941" y="7823356"/>
            <a:ext cx="3429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連絡先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担当者名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電話（ＦＡＸ）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  <a:r>
              <a:rPr lang="ja-JP" altLang="en-US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ー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XXXX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メールアドレス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＠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XXXXXX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9776009-8EBB-47C2-860B-ECBA14477C44}"/>
              </a:ext>
            </a:extLst>
          </p:cNvPr>
          <p:cNvSpPr txBox="1"/>
          <p:nvPr/>
        </p:nvSpPr>
        <p:spPr>
          <a:xfrm>
            <a:off x="110941" y="129065"/>
            <a:ext cx="8771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明細表</a:t>
            </a:r>
          </a:p>
        </p:txBody>
      </p:sp>
    </p:spTree>
    <p:extLst>
      <p:ext uri="{BB962C8B-B14F-4D97-AF65-F5344CB8AC3E}">
        <p14:creationId xmlns:p14="http://schemas.microsoft.com/office/powerpoint/2010/main" val="17655774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スライド番号プレースホルダ 3">
            <a:extLst>
              <a:ext uri="{FF2B5EF4-FFF2-40B4-BE49-F238E27FC236}">
                <a16:creationId xmlns:a16="http://schemas.microsoft.com/office/drawing/2014/main" id="{E31373AB-C39A-47B3-8DA7-CBB49B42B56B}"/>
              </a:ext>
            </a:extLst>
          </p:cNvPr>
          <p:cNvSpPr>
            <a:spLocks noGrp="1"/>
          </p:cNvSpPr>
          <p:nvPr>
            <p:ph type="sldNum" sz="quarter" idx="10"/>
          </p:nvPr>
        </p:nvSpPr>
        <p:spPr>
          <a:xfrm rot="10800000" flipV="1">
            <a:off x="8229600" y="8699500"/>
            <a:ext cx="922867" cy="4318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2133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990575" indent="-38099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8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523962" indent="-304792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2133547" indent="-304792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333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743131" indent="-304792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3352716" indent="-304792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3962301" indent="-304792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4571886" indent="-304792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5181470" indent="-304792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1067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>
              <a:lnSpc>
                <a:spcPct val="100000"/>
              </a:lnSpc>
              <a:spcBef>
                <a:spcPct val="0"/>
              </a:spcBef>
              <a:buClrTx/>
              <a:buNone/>
            </a:pPr>
            <a:r>
              <a:rPr kumimoji="0" lang="ja-JP" altLang="en-US">
                <a:solidFill>
                  <a:srgbClr val="000000"/>
                </a:solidFill>
              </a:rPr>
              <a:t>２</a:t>
            </a:r>
            <a:endParaRPr kumimoji="0" lang="en-GB" altLang="ja-JP">
              <a:solidFill>
                <a:srgbClr val="000000"/>
              </a:solidFill>
            </a:endParaRPr>
          </a:p>
        </p:txBody>
      </p:sp>
      <p:graphicFrame>
        <p:nvGraphicFramePr>
          <p:cNvPr id="4736005" name="Group 5">
            <a:extLst>
              <a:ext uri="{FF2B5EF4-FFF2-40B4-BE49-F238E27FC236}">
                <a16:creationId xmlns:a16="http://schemas.microsoft.com/office/drawing/2014/main" id="{B5FC31C6-5E50-4233-9B87-D367170E4F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8379421"/>
              </p:ext>
            </p:extLst>
          </p:nvPr>
        </p:nvGraphicFramePr>
        <p:xfrm>
          <a:off x="100818" y="585272"/>
          <a:ext cx="6524176" cy="4667805"/>
        </p:xfrm>
        <a:graphic>
          <a:graphicData uri="http://schemas.openxmlformats.org/drawingml/2006/table">
            <a:tbl>
              <a:tblPr/>
              <a:tblGrid>
                <a:gridCol w="6299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7975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7143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34305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449981">
                <a:tc gridSpan="3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業務</a:t>
                      </a:r>
                    </a:p>
                  </a:txBody>
                  <a:tcPr marL="72001" marR="72001" marT="62431" marB="62431"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工数、</a:t>
                      </a: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数量</a:t>
                      </a: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8163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#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事業内容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業務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99CCFF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1883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1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事前準備業務費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0476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企画・準備費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２人</a:t>
                      </a:r>
                      <a:r>
                        <a:rPr kumimoji="1" lang="en-US" altLang="ja-JP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×</a:t>
                      </a:r>
                      <a:r>
                        <a:rPr kumimoji="1" lang="ja-JP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３か月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476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× × × ×</a:t>
                      </a:r>
                      <a:endParaRPr kumimoji="0" lang="ja-JP" altLang="en-US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・・・・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1883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2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当日会議運営費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英</a:t>
                      </a:r>
                      <a:r>
                        <a:rPr kumimoji="1" lang="en-US" altLang="ja-JP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-</a:t>
                      </a: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日通訳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4472C4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1" lang="ja-JP" altLang="en-US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charset="0"/>
                          <a:ea typeface="ＭＳ Ｐゴシック" pitchFamily="50" charset="-128"/>
                          <a:cs typeface="+mn-cs"/>
                        </a:rPr>
                        <a:t>３人</a:t>
                      </a:r>
                      <a:r>
                        <a:rPr kumimoji="1" lang="en-US" altLang="ja-JP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charset="0"/>
                          <a:ea typeface="ＭＳ Ｐゴシック" pitchFamily="50" charset="-128"/>
                          <a:cs typeface="+mn-cs"/>
                        </a:rPr>
                        <a:t>×</a:t>
                      </a:r>
                      <a:r>
                        <a:rPr kumimoji="1" lang="ja-JP" altLang="en-US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Arial" charset="0"/>
                          <a:ea typeface="ＭＳ Ｐゴシック" pitchFamily="50" charset="-128"/>
                          <a:cs typeface="+mn-cs"/>
                        </a:rPr>
                        <a:t>２日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　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同時通訳ブース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３セット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62997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ja-JP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ja-JP" altLang="en-US" sz="21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ＭＳ Ｐゴシック" pitchFamily="50" charset="-128"/>
                      </a:endParaRP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・・・・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4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1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pitchFamily="50" charset="-128"/>
                        </a:rPr>
                        <a:t>・・・・</a:t>
                      </a:r>
                    </a:p>
                  </a:txBody>
                  <a:tcPr marL="72001" marR="72001" marT="62431" marB="62431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lg" len="lg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7283" name="Rectangle 120">
            <a:extLst>
              <a:ext uri="{FF2B5EF4-FFF2-40B4-BE49-F238E27FC236}">
                <a16:creationId xmlns:a16="http://schemas.microsoft.com/office/drawing/2014/main" id="{321EC954-B175-4865-9427-A68624DF5D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5339" y="5636105"/>
            <a:ext cx="6415133" cy="1770884"/>
          </a:xfrm>
          <a:prstGeom prst="rect">
            <a:avLst/>
          </a:prstGeom>
          <a:solidFill>
            <a:schemeClr val="bg1"/>
          </a:solidFill>
          <a:ln w="6350" algn="ctr">
            <a:solidFill>
              <a:schemeClr val="tx1"/>
            </a:solidFill>
            <a:miter lim="800000"/>
            <a:headEnd/>
            <a:tailEnd type="none" w="lg" len="lg"/>
          </a:ln>
        </p:spPr>
        <p:txBody>
          <a:bodyPr lIns="120000" tIns="62400" rIns="120000" bIns="62400"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ct val="100000"/>
              </a:lnSpc>
              <a:spcBef>
                <a:spcPct val="0"/>
              </a:spcBef>
              <a:buClrTx/>
              <a:buNone/>
            </a:pPr>
            <a:r>
              <a:rPr kumimoji="0" lang="ja-JP" altLang="en-US" sz="2400" dirty="0">
                <a:solidFill>
                  <a:srgbClr val="7889FB"/>
                </a:solidFill>
              </a:rPr>
              <a:t>提案内容を履行するために必要な事業従事者（通訳者を含む）の工数（人日）及び機材等を、仕様書の事業内容等ごとに記述する。</a:t>
            </a:r>
            <a:endParaRPr kumimoji="0" lang="en-US" altLang="ja-JP" sz="2400" dirty="0">
              <a:solidFill>
                <a:srgbClr val="7889FB"/>
              </a:solidFill>
            </a:endParaRPr>
          </a:p>
          <a:p>
            <a:pPr eaLnBrk="1" hangingPunct="1">
              <a:lnSpc>
                <a:spcPct val="100000"/>
              </a:lnSpc>
              <a:spcBef>
                <a:spcPct val="0"/>
              </a:spcBef>
              <a:buClrTx/>
              <a:buNone/>
            </a:pPr>
            <a:r>
              <a:rPr kumimoji="0" lang="en-US" altLang="ja-JP" sz="1800" dirty="0">
                <a:solidFill>
                  <a:srgbClr val="FF0000"/>
                </a:solidFill>
              </a:rPr>
              <a:t>※</a:t>
            </a:r>
            <a:r>
              <a:rPr kumimoji="0" lang="ja-JP" altLang="en-US" sz="1800" dirty="0">
                <a:solidFill>
                  <a:srgbClr val="FF0000"/>
                </a:solidFill>
              </a:rPr>
              <a:t>見積書で金額を記載しないものと考えてください</a:t>
            </a:r>
          </a:p>
        </p:txBody>
      </p:sp>
      <p:sp>
        <p:nvSpPr>
          <p:cNvPr id="4736121" name="Text Box 121">
            <a:extLst>
              <a:ext uri="{FF2B5EF4-FFF2-40B4-BE49-F238E27FC236}">
                <a16:creationId xmlns:a16="http://schemas.microsoft.com/office/drawing/2014/main" id="{E5239291-6D93-4B44-B1EF-B0C45AF1F09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190067" y="77316"/>
            <a:ext cx="1667933" cy="632884"/>
          </a:xfrm>
          <a:prstGeom prst="rect">
            <a:avLst/>
          </a:prstGeom>
          <a:solidFill>
            <a:schemeClr val="accent2"/>
          </a:solidFill>
          <a:ln w="6350" algn="ctr">
            <a:solidFill>
              <a:schemeClr val="accent1"/>
            </a:solidFill>
            <a:miter lim="800000"/>
            <a:headEnd/>
            <a:tailEnd type="none" w="lg" len="lg"/>
          </a:ln>
          <a:effectLst/>
        </p:spPr>
        <p:txBody>
          <a:bodyPr wrap="none" lIns="120000" tIns="62400" rIns="120000" bIns="62400" anchor="ctr"/>
          <a:lstStyle/>
          <a:p>
            <a:pPr algn="ctr" eaLnBrk="1" hangingPunct="1">
              <a:spcBef>
                <a:spcPct val="50000"/>
              </a:spcBef>
              <a:defRPr/>
            </a:pPr>
            <a:r>
              <a:rPr lang="ja-JP" altLang="en-US" sz="2667" b="1" dirty="0">
                <a:solidFill>
                  <a:srgbClr val="000000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Arial" charset="0"/>
                <a:cs typeface="Arial"/>
              </a:rPr>
              <a:t>記述例</a:t>
            </a:r>
          </a:p>
        </p:txBody>
      </p:sp>
      <p:sp>
        <p:nvSpPr>
          <p:cNvPr id="7" name="正方形/長方形 3">
            <a:extLst>
              <a:ext uri="{FF2B5EF4-FFF2-40B4-BE49-F238E27FC236}">
                <a16:creationId xmlns:a16="http://schemas.microsoft.com/office/drawing/2014/main" id="{73EB0C82-0A15-4E01-9974-12E044FB7E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0941" y="7814606"/>
            <a:ext cx="6636118" cy="1200329"/>
          </a:xfrm>
          <a:prstGeom prst="rect">
            <a:avLst/>
          </a:prstGeom>
          <a:noFill/>
          <a:ln w="6350" algn="ctr">
            <a:solidFill>
              <a:schemeClr val="tx1"/>
            </a:solidFill>
            <a:round/>
            <a:headEnd/>
            <a:tailEnd type="none" w="lg" len="lg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120000" tIns="62400" rIns="120000" bIns="62400" anchor="ctr"/>
          <a:lstStyle>
            <a:lvl1pPr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16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1pPr>
            <a:lvl2pPr marL="742950" indent="-28575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SzPct val="70000"/>
              <a:buFont typeface="Wingdings" panose="05000000000000000000" pitchFamily="2" charset="2"/>
              <a:buChar char="Ø"/>
              <a:defRPr kumimoji="1" sz="1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2pPr>
            <a:lvl3pPr marL="11430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ü"/>
              <a:defRPr kumimoji="1" sz="1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3pPr>
            <a:lvl4pPr marL="16002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SimSun" panose="02010600030101010101" pitchFamily="2" charset="-122"/>
              <a:buChar char="-"/>
              <a:defRPr kumimoji="1" sz="1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4pPr>
            <a:lvl5pPr marL="2057400" indent="-228600">
              <a:lnSpc>
                <a:spcPct val="104000"/>
              </a:lnSpc>
              <a:spcBef>
                <a:spcPct val="20000"/>
              </a:spcBef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104000"/>
              </a:lnSpc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Font typeface="Wingdings" panose="05000000000000000000" pitchFamily="2" charset="2"/>
              <a:buChar char="§"/>
              <a:defRPr kumimoji="1" sz="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  <a:cs typeface="Arial" panose="020B0604020202020204" pitchFamily="34" charset="0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None/>
              <a:tabLst/>
              <a:defRPr/>
            </a:pPr>
            <a:endParaRPr kumimoji="0" lang="ja-JP" altLang="en-US" sz="24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ＭＳ Ｐゴシック" panose="020B0600070205080204" pitchFamily="50" charset="-128"/>
              <a:cs typeface="Arial" panose="020B0604020202020204" pitchFamily="34" charset="0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909EE32F-C8AB-4717-B2FF-25334FFF8011}"/>
              </a:ext>
            </a:extLst>
          </p:cNvPr>
          <p:cNvSpPr/>
          <p:nvPr/>
        </p:nvSpPr>
        <p:spPr>
          <a:xfrm>
            <a:off x="110941" y="7823356"/>
            <a:ext cx="3429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連絡先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担当者名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電話（ＦＡＸ）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</a:t>
            </a:r>
            <a:r>
              <a:rPr lang="ja-JP" altLang="en-US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ー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XXXX</a:t>
            </a:r>
          </a:p>
          <a:p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メールアドレス　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</a:rPr>
              <a:t>＠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</a:rPr>
              <a:t>XXXXXX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9776009-8EBB-47C2-860B-ECBA14477C44}"/>
              </a:ext>
            </a:extLst>
          </p:cNvPr>
          <p:cNvSpPr txBox="1"/>
          <p:nvPr/>
        </p:nvSpPr>
        <p:spPr>
          <a:xfrm>
            <a:off x="110941" y="129065"/>
            <a:ext cx="8771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明細表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129</TotalTime>
  <Words>542</Words>
  <Application>Microsoft Office PowerPoint</Application>
  <PresentationFormat>画面に合わせる (4:3)</PresentationFormat>
  <Paragraphs>116</Paragraphs>
  <Slides>5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2" baseType="lpstr">
      <vt:lpstr>Meiryo UI</vt:lpstr>
      <vt:lpstr>游ゴシック</vt:lpstr>
      <vt:lpstr>Arial</vt:lpstr>
      <vt:lpstr>Calibri</vt:lpstr>
      <vt:lpstr>Calibri Light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折山 光俊</dc:creator>
  <cp:lastModifiedBy>榊　由美子</cp:lastModifiedBy>
  <cp:revision>13</cp:revision>
  <dcterms:created xsi:type="dcterms:W3CDTF">2022-05-26T07:36:54Z</dcterms:created>
  <dcterms:modified xsi:type="dcterms:W3CDTF">2022-06-08T05:24:17Z</dcterms:modified>
</cp:coreProperties>
</file>

<file path=docProps/thumbnail.jpeg>
</file>