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70" r:id="rId4"/>
  </p:sldMasterIdLst>
  <p:notesMasterIdLst>
    <p:notesMasterId r:id="rId6"/>
  </p:notesMasterIdLst>
  <p:handoutMasterIdLst>
    <p:handoutMasterId r:id="rId7"/>
  </p:handoutMasterIdLst>
  <p:sldIdLst>
    <p:sldId id="713" r:id="rId5"/>
  </p:sldIdLst>
  <p:sldSz cx="15119350" cy="10691813"/>
  <p:notesSz cx="6797675" cy="9926638"/>
  <p:defaultTextStyle>
    <a:defPPr>
      <a:defRPr lang="ja-JP"/>
    </a:defPPr>
    <a:lvl1pPr marL="0" algn="l" defTabSz="737436" rtl="0" eaLnBrk="1" latinLnBrk="0" hangingPunct="1">
      <a:defRPr kumimoji="1" sz="2903" kern="1200">
        <a:solidFill>
          <a:schemeClr val="tx1"/>
        </a:solidFill>
        <a:latin typeface="+mn-lt"/>
        <a:ea typeface="+mn-ea"/>
        <a:cs typeface="+mn-cs"/>
      </a:defRPr>
    </a:lvl1pPr>
    <a:lvl2pPr marL="737436" algn="l" defTabSz="737436" rtl="0" eaLnBrk="1" latinLnBrk="0" hangingPunct="1">
      <a:defRPr kumimoji="1" sz="2903" kern="1200">
        <a:solidFill>
          <a:schemeClr val="tx1"/>
        </a:solidFill>
        <a:latin typeface="+mn-lt"/>
        <a:ea typeface="+mn-ea"/>
        <a:cs typeface="+mn-cs"/>
      </a:defRPr>
    </a:lvl2pPr>
    <a:lvl3pPr marL="1474872" algn="l" defTabSz="737436" rtl="0" eaLnBrk="1" latinLnBrk="0" hangingPunct="1">
      <a:defRPr kumimoji="1" sz="2903" kern="1200">
        <a:solidFill>
          <a:schemeClr val="tx1"/>
        </a:solidFill>
        <a:latin typeface="+mn-lt"/>
        <a:ea typeface="+mn-ea"/>
        <a:cs typeface="+mn-cs"/>
      </a:defRPr>
    </a:lvl3pPr>
    <a:lvl4pPr marL="2212309" algn="l" defTabSz="737436" rtl="0" eaLnBrk="1" latinLnBrk="0" hangingPunct="1">
      <a:defRPr kumimoji="1" sz="2903" kern="1200">
        <a:solidFill>
          <a:schemeClr val="tx1"/>
        </a:solidFill>
        <a:latin typeface="+mn-lt"/>
        <a:ea typeface="+mn-ea"/>
        <a:cs typeface="+mn-cs"/>
      </a:defRPr>
    </a:lvl4pPr>
    <a:lvl5pPr marL="2949745" algn="l" defTabSz="737436" rtl="0" eaLnBrk="1" latinLnBrk="0" hangingPunct="1">
      <a:defRPr kumimoji="1" sz="2903" kern="1200">
        <a:solidFill>
          <a:schemeClr val="tx1"/>
        </a:solidFill>
        <a:latin typeface="+mn-lt"/>
        <a:ea typeface="+mn-ea"/>
        <a:cs typeface="+mn-cs"/>
      </a:defRPr>
    </a:lvl5pPr>
    <a:lvl6pPr marL="3687181" algn="l" defTabSz="737436" rtl="0" eaLnBrk="1" latinLnBrk="0" hangingPunct="1">
      <a:defRPr kumimoji="1" sz="2903" kern="1200">
        <a:solidFill>
          <a:schemeClr val="tx1"/>
        </a:solidFill>
        <a:latin typeface="+mn-lt"/>
        <a:ea typeface="+mn-ea"/>
        <a:cs typeface="+mn-cs"/>
      </a:defRPr>
    </a:lvl6pPr>
    <a:lvl7pPr marL="4424617" algn="l" defTabSz="737436" rtl="0" eaLnBrk="1" latinLnBrk="0" hangingPunct="1">
      <a:defRPr kumimoji="1" sz="2903" kern="1200">
        <a:solidFill>
          <a:schemeClr val="tx1"/>
        </a:solidFill>
        <a:latin typeface="+mn-lt"/>
        <a:ea typeface="+mn-ea"/>
        <a:cs typeface="+mn-cs"/>
      </a:defRPr>
    </a:lvl7pPr>
    <a:lvl8pPr marL="5162053" algn="l" defTabSz="737436" rtl="0" eaLnBrk="1" latinLnBrk="0" hangingPunct="1">
      <a:defRPr kumimoji="1" sz="2903" kern="1200">
        <a:solidFill>
          <a:schemeClr val="tx1"/>
        </a:solidFill>
        <a:latin typeface="+mn-lt"/>
        <a:ea typeface="+mn-ea"/>
        <a:cs typeface="+mn-cs"/>
      </a:defRPr>
    </a:lvl8pPr>
    <a:lvl9pPr marL="5899489" algn="l" defTabSz="737436" rtl="0" eaLnBrk="1" latinLnBrk="0" hangingPunct="1">
      <a:defRPr kumimoji="1" sz="2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368" userDrawn="1">
          <p15:clr>
            <a:srgbClr val="A4A3A4"/>
          </p15:clr>
        </p15:guide>
        <p15:guide id="4" orient="horz" pos="419" userDrawn="1">
          <p15:clr>
            <a:srgbClr val="A4A3A4"/>
          </p15:clr>
        </p15:guide>
        <p15:guide id="6" pos="4762" userDrawn="1">
          <p15:clr>
            <a:srgbClr val="A4A3A4"/>
          </p15:clr>
        </p15:guide>
        <p15:guide id="7" pos="339" userDrawn="1">
          <p15:clr>
            <a:srgbClr val="A4A3A4"/>
          </p15:clr>
        </p15:guide>
        <p15:guide id="8" pos="9185" userDrawn="1">
          <p15:clr>
            <a:srgbClr val="A4A3A4"/>
          </p15:clr>
        </p15:guide>
        <p15:guide id="9" orient="horz" pos="1326" userDrawn="1">
          <p15:clr>
            <a:srgbClr val="A4A3A4"/>
          </p15:clr>
        </p15:guide>
        <p15:guide id="10" pos="1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B7"/>
    <a:srgbClr val="C1E4FF"/>
    <a:srgbClr val="E60012"/>
    <a:srgbClr val="FC9797"/>
    <a:srgbClr val="D2D7DA"/>
    <a:srgbClr val="DED8DD"/>
    <a:srgbClr val="0066FF"/>
    <a:srgbClr val="AAAAFF"/>
    <a:srgbClr val="9FD2F1"/>
    <a:srgbClr val="00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809" autoAdjust="0"/>
    <p:restoredTop sz="89636" autoAdjust="0"/>
  </p:normalViewPr>
  <p:slideViewPr>
    <p:cSldViewPr snapToGrid="0" snapToObjects="1">
      <p:cViewPr>
        <p:scale>
          <a:sx n="200" d="100"/>
          <a:sy n="200" d="100"/>
        </p:scale>
        <p:origin x="-3684" y="-1564"/>
      </p:cViewPr>
      <p:guideLst>
        <p:guide orient="horz" pos="3368"/>
        <p:guide orient="horz" pos="419"/>
        <p:guide pos="4762"/>
        <p:guide pos="339"/>
        <p:guide pos="9185"/>
        <p:guide orient="horz" pos="1326"/>
        <p:guide pos="1269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10434"/>
    </p:cViewPr>
  </p:sorterViewPr>
  <p:notesViewPr>
    <p:cSldViewPr snapToGrid="0" snapToObjects="1">
      <p:cViewPr>
        <p:scale>
          <a:sx n="130" d="100"/>
          <a:sy n="130" d="100"/>
        </p:scale>
        <p:origin x="2742" y="-15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8" y="25"/>
            <a:ext cx="2945660" cy="498056"/>
          </a:xfrm>
          <a:prstGeom prst="rect">
            <a:avLst/>
          </a:prstGeom>
        </p:spPr>
        <p:txBody>
          <a:bodyPr vert="horz" lIns="90153" tIns="45075" rIns="90153" bIns="4507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67" y="25"/>
            <a:ext cx="2945660" cy="498056"/>
          </a:xfrm>
          <a:prstGeom prst="rect">
            <a:avLst/>
          </a:prstGeom>
        </p:spPr>
        <p:txBody>
          <a:bodyPr vert="horz" lIns="90153" tIns="45075" rIns="90153" bIns="45075" rtlCol="0"/>
          <a:lstStyle>
            <a:lvl1pPr algn="r">
              <a:defRPr sz="1100"/>
            </a:lvl1pPr>
          </a:lstStyle>
          <a:p>
            <a:fld id="{BBBD62C2-E873-5F4D-BA00-AAE0B1B124B5}" type="datetimeFigureOut">
              <a:rPr kumimoji="1" lang="ja-JP" altLang="en-US" smtClean="0"/>
              <a:t>2022/12/15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8" y="9428594"/>
            <a:ext cx="2945660" cy="498055"/>
          </a:xfrm>
          <a:prstGeom prst="rect">
            <a:avLst/>
          </a:prstGeom>
        </p:spPr>
        <p:txBody>
          <a:bodyPr vert="horz" lIns="90153" tIns="45075" rIns="90153" bIns="4507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67" y="9428594"/>
            <a:ext cx="2945660" cy="498055"/>
          </a:xfrm>
          <a:prstGeom prst="rect">
            <a:avLst/>
          </a:prstGeom>
        </p:spPr>
        <p:txBody>
          <a:bodyPr vert="horz" lIns="90153" tIns="45075" rIns="90153" bIns="45075" rtlCol="0" anchor="b"/>
          <a:lstStyle>
            <a:lvl1pPr algn="r">
              <a:defRPr sz="1100"/>
            </a:lvl1pPr>
          </a:lstStyle>
          <a:p>
            <a:fld id="{DD1E3D76-EB51-7442-9019-E03B8572E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354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9" y="22"/>
            <a:ext cx="2854667" cy="234488"/>
          </a:xfrm>
          <a:prstGeom prst="rect">
            <a:avLst/>
          </a:prstGeom>
        </p:spPr>
        <p:txBody>
          <a:bodyPr vert="horz" lIns="90153" tIns="45075" rIns="90153" bIns="45075" rtlCol="0" anchor="ctr" anchorCtr="0"/>
          <a:lstStyle>
            <a:lvl1pPr algn="l">
              <a:defRPr sz="1100"/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68" y="22"/>
            <a:ext cx="2854667" cy="234488"/>
          </a:xfrm>
          <a:prstGeom prst="rect">
            <a:avLst/>
          </a:prstGeom>
        </p:spPr>
        <p:txBody>
          <a:bodyPr vert="horz" lIns="90153" tIns="45075" rIns="90153" bIns="45075" rtlCol="0" anchor="ctr" anchorCtr="0"/>
          <a:lstStyle>
            <a:lvl1pPr algn="r">
              <a:defRPr sz="1100"/>
            </a:lvl1pPr>
          </a:lstStyle>
          <a:p>
            <a:fld id="{EF1F5F32-C4D4-7C4B-97B0-222226BE262B}" type="datetimeFigureOut">
              <a:rPr lang="ja-JP" altLang="en-US" smtClean="0"/>
              <a:pPr/>
              <a:t>2022/12/15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946150"/>
            <a:ext cx="5387975" cy="3811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53" tIns="45075" rIns="90153" bIns="4507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79436" y="5167988"/>
            <a:ext cx="4638832" cy="3810422"/>
          </a:xfrm>
          <a:prstGeom prst="rect">
            <a:avLst/>
          </a:prstGeom>
        </p:spPr>
        <p:txBody>
          <a:bodyPr vert="horz" lIns="90153" tIns="45075" rIns="90153" bIns="45075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9" y="9731250"/>
            <a:ext cx="2854667" cy="195406"/>
          </a:xfrm>
          <a:prstGeom prst="rect">
            <a:avLst/>
          </a:prstGeom>
        </p:spPr>
        <p:txBody>
          <a:bodyPr vert="horz" lIns="90153" tIns="45075" rIns="90153" bIns="45075" rtlCol="0" anchor="ctr" anchorCtr="0"/>
          <a:lstStyle>
            <a:lvl1pPr algn="l">
              <a:defRPr sz="1100"/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43040" y="9692171"/>
            <a:ext cx="2854667" cy="234488"/>
          </a:xfrm>
          <a:prstGeom prst="rect">
            <a:avLst/>
          </a:prstGeom>
        </p:spPr>
        <p:txBody>
          <a:bodyPr vert="horz" lIns="90153" tIns="45075" rIns="90153" bIns="45075" rtlCol="0" anchor="ctr" anchorCtr="0"/>
          <a:lstStyle>
            <a:lvl1pPr algn="r">
              <a:defRPr sz="1100"/>
            </a:lvl1pPr>
          </a:lstStyle>
          <a:p>
            <a:fld id="{D4EFF1A5-1FEB-C64A-BD29-5AAE6D4DCA5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0664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474872" rtl="0" eaLnBrk="1" latinLnBrk="0" hangingPunct="1">
      <a:defRPr kumimoji="1" sz="1936" kern="1200">
        <a:solidFill>
          <a:schemeClr val="tx1"/>
        </a:solidFill>
        <a:latin typeface="+mn-lt"/>
        <a:ea typeface="+mn-ea"/>
        <a:cs typeface="+mn-cs"/>
      </a:defRPr>
    </a:lvl1pPr>
    <a:lvl2pPr marL="737436" algn="l" defTabSz="1474872" rtl="0" eaLnBrk="1" latinLnBrk="0" hangingPunct="1">
      <a:defRPr kumimoji="1" sz="1936" kern="1200">
        <a:solidFill>
          <a:schemeClr val="tx1"/>
        </a:solidFill>
        <a:latin typeface="+mn-lt"/>
        <a:ea typeface="+mn-ea"/>
        <a:cs typeface="+mn-cs"/>
      </a:defRPr>
    </a:lvl2pPr>
    <a:lvl3pPr marL="1474872" algn="l" defTabSz="1474872" rtl="0" eaLnBrk="1" latinLnBrk="0" hangingPunct="1">
      <a:defRPr kumimoji="1" sz="1936" kern="1200">
        <a:solidFill>
          <a:schemeClr val="tx1"/>
        </a:solidFill>
        <a:latin typeface="+mn-lt"/>
        <a:ea typeface="+mn-ea"/>
        <a:cs typeface="+mn-cs"/>
      </a:defRPr>
    </a:lvl3pPr>
    <a:lvl4pPr marL="2212309" algn="l" defTabSz="1474872" rtl="0" eaLnBrk="1" latinLnBrk="0" hangingPunct="1">
      <a:defRPr kumimoji="1" sz="1936" kern="1200">
        <a:solidFill>
          <a:schemeClr val="tx1"/>
        </a:solidFill>
        <a:latin typeface="+mn-lt"/>
        <a:ea typeface="+mn-ea"/>
        <a:cs typeface="+mn-cs"/>
      </a:defRPr>
    </a:lvl4pPr>
    <a:lvl5pPr marL="2949745" algn="l" defTabSz="1474872" rtl="0" eaLnBrk="1" latinLnBrk="0" hangingPunct="1">
      <a:defRPr kumimoji="1" sz="1936" kern="1200">
        <a:solidFill>
          <a:schemeClr val="tx1"/>
        </a:solidFill>
        <a:latin typeface="+mn-lt"/>
        <a:ea typeface="+mn-ea"/>
        <a:cs typeface="+mn-cs"/>
      </a:defRPr>
    </a:lvl5pPr>
    <a:lvl6pPr marL="3687181" algn="l" defTabSz="1474872" rtl="0" eaLnBrk="1" latinLnBrk="0" hangingPunct="1">
      <a:defRPr kumimoji="1" sz="1936" kern="1200">
        <a:solidFill>
          <a:schemeClr val="tx1"/>
        </a:solidFill>
        <a:latin typeface="+mn-lt"/>
        <a:ea typeface="+mn-ea"/>
        <a:cs typeface="+mn-cs"/>
      </a:defRPr>
    </a:lvl6pPr>
    <a:lvl7pPr marL="4424617" algn="l" defTabSz="1474872" rtl="0" eaLnBrk="1" latinLnBrk="0" hangingPunct="1">
      <a:defRPr kumimoji="1" sz="1936" kern="1200">
        <a:solidFill>
          <a:schemeClr val="tx1"/>
        </a:solidFill>
        <a:latin typeface="+mn-lt"/>
        <a:ea typeface="+mn-ea"/>
        <a:cs typeface="+mn-cs"/>
      </a:defRPr>
    </a:lvl7pPr>
    <a:lvl8pPr marL="5162053" algn="l" defTabSz="1474872" rtl="0" eaLnBrk="1" latinLnBrk="0" hangingPunct="1">
      <a:defRPr kumimoji="1" sz="1936" kern="1200">
        <a:solidFill>
          <a:schemeClr val="tx1"/>
        </a:solidFill>
        <a:latin typeface="+mn-lt"/>
        <a:ea typeface="+mn-ea"/>
        <a:cs typeface="+mn-cs"/>
      </a:defRPr>
    </a:lvl8pPr>
    <a:lvl9pPr marL="5899489" algn="l" defTabSz="1474872" rtl="0" eaLnBrk="1" latinLnBrk="0" hangingPunct="1">
      <a:defRPr kumimoji="1" sz="1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テキストとガ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2"/>
          <p:cNvSpPr txBox="1">
            <a:spLocks/>
          </p:cNvSpPr>
          <p:nvPr userDrawn="1"/>
        </p:nvSpPr>
        <p:spPr>
          <a:xfrm>
            <a:off x="7839822" y="9992616"/>
            <a:ext cx="3730671" cy="50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737436" rtl="0" eaLnBrk="1" latinLnBrk="0" hangingPunct="1">
              <a:defRPr kumimoji="1" sz="1247" b="0" i="0" kern="1200">
                <a:solidFill>
                  <a:schemeClr val="tx1"/>
                </a:solidFill>
                <a:latin typeface="+mj-lt"/>
                <a:ea typeface="Meiryo レギュラー" charset="-128"/>
                <a:cs typeface="Meiryo レギュラー" charset="-128"/>
              </a:defRPr>
            </a:lvl1pPr>
            <a:lvl2pPr marL="737436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4872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0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745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7181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17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2053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48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6683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62">
          <p15:clr>
            <a:srgbClr val="FBAE40"/>
          </p15:clr>
        </p15:guide>
        <p15:guide id="2" pos="339">
          <p15:clr>
            <a:srgbClr val="FBAE40"/>
          </p15:clr>
        </p15:guide>
        <p15:guide id="3" pos="9185">
          <p15:clr>
            <a:srgbClr val="FBAE40"/>
          </p15:clr>
        </p15:guide>
        <p15:guide id="4" orient="horz" pos="3368">
          <p15:clr>
            <a:srgbClr val="FBAE40"/>
          </p15:clr>
        </p15:guide>
        <p15:guide id="5" orient="horz" pos="6180">
          <p15:clr>
            <a:srgbClr val="FBAE40"/>
          </p15:clr>
        </p15:guide>
        <p15:guide id="6" orient="horz" pos="5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 userDrawn="1"/>
        </p:nvGrpSpPr>
        <p:grpSpPr>
          <a:xfrm>
            <a:off x="538162" y="534886"/>
            <a:ext cx="14043025" cy="9223173"/>
            <a:chOff x="324000" y="317394"/>
            <a:chExt cx="8496000" cy="5580000"/>
          </a:xfrm>
        </p:grpSpPr>
        <p:sp>
          <p:nvSpPr>
            <p:cNvPr id="12" name="正方形/長方形 11"/>
            <p:cNvSpPr/>
            <p:nvPr/>
          </p:nvSpPr>
          <p:spPr>
            <a:xfrm>
              <a:off x="324000" y="317394"/>
              <a:ext cx="8496000" cy="5580000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Windows Office Compatible MS Mincho" charset="0"/>
              </a:endParaRPr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324000" y="3107394"/>
              <a:ext cx="8496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78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10"/>
          <p:cNvSpPr>
            <a:spLocks noGrp="1"/>
          </p:cNvSpPr>
          <p:nvPr>
            <p:ph type="title"/>
          </p:nvPr>
        </p:nvSpPr>
        <p:spPr>
          <a:xfrm>
            <a:off x="535725" y="518622"/>
            <a:ext cx="14047900" cy="6735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kumimoji="1" lang="ja-JP" altLang="en-US" dirty="0"/>
              <a:t>ここにタイトルを入力します</a:t>
            </a:r>
          </a:p>
        </p:txBody>
      </p:sp>
    </p:spTree>
    <p:extLst>
      <p:ext uri="{BB962C8B-B14F-4D97-AF65-F5344CB8AC3E}">
        <p14:creationId xmlns:p14="http://schemas.microsoft.com/office/powerpoint/2010/main" val="361461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sldNum="0" hdr="0" ftr="0" dt="0"/>
  <p:txStyles>
    <p:titleStyle>
      <a:lvl1pPr algn="l" defTabSz="712793" rtl="0" eaLnBrk="1" latinLnBrk="0" hangingPunct="1">
        <a:spcBef>
          <a:spcPct val="0"/>
        </a:spcBef>
        <a:buNone/>
        <a:defRPr kumimoji="1" sz="3274" b="0" i="0" kern="1200" spc="390" baseline="0">
          <a:solidFill>
            <a:schemeClr val="tx1"/>
          </a:solidFill>
          <a:latin typeface="+mj-ea"/>
          <a:ea typeface="+mj-ea"/>
          <a:cs typeface="Century Gothic レギュラー" charset="0"/>
        </a:defRPr>
      </a:lvl1pPr>
    </p:titleStyle>
    <p:bodyStyle>
      <a:lvl1pPr marL="534595" indent="-534595" algn="l" defTabSz="712793" rtl="0" eaLnBrk="1" latinLnBrk="0" hangingPunct="1">
        <a:spcBef>
          <a:spcPct val="20000"/>
        </a:spcBef>
        <a:buFont typeface="Arial"/>
        <a:buChar char="•"/>
        <a:defRPr kumimoji="1" sz="4989" kern="1200">
          <a:solidFill>
            <a:schemeClr val="tx1"/>
          </a:solidFill>
          <a:latin typeface="+mn-lt"/>
          <a:ea typeface="+mn-ea"/>
          <a:cs typeface="+mn-cs"/>
        </a:defRPr>
      </a:lvl1pPr>
      <a:lvl2pPr marL="1158289" indent="-445496" algn="l" defTabSz="712793" rtl="0" eaLnBrk="1" latinLnBrk="0" hangingPunct="1">
        <a:spcBef>
          <a:spcPct val="20000"/>
        </a:spcBef>
        <a:buFont typeface="Arial"/>
        <a:buChar char="–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2pPr>
      <a:lvl3pPr marL="1781983" indent="-356397" algn="l" defTabSz="712793" rtl="0" eaLnBrk="1" latinLnBrk="0" hangingPunct="1">
        <a:spcBef>
          <a:spcPct val="20000"/>
        </a:spcBef>
        <a:buFont typeface="Arial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3pPr>
      <a:lvl4pPr marL="2494776" indent="-356397" algn="l" defTabSz="712793" rtl="0" eaLnBrk="1" latinLnBrk="0" hangingPunct="1">
        <a:spcBef>
          <a:spcPct val="20000"/>
        </a:spcBef>
        <a:buFont typeface="Arial"/>
        <a:buChar char="–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4pPr>
      <a:lvl5pPr marL="3207569" indent="-356397" algn="l" defTabSz="712793" rtl="0" eaLnBrk="1" latinLnBrk="0" hangingPunct="1">
        <a:spcBef>
          <a:spcPct val="20000"/>
        </a:spcBef>
        <a:buFont typeface="Arial"/>
        <a:buChar char="»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5pPr>
      <a:lvl6pPr marL="3920362" indent="-356397" algn="l" defTabSz="712793" rtl="0" eaLnBrk="1" latinLnBrk="0" hangingPunct="1">
        <a:spcBef>
          <a:spcPct val="20000"/>
        </a:spcBef>
        <a:buFont typeface="Arial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3155" indent="-356397" algn="l" defTabSz="712793" rtl="0" eaLnBrk="1" latinLnBrk="0" hangingPunct="1">
        <a:spcBef>
          <a:spcPct val="20000"/>
        </a:spcBef>
        <a:buFont typeface="Arial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948" indent="-356397" algn="l" defTabSz="712793" rtl="0" eaLnBrk="1" latinLnBrk="0" hangingPunct="1">
        <a:spcBef>
          <a:spcPct val="20000"/>
        </a:spcBef>
        <a:buFont typeface="Arial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741" indent="-356397" algn="l" defTabSz="712793" rtl="0" eaLnBrk="1" latinLnBrk="0" hangingPunct="1">
        <a:spcBef>
          <a:spcPct val="20000"/>
        </a:spcBef>
        <a:buFont typeface="Arial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12793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93" algn="l" defTabSz="712793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86" algn="l" defTabSz="712793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79" algn="l" defTabSz="712793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172" algn="l" defTabSz="712793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965" algn="l" defTabSz="712793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759" algn="l" defTabSz="712793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552" algn="l" defTabSz="712793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345" algn="l" defTabSz="712793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スライド番号プレースホルダー 2">
            <a:extLst>
              <a:ext uri="{FF2B5EF4-FFF2-40B4-BE49-F238E27FC236}">
                <a16:creationId xmlns:a16="http://schemas.microsoft.com/office/drawing/2014/main" id="{3000D8E4-2603-45AB-A942-9EBF8DCD9194}"/>
              </a:ext>
            </a:extLst>
          </p:cNvPr>
          <p:cNvSpPr txBox="1">
            <a:spLocks/>
          </p:cNvSpPr>
          <p:nvPr/>
        </p:nvSpPr>
        <p:spPr>
          <a:xfrm>
            <a:off x="444500" y="563596"/>
            <a:ext cx="14214929" cy="645543"/>
          </a:xfrm>
          <a:prstGeom prst="rect">
            <a:avLst/>
          </a:prstGeom>
          <a:solidFill>
            <a:srgbClr val="D2D7DA"/>
          </a:solidFill>
          <a:ln>
            <a:noFill/>
          </a:ln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ja-JP"/>
            </a:defPPr>
            <a:lvl1pPr marL="0" algn="r" defTabSz="737436" rtl="0" eaLnBrk="1" latinLnBrk="0" hangingPunct="1">
              <a:defRPr kumimoji="1" sz="1247" b="0" i="0" kern="1200">
                <a:solidFill>
                  <a:schemeClr val="tx1"/>
                </a:solidFill>
                <a:latin typeface="+mj-lt"/>
                <a:ea typeface="Meiryo レギュラー" charset="-128"/>
                <a:cs typeface="Meiryo レギュラー" charset="-128"/>
              </a:defRPr>
            </a:lvl1pPr>
            <a:lvl2pPr marL="737436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4872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0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745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7181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17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2053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48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200" b="1" dirty="0">
                <a:solidFill>
                  <a:schemeClr val="bg2">
                    <a:lumMod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2025</a:t>
            </a:r>
            <a:r>
              <a:rPr lang="ja-JP" altLang="en-US" sz="1200" b="1" dirty="0">
                <a:solidFill>
                  <a:schemeClr val="bg2">
                    <a:lumMod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年日本国際博覧会　施設整備に関するユニバーサルデザインワークショップ</a:t>
            </a:r>
            <a:endParaRPr lang="en-US" altLang="ja-JP" sz="1000" b="1" dirty="0">
              <a:solidFill>
                <a:schemeClr val="bg2">
                  <a:lumMod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l">
              <a:spcBef>
                <a:spcPts val="300"/>
              </a:spcBef>
            </a:pPr>
            <a:r>
              <a:rPr lang="ja-JP" altLang="en-US" sz="1800" b="1" spc="100" dirty="0">
                <a:solidFill>
                  <a:schemeClr val="bg2">
                    <a:lumMod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第１回</a:t>
            </a:r>
            <a:r>
              <a:rPr lang="ja-JP" altLang="en-US" sz="1800" b="1" u="sng" spc="100" dirty="0">
                <a:solidFill>
                  <a:schemeClr val="bg2">
                    <a:lumMod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エレベーター／エスカレーター</a:t>
            </a:r>
            <a:r>
              <a:rPr lang="ja-JP" altLang="en-US" sz="1800" b="1" spc="100" dirty="0">
                <a:solidFill>
                  <a:schemeClr val="bg2">
                    <a:lumMod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に関する検討会の議事概要について</a:t>
            </a:r>
            <a:endParaRPr lang="en-US" altLang="ja-JP" sz="2800" b="1" spc="100" dirty="0">
              <a:solidFill>
                <a:schemeClr val="bg2">
                  <a:lumMod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95" name="スライド番号プレースホルダー 2">
            <a:extLst>
              <a:ext uri="{FF2B5EF4-FFF2-40B4-BE49-F238E27FC236}">
                <a16:creationId xmlns:a16="http://schemas.microsoft.com/office/drawing/2014/main" id="{DD611CC9-69DF-44C9-8D9A-78165A866F5B}"/>
              </a:ext>
            </a:extLst>
          </p:cNvPr>
          <p:cNvSpPr txBox="1">
            <a:spLocks/>
          </p:cNvSpPr>
          <p:nvPr/>
        </p:nvSpPr>
        <p:spPr>
          <a:xfrm>
            <a:off x="9820276" y="755459"/>
            <a:ext cx="4674432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ja-JP"/>
            </a:defPPr>
            <a:lvl1pPr marL="0" algn="r" defTabSz="737436" rtl="0" eaLnBrk="1" latinLnBrk="0" hangingPunct="1">
              <a:defRPr kumimoji="1" sz="1247" b="0" i="0" kern="1200">
                <a:solidFill>
                  <a:schemeClr val="tx1"/>
                </a:solidFill>
                <a:latin typeface="+mj-lt"/>
                <a:ea typeface="Meiryo レギュラー" charset="-128"/>
                <a:cs typeface="Meiryo レギュラー" charset="-128"/>
              </a:defRPr>
            </a:lvl1pPr>
            <a:lvl2pPr marL="737436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4872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0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745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7181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17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2053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48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spc="100" dirty="0">
                <a:solidFill>
                  <a:schemeClr val="bg2">
                    <a:lumMod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エレベーター／エスカレーター ①</a:t>
            </a:r>
            <a:endParaRPr lang="en-US" altLang="ja-JP" sz="1600" b="1" spc="100" dirty="0">
              <a:solidFill>
                <a:schemeClr val="bg2">
                  <a:lumMod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7" name="スライド番号プレースホルダー 2">
            <a:extLst>
              <a:ext uri="{FF2B5EF4-FFF2-40B4-BE49-F238E27FC236}">
                <a16:creationId xmlns:a16="http://schemas.microsoft.com/office/drawing/2014/main" id="{37279860-DDA8-4650-BE55-610D486E34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663563" y="1819940"/>
            <a:ext cx="3706144" cy="16927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algn="r" defTabSz="737436" rtl="0" eaLnBrk="1" latinLnBrk="0" hangingPunct="1">
              <a:defRPr kumimoji="1" sz="1247" b="0" i="0" kern="1200">
                <a:solidFill>
                  <a:schemeClr val="tx1"/>
                </a:solidFill>
                <a:latin typeface="+mj-lt"/>
                <a:ea typeface="Meiryo レギュラー" charset="-128"/>
                <a:cs typeface="Meiryo レギュラー" charset="-128"/>
              </a:defRPr>
            </a:lvl1pPr>
            <a:lvl2pPr marL="737436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4872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0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745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7181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17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2053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48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100" b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２０２２年９月２日（金）</a:t>
            </a:r>
            <a:r>
              <a:rPr kumimoji="1" lang="en-US" altLang="ja-JP" sz="1100" b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15</a:t>
            </a:r>
            <a:r>
              <a:rPr kumimoji="1" lang="ja-JP" altLang="en-US" sz="1100" b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時</a:t>
            </a:r>
            <a:r>
              <a:rPr kumimoji="1" lang="en-US" altLang="ja-JP" sz="1100" b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</a:t>
            </a:r>
            <a:r>
              <a:rPr kumimoji="1" lang="ja-JP" altLang="en-US" sz="1100" b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分から</a:t>
            </a:r>
            <a:r>
              <a:rPr kumimoji="1" lang="en-US" altLang="ja-JP" sz="1100" b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17</a:t>
            </a:r>
            <a:r>
              <a:rPr kumimoji="1" lang="ja-JP" altLang="en-US" sz="1100" b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時</a:t>
            </a:r>
            <a:r>
              <a:rPr kumimoji="1" lang="en-US" altLang="ja-JP" sz="1100" b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</a:t>
            </a:r>
            <a:r>
              <a:rPr kumimoji="1" lang="ja-JP" altLang="en-US" sz="1100" b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分まで</a:t>
            </a:r>
          </a:p>
        </p:txBody>
      </p:sp>
      <p:sp>
        <p:nvSpPr>
          <p:cNvPr id="203" name="スライド番号プレースホルダー 2">
            <a:extLst>
              <a:ext uri="{FF2B5EF4-FFF2-40B4-BE49-F238E27FC236}">
                <a16:creationId xmlns:a16="http://schemas.microsoft.com/office/drawing/2014/main" id="{03031839-56EE-49A8-BEE5-D95BE2964A65}"/>
              </a:ext>
            </a:extLst>
          </p:cNvPr>
          <p:cNvSpPr txBox="1">
            <a:spLocks/>
          </p:cNvSpPr>
          <p:nvPr/>
        </p:nvSpPr>
        <p:spPr>
          <a:xfrm>
            <a:off x="798171" y="4314955"/>
            <a:ext cx="1154162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algn="r" defTabSz="737436" rtl="0" eaLnBrk="1" latinLnBrk="0" hangingPunct="1">
              <a:defRPr kumimoji="1" sz="1247" b="0" i="0" kern="1200">
                <a:solidFill>
                  <a:schemeClr val="tx1"/>
                </a:solidFill>
                <a:latin typeface="+mj-lt"/>
                <a:ea typeface="Meiryo レギュラー" charset="-128"/>
                <a:cs typeface="Meiryo レギュラー" charset="-128"/>
              </a:defRPr>
            </a:lvl1pPr>
            <a:lvl2pPr marL="737436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4872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0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745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7181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17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2053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48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dirty="0">
                <a:solidFill>
                  <a:srgbClr val="0068B7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主なご意見</a:t>
            </a:r>
            <a:endParaRPr lang="en-US" altLang="ja-JP" sz="2800" b="1" dirty="0">
              <a:solidFill>
                <a:srgbClr val="0068B7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686755-877E-4537-ADDA-2D1E9D43247D}"/>
              </a:ext>
            </a:extLst>
          </p:cNvPr>
          <p:cNvSpPr txBox="1"/>
          <p:nvPr/>
        </p:nvSpPr>
        <p:spPr>
          <a:xfrm>
            <a:off x="538164" y="4657800"/>
            <a:ext cx="6777036" cy="51529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177800" indent="-177800">
              <a:lnSpc>
                <a:spcPts val="1800"/>
              </a:lnSpc>
            </a:pP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エレベーター全般について</a:t>
            </a:r>
          </a:p>
          <a:p>
            <a:pPr marL="177800" indent="-177800">
              <a:lnSpc>
                <a:spcPts val="1800"/>
              </a:lnSpc>
            </a:pP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・エレベーターの仕様を検討するにあたり、優先順位は</a:t>
            </a:r>
            <a:r>
              <a:rPr lang="ja-JP" altLang="en-US" sz="1100" b="1" u="sng" kern="100" dirty="0">
                <a:solidFill>
                  <a:srgbClr val="0068B7"/>
                </a:solidFill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①</a:t>
            </a:r>
            <a:r>
              <a:rPr lang="en-US" altLang="ja-JP" sz="1100" b="1" u="sng" kern="100" dirty="0">
                <a:solidFill>
                  <a:srgbClr val="0068B7"/>
                </a:solidFill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24</a:t>
            </a:r>
            <a:r>
              <a:rPr lang="ja-JP" altLang="en-US" sz="1100" b="1" u="sng" kern="100" dirty="0">
                <a:solidFill>
                  <a:srgbClr val="0068B7"/>
                </a:solidFill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人乗り、②片袖</a:t>
            </a:r>
            <a:r>
              <a:rPr lang="en-US" altLang="ja-JP" sz="1100" b="1" u="sng" kern="100" dirty="0">
                <a:solidFill>
                  <a:srgbClr val="0068B7"/>
                </a:solidFill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1100" b="1" u="sng" kern="100" dirty="0">
                <a:solidFill>
                  <a:srgbClr val="0068B7"/>
                </a:solidFill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斜め壁</a:t>
            </a:r>
            <a:r>
              <a:rPr lang="en-US" altLang="ja-JP" sz="1100" b="1" u="sng" kern="100" dirty="0">
                <a:solidFill>
                  <a:srgbClr val="0068B7"/>
                </a:solidFill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1100" b="1" u="sng" kern="100" dirty="0">
                <a:solidFill>
                  <a:srgbClr val="0068B7"/>
                </a:solidFill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または袖無し、③貫通型</a:t>
            </a: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としてほしい。</a:t>
            </a:r>
          </a:p>
          <a:p>
            <a:pPr marL="177800" indent="-177800">
              <a:lnSpc>
                <a:spcPts val="1800"/>
              </a:lnSpc>
            </a:pP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・出入口は</a:t>
            </a:r>
            <a:r>
              <a:rPr lang="ja-JP" altLang="en-US" sz="1100" b="1" u="sng" kern="100" dirty="0">
                <a:solidFill>
                  <a:srgbClr val="0068B7"/>
                </a:solidFill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片袖とし、カゴ内の両側の壁に押しボタンの設置を標準にしてほしい</a:t>
            </a: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1100" kern="100" dirty="0">
              <a:latin typeface="游明朝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L="177800" indent="-177800">
              <a:lnSpc>
                <a:spcPts val="1800"/>
              </a:lnSpc>
            </a:pP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・エレベーターのかごの仕様や聴覚障がい者用の緊急通報など、モックアップ を通じて検証が必要。</a:t>
            </a:r>
            <a:endParaRPr lang="en-US" altLang="ja-JP" sz="1100" kern="100" dirty="0">
              <a:latin typeface="游明朝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L="177800" indent="-177800">
              <a:lnSpc>
                <a:spcPts val="1800"/>
              </a:lnSpc>
            </a:pP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・エレベーターの</a:t>
            </a:r>
            <a:r>
              <a:rPr lang="ja-JP" altLang="en-US" sz="1100" b="1" u="sng" kern="100" dirty="0">
                <a:solidFill>
                  <a:srgbClr val="0068B7"/>
                </a:solidFill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内外に防犯上、利便上、モニターをつけてほしい</a:t>
            </a: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。</a:t>
            </a:r>
          </a:p>
          <a:p>
            <a:pPr marL="177800" indent="-177800">
              <a:lnSpc>
                <a:spcPts val="1800"/>
              </a:lnSpc>
            </a:pP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・音声案内については聞こえ方などを確認する必要がある。</a:t>
            </a:r>
            <a:endParaRPr lang="en-US" altLang="ja-JP" sz="1100" kern="100" dirty="0">
              <a:latin typeface="游明朝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L="177800" indent="-177800">
              <a:lnSpc>
                <a:spcPts val="1800"/>
              </a:lnSpc>
            </a:pPr>
            <a:endParaRPr lang="ja-JP" altLang="en-US" sz="1100" kern="100" dirty="0">
              <a:latin typeface="游明朝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L="177800" indent="-177800">
              <a:lnSpc>
                <a:spcPts val="1800"/>
              </a:lnSpc>
            </a:pP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エスカレーター全般について</a:t>
            </a:r>
          </a:p>
          <a:p>
            <a:pPr marL="177800" indent="-177800">
              <a:lnSpc>
                <a:spcPts val="1800"/>
              </a:lnSpc>
            </a:pP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en-US" sz="1100" b="1" u="sng" kern="100" dirty="0">
                <a:solidFill>
                  <a:srgbClr val="0068B7"/>
                </a:solidFill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博覧会という場面を踏まえて、運転速度</a:t>
            </a:r>
            <a:r>
              <a:rPr lang="en-US" altLang="ja-JP" sz="1100" b="1" u="sng" kern="100" dirty="0">
                <a:solidFill>
                  <a:srgbClr val="0068B7"/>
                </a:solidFill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(30m/</a:t>
            </a:r>
            <a:r>
              <a:rPr lang="ja-JP" altLang="en-US" sz="1100" b="1" u="sng" kern="100" dirty="0">
                <a:solidFill>
                  <a:srgbClr val="0068B7"/>
                </a:solidFill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分 </a:t>
            </a:r>
            <a:r>
              <a:rPr lang="en-US" altLang="ja-JP" sz="1100" b="1" u="sng" kern="100" dirty="0">
                <a:solidFill>
                  <a:srgbClr val="0068B7"/>
                </a:solidFill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or 15m/</a:t>
            </a:r>
            <a:r>
              <a:rPr lang="ja-JP" altLang="en-US" sz="1100" b="1" u="sng" kern="100" dirty="0">
                <a:solidFill>
                  <a:srgbClr val="0068B7"/>
                </a:solidFill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分</a:t>
            </a:r>
            <a:r>
              <a:rPr lang="en-US" altLang="ja-JP" sz="1100" b="1" u="sng" kern="100" dirty="0">
                <a:solidFill>
                  <a:srgbClr val="0068B7"/>
                </a:solidFill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1100" b="1" u="sng" kern="100" dirty="0">
                <a:solidFill>
                  <a:srgbClr val="0068B7"/>
                </a:solidFill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の検証をしてほしい</a:t>
            </a: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1100" kern="100" dirty="0">
              <a:latin typeface="游明朝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L="177800" indent="-177800">
              <a:lnSpc>
                <a:spcPts val="1800"/>
              </a:lnSpc>
            </a:pP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en-US" sz="1100" b="1" u="sng" kern="100" dirty="0">
                <a:solidFill>
                  <a:srgbClr val="0068B7"/>
                </a:solidFill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踊り場の設置については賛否両論</a:t>
            </a: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。白杖使用者など歩行できる障がい当事者の意見も</a:t>
            </a:r>
            <a:r>
              <a:rPr lang="ja-JP" altLang="en-US" sz="1100" kern="10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聞くべき。</a:t>
            </a:r>
            <a:endParaRPr lang="ja-JP" altLang="en-US" sz="1100" kern="100" dirty="0">
              <a:latin typeface="游明朝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L="982663" indent="-800100">
              <a:lnSpc>
                <a:spcPts val="1800"/>
              </a:lnSpc>
            </a:pP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→賛成意見：下りる時に転倒した際に、</a:t>
            </a:r>
            <a:r>
              <a:rPr lang="ja-JP" altLang="en-US" sz="1100" u="sng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踊り場があればクッションになる</a:t>
            </a: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1100" kern="100" dirty="0">
              <a:latin typeface="游明朝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L="982663" indent="-800100">
              <a:lnSpc>
                <a:spcPts val="1800"/>
              </a:lnSpc>
            </a:pP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→反対意見：視覚障がい者にとって、</a:t>
            </a:r>
            <a:r>
              <a:rPr lang="ja-JP" altLang="en-US" sz="1100" u="sng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水平移動に切り替わると目的地に着いたと誤認識してしまう</a:t>
            </a: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。踊り場部分に</a:t>
            </a:r>
            <a:r>
              <a:rPr lang="ja-JP" altLang="en-US" sz="1100" u="sng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音声案内があったとしても、聞き逃す恐れがある</a:t>
            </a: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1100" kern="100" dirty="0">
              <a:latin typeface="游明朝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L="982663" indent="-800100">
              <a:lnSpc>
                <a:spcPts val="1800"/>
              </a:lnSpc>
            </a:pPr>
            <a:endParaRPr lang="ja-JP" altLang="en-US" sz="1100" kern="100" dirty="0">
              <a:latin typeface="游明朝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L="177800" indent="-177800">
              <a:lnSpc>
                <a:spcPts val="1800"/>
              </a:lnSpc>
            </a:pPr>
            <a:r>
              <a:rPr lang="ja-JP" altLang="en-US" sz="11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大催事場のエレベーターについて</a:t>
            </a:r>
          </a:p>
          <a:p>
            <a:pPr marL="177800" indent="-177800">
              <a:lnSpc>
                <a:spcPts val="1800"/>
              </a:lnSpc>
            </a:pPr>
            <a:r>
              <a:rPr lang="ja-JP" altLang="en-US" sz="11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・エレベーターのサイズは</a:t>
            </a:r>
            <a:r>
              <a:rPr lang="en-US" altLang="ja-JP" sz="1100" b="1" u="sng" kern="100" dirty="0">
                <a:solidFill>
                  <a:srgbClr val="0068B7"/>
                </a:solidFill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24</a:t>
            </a:r>
            <a:r>
              <a:rPr lang="ja-JP" altLang="en-US" sz="1100" b="1" u="sng" kern="100" dirty="0">
                <a:solidFill>
                  <a:srgbClr val="0068B7"/>
                </a:solidFill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人乗りを積極的に検討してほしい</a:t>
            </a:r>
            <a:r>
              <a:rPr lang="ja-JP" altLang="en-US" sz="11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。</a:t>
            </a:r>
          </a:p>
          <a:p>
            <a:pPr marL="177800" indent="-177800">
              <a:lnSpc>
                <a:spcPts val="1800"/>
              </a:lnSpc>
            </a:pPr>
            <a:endParaRPr lang="ja-JP" altLang="en-US" sz="1100" kern="100" dirty="0">
              <a:effectLst/>
              <a:latin typeface="游明朝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L="177800" indent="-177800">
              <a:lnSpc>
                <a:spcPts val="1800"/>
              </a:lnSpc>
            </a:pPr>
            <a:r>
              <a:rPr lang="ja-JP" altLang="en-US" sz="11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リングのエレベーターについて</a:t>
            </a:r>
          </a:p>
          <a:p>
            <a:pPr marL="177800" indent="-177800">
              <a:lnSpc>
                <a:spcPts val="1800"/>
              </a:lnSpc>
            </a:pPr>
            <a:r>
              <a:rPr lang="ja-JP" altLang="en-US" sz="11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・リングのエレベーターの</a:t>
            </a:r>
            <a:r>
              <a:rPr lang="ja-JP" altLang="en-US" sz="1100" b="1" u="sng" kern="100" dirty="0">
                <a:solidFill>
                  <a:srgbClr val="0068B7"/>
                </a:solidFill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相互距離が長く、総数も少ない</a:t>
            </a:r>
            <a:r>
              <a:rPr lang="ja-JP" altLang="en-US" sz="11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。混雑している時に不便である。</a:t>
            </a:r>
          </a:p>
          <a:p>
            <a:pPr marL="177800" indent="-177800">
              <a:lnSpc>
                <a:spcPts val="1800"/>
              </a:lnSpc>
            </a:pPr>
            <a:r>
              <a:rPr lang="ja-JP" altLang="en-US" sz="11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・時計でいうと</a:t>
            </a:r>
            <a:r>
              <a:rPr lang="ja-JP" altLang="en-US" sz="1100" b="1" u="sng" kern="100" dirty="0">
                <a:solidFill>
                  <a:srgbClr val="0068B7"/>
                </a:solidFill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３時の方向に階段とエスカレーターがあるが、エレベーターも追加できないのか</a:t>
            </a:r>
            <a:r>
              <a:rPr lang="ja-JP" altLang="en-US" sz="1100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。</a:t>
            </a:r>
            <a:r>
              <a:rPr lang="ja-JP" altLang="en-US" sz="11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階段しか設置していない理由も説明してほしい。</a:t>
            </a:r>
          </a:p>
        </p:txBody>
      </p:sp>
      <p:sp>
        <p:nvSpPr>
          <p:cNvPr id="223" name="正方形/長方形 222">
            <a:extLst>
              <a:ext uri="{FF2B5EF4-FFF2-40B4-BE49-F238E27FC236}">
                <a16:creationId xmlns:a16="http://schemas.microsoft.com/office/drawing/2014/main" id="{DEF9953D-B34F-4DA4-92F5-DAEFB8A62352}"/>
              </a:ext>
            </a:extLst>
          </p:cNvPr>
          <p:cNvSpPr/>
          <p:nvPr/>
        </p:nvSpPr>
        <p:spPr>
          <a:xfrm>
            <a:off x="444500" y="10014494"/>
            <a:ext cx="14214929" cy="299295"/>
          </a:xfrm>
          <a:prstGeom prst="rect">
            <a:avLst/>
          </a:prstGeom>
          <a:solidFill>
            <a:srgbClr val="D2D7DA"/>
          </a:solidFill>
          <a:ln>
            <a:noFill/>
          </a:ln>
        </p:spPr>
        <p:txBody>
          <a:bodyPr vert="horz" wrap="square" lIns="72000" tIns="72000" rIns="72000" bIns="72000" rtlCol="0" anchor="ctr">
            <a:spAutoFit/>
          </a:bodyPr>
          <a:lstStyle/>
          <a:p>
            <a:r>
              <a:rPr lang="en-US" altLang="ja-JP" sz="1000" b="1" dirty="0">
                <a:solidFill>
                  <a:schemeClr val="bg2">
                    <a:lumMod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※</a:t>
            </a:r>
            <a:r>
              <a:rPr lang="ja-JP" altLang="en-US" sz="1000" b="1" dirty="0">
                <a:solidFill>
                  <a:schemeClr val="bg2">
                    <a:lumMod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本資料の設計内容は、今後変更の可能性がございます。</a:t>
            </a:r>
          </a:p>
        </p:txBody>
      </p:sp>
      <p:sp>
        <p:nvSpPr>
          <p:cNvPr id="194" name="スライド番号プレースホルダー 2">
            <a:extLst>
              <a:ext uri="{FF2B5EF4-FFF2-40B4-BE49-F238E27FC236}">
                <a16:creationId xmlns:a16="http://schemas.microsoft.com/office/drawing/2014/main" id="{0EB6AE8A-7BDC-4680-ABFB-B366AE3EBF5F}"/>
              </a:ext>
            </a:extLst>
          </p:cNvPr>
          <p:cNvSpPr txBox="1">
            <a:spLocks/>
          </p:cNvSpPr>
          <p:nvPr/>
        </p:nvSpPr>
        <p:spPr>
          <a:xfrm>
            <a:off x="11932600" y="10079502"/>
            <a:ext cx="266037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ja-JP"/>
            </a:defPPr>
            <a:lvl1pPr marL="0" algn="r" defTabSz="737436" rtl="0" eaLnBrk="1" latinLnBrk="0" hangingPunct="1">
              <a:defRPr kumimoji="1" sz="1247" b="0" i="0" kern="1200">
                <a:solidFill>
                  <a:schemeClr val="tx1"/>
                </a:solidFill>
                <a:latin typeface="+mj-lt"/>
                <a:ea typeface="Meiryo レギュラー" charset="-128"/>
                <a:cs typeface="Meiryo レギュラー" charset="-128"/>
              </a:defRPr>
            </a:lvl1pPr>
            <a:lvl2pPr marL="737436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4872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0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745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7181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17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2053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48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>
                <a:solidFill>
                  <a:schemeClr val="bg2">
                    <a:lumMod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公表日：</a:t>
            </a:r>
            <a:r>
              <a:rPr lang="en-US" altLang="ja-JP" sz="1100" dirty="0">
                <a:solidFill>
                  <a:schemeClr val="bg2">
                    <a:lumMod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2022</a:t>
            </a:r>
            <a:r>
              <a:rPr lang="ja-JP" altLang="en-US" sz="1100" dirty="0">
                <a:solidFill>
                  <a:schemeClr val="bg2">
                    <a:lumMod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年</a:t>
            </a:r>
            <a:r>
              <a:rPr lang="en-US" altLang="ja-JP" sz="1100" dirty="0">
                <a:solidFill>
                  <a:schemeClr val="bg2">
                    <a:lumMod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12</a:t>
            </a:r>
            <a:r>
              <a:rPr lang="ja-JP" altLang="en-US" sz="1100" dirty="0">
                <a:solidFill>
                  <a:schemeClr val="bg2">
                    <a:lumMod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</a:t>
            </a:r>
            <a:r>
              <a:rPr lang="en-US" altLang="ja-JP" sz="1100" dirty="0">
                <a:solidFill>
                  <a:schemeClr val="bg2">
                    <a:lumMod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16</a:t>
            </a:r>
            <a:r>
              <a:rPr lang="ja-JP" altLang="en-US" sz="1100" dirty="0">
                <a:solidFill>
                  <a:schemeClr val="bg2">
                    <a:lumMod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日</a:t>
            </a:r>
            <a:endParaRPr lang="en-US" altLang="ja-JP" sz="1100" dirty="0">
              <a:solidFill>
                <a:schemeClr val="bg2">
                  <a:lumMod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aphicFrame>
        <p:nvGraphicFramePr>
          <p:cNvPr id="46" name="表 9">
            <a:extLst>
              <a:ext uri="{FF2B5EF4-FFF2-40B4-BE49-F238E27FC236}">
                <a16:creationId xmlns:a16="http://schemas.microsoft.com/office/drawing/2014/main" id="{E0D80024-79C4-4819-8D7F-5555C9906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938491"/>
              </p:ext>
            </p:extLst>
          </p:nvPr>
        </p:nvGraphicFramePr>
        <p:xfrm>
          <a:off x="538163" y="1768775"/>
          <a:ext cx="6777037" cy="2133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07403">
                  <a:extLst>
                    <a:ext uri="{9D8B030D-6E8A-4147-A177-3AD203B41FA5}">
                      <a16:colId xmlns:a16="http://schemas.microsoft.com/office/drawing/2014/main" val="3120787404"/>
                    </a:ext>
                  </a:extLst>
                </a:gridCol>
                <a:gridCol w="5469634">
                  <a:extLst>
                    <a:ext uri="{9D8B030D-6E8A-4147-A177-3AD203B41FA5}">
                      <a16:colId xmlns:a16="http://schemas.microsoft.com/office/drawing/2014/main" val="25145954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日　時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6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8B7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8B7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777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場　所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8B7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8B7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２０２５年日本国際博覧会</a:t>
                      </a:r>
                      <a:r>
                        <a:rPr kumimoji="1" lang="ja-JP" altLang="en-US" sz="1100" b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協会 会議室・オンライン併催</a:t>
                      </a:r>
                      <a:endParaRPr kumimoji="1" lang="ja-JP" altLang="en-US" sz="1100" b="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8B7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8B7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194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委員出席者</a:t>
                      </a:r>
                      <a:endParaRPr kumimoji="1" lang="en-US" altLang="ja-JP" sz="1100" b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l"/>
                      <a:r>
                        <a:rPr kumimoji="1" lang="en-US" altLang="ja-JP" sz="1100" b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(</a:t>
                      </a:r>
                      <a:r>
                        <a:rPr kumimoji="1" lang="ja-JP" altLang="en-US" sz="1100" b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順不同、敬称略</a:t>
                      </a:r>
                      <a:r>
                        <a:rPr kumimoji="1" lang="en-US" altLang="ja-JP" sz="1100" b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)</a:t>
                      </a:r>
                      <a:endParaRPr kumimoji="1" lang="en-US" altLang="ja-JP" sz="1100" b="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8B7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8B7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六條友聡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[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ＮＰＯ法人ちゅうぶ 理事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]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、三星昭宏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[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近畿大学理工学部 名誉教授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]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、鈴木千春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[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障害者の自立と完全参加を目指す大阪連絡会議 運営委員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]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、渡部安世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[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特定非営利活動法人 兵庫県難聴者福祉協会 バリアフリー部長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]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、西村秀樹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[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滋賀県視覚障害者福祉協会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]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、岸本慶子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[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自立生活夢宙センター	交通アクセス担当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]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、尾上浩二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[DPI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日本会議 副議長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]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、堀篤子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[</a:t>
                      </a:r>
                      <a:r>
                        <a:rPr kumimoji="1" lang="en-US" altLang="ja-JP" sz="1100" b="0" dirty="0" err="1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NPO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法人ちゅう</a:t>
                      </a:r>
                      <a:r>
                        <a:rPr kumimoji="1" lang="ja-JP" altLang="en-US" sz="1100" b="0" dirty="0" err="1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ぶ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 スタッフ・障害者の自立と完全参加を目指す大阪連絡会議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 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交通部会担当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]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、石田義典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[</a:t>
                      </a:r>
                      <a:r>
                        <a:rPr kumimoji="1" lang="en-US" altLang="ja-JP" sz="1100" b="0" dirty="0" err="1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NPO</a:t>
                      </a:r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法人ちゅうぶ</a:t>
                      </a:r>
                      <a:r>
                        <a:rPr kumimoji="1" lang="en-US" altLang="ja-JP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]</a:t>
                      </a:r>
                    </a:p>
                  </a:txBody>
                  <a:tcPr marL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8B7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8B7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925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検討対象施設</a:t>
                      </a:r>
                      <a:endParaRPr kumimoji="1" lang="en-US" altLang="ja-JP" sz="1100" b="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8B7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8B7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催事場、リングに配置されるエレベーター、エスカレーター </a:t>
                      </a:r>
                      <a:endParaRPr kumimoji="1" lang="en-US" altLang="ja-JP" sz="1100" b="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8B7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8B7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500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検討テーマ</a:t>
                      </a:r>
                      <a:endParaRPr kumimoji="1" lang="en-US" altLang="ja-JP" sz="1100" b="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8B7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ja-JP" altLang="en-US" sz="1100" b="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①エレベーター、エスカレーターの設置数、配置、動線計画、周辺スペースなど</a:t>
                      </a:r>
                      <a:endParaRPr kumimoji="1" lang="en-US" altLang="ja-JP" sz="1100" b="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8B7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992373"/>
                  </a:ext>
                </a:extLst>
              </a:tr>
            </a:tbl>
          </a:graphicData>
        </a:graphic>
      </p:graphicFrame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5725192A-9B2D-4B0C-8F17-9EEBCD178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64" y="4321012"/>
            <a:ext cx="231393" cy="231393"/>
          </a:xfrm>
          <a:prstGeom prst="rect">
            <a:avLst/>
          </a:prstGeom>
          <a:solidFill>
            <a:srgbClr val="0068B7"/>
          </a:solidFill>
          <a:ln w="19050">
            <a:noFill/>
            <a:prstDash val="solid"/>
            <a:headEnd type="arrow" w="lg" len="sm"/>
            <a:tailEnd type="arrow" w="lg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99" name="スライド番号プレースホルダー 2">
            <a:extLst>
              <a:ext uri="{FF2B5EF4-FFF2-40B4-BE49-F238E27FC236}">
                <a16:creationId xmlns:a16="http://schemas.microsoft.com/office/drawing/2014/main" id="{51CC7005-90F9-4615-902D-9D397A550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98171" y="1414671"/>
            <a:ext cx="923330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algn="r" defTabSz="737436" rtl="0" eaLnBrk="1" latinLnBrk="0" hangingPunct="1">
              <a:defRPr kumimoji="1" sz="1247" b="0" i="0" kern="1200">
                <a:solidFill>
                  <a:schemeClr val="tx1"/>
                </a:solidFill>
                <a:latin typeface="+mj-lt"/>
                <a:ea typeface="Meiryo レギュラー" charset="-128"/>
                <a:cs typeface="Meiryo レギュラー" charset="-128"/>
              </a:defRPr>
            </a:lvl1pPr>
            <a:lvl2pPr marL="737436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4872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0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745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7181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17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2053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48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dirty="0">
                <a:solidFill>
                  <a:srgbClr val="0068B7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会議概要</a:t>
            </a:r>
            <a:endParaRPr lang="en-US" altLang="ja-JP" sz="2800" b="1" dirty="0">
              <a:solidFill>
                <a:srgbClr val="0068B7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6A25BAC4-928F-4EBC-AF31-7BA6DDDD6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64" y="1420728"/>
            <a:ext cx="231393" cy="231393"/>
          </a:xfrm>
          <a:prstGeom prst="rect">
            <a:avLst/>
          </a:prstGeom>
          <a:solidFill>
            <a:srgbClr val="0068B7"/>
          </a:solidFill>
          <a:ln w="19050">
            <a:noFill/>
            <a:prstDash val="solid"/>
            <a:headEnd type="arrow" w="lg" len="sm"/>
            <a:tailEnd type="arrow" w="lg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solidFill>
                <a:srgbClr val="00206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F382139-A15C-40AA-A182-FC1D73500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2" r="9703" b="7459"/>
          <a:stretch/>
        </p:blipFill>
        <p:spPr>
          <a:xfrm>
            <a:off x="7559676" y="1381455"/>
            <a:ext cx="7102350" cy="4788175"/>
          </a:xfrm>
          <a:prstGeom prst="rect">
            <a:avLst/>
          </a:prstGeom>
        </p:spPr>
      </p:pic>
      <p:grpSp>
        <p:nvGrpSpPr>
          <p:cNvPr id="212" name="グループ化 211">
            <a:extLst>
              <a:ext uri="{FF2B5EF4-FFF2-40B4-BE49-F238E27FC236}">
                <a16:creationId xmlns:a16="http://schemas.microsoft.com/office/drawing/2014/main" id="{3175BDBB-A6EF-4BCB-B39A-897B0DBA6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407537" y="223012"/>
            <a:ext cx="1254482" cy="273677"/>
            <a:chOff x="2257363" y="4641057"/>
            <a:chExt cx="1762531" cy="384512"/>
          </a:xfrm>
        </p:grpSpPr>
        <p:pic>
          <p:nvPicPr>
            <p:cNvPr id="213" name="Picture 2" descr="EXPO2025">
              <a:extLst>
                <a:ext uri="{FF2B5EF4-FFF2-40B4-BE49-F238E27FC236}">
                  <a16:creationId xmlns:a16="http://schemas.microsoft.com/office/drawing/2014/main" id="{F3B20081-22B1-4ED5-A9D6-835AC250DFF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09"/>
            <a:stretch/>
          </p:blipFill>
          <p:spPr bwMode="auto">
            <a:xfrm>
              <a:off x="2257363" y="4657345"/>
              <a:ext cx="317704" cy="3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4" name="グループ化 213">
              <a:extLst>
                <a:ext uri="{FF2B5EF4-FFF2-40B4-BE49-F238E27FC236}">
                  <a16:creationId xmlns:a16="http://schemas.microsoft.com/office/drawing/2014/main" id="{6ACC2F36-0CA0-49FA-AAEA-1F80ADECAC28}"/>
                </a:ext>
              </a:extLst>
            </p:cNvPr>
            <p:cNvGrpSpPr/>
            <p:nvPr userDrawn="1"/>
          </p:nvGrpSpPr>
          <p:grpSpPr>
            <a:xfrm>
              <a:off x="2603642" y="4641057"/>
              <a:ext cx="1416252" cy="367363"/>
              <a:chOff x="2575068" y="4593444"/>
              <a:chExt cx="2285714" cy="592895"/>
            </a:xfrm>
          </p:grpSpPr>
          <p:pic>
            <p:nvPicPr>
              <p:cNvPr id="215" name="Picture 2" descr="Osaka,KANSAI,JAPAN EXPO2025 Design System">
                <a:extLst>
                  <a:ext uri="{FF2B5EF4-FFF2-40B4-BE49-F238E27FC236}">
                    <a16:creationId xmlns:a16="http://schemas.microsoft.com/office/drawing/2014/main" id="{DE97FE57-FF16-4AAA-A62B-5CACBFC4BD7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823" r="57248" b="7004"/>
              <a:stretch/>
            </p:blipFill>
            <p:spPr bwMode="auto">
              <a:xfrm>
                <a:off x="2616199" y="4828383"/>
                <a:ext cx="2234046" cy="357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図 215">
                <a:extLst>
                  <a:ext uri="{FF2B5EF4-FFF2-40B4-BE49-F238E27FC236}">
                    <a16:creationId xmlns:a16="http://schemas.microsoft.com/office/drawing/2014/main" id="{9E18E1DB-BE43-4CA8-B39B-6A90AC6373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2575068" y="4593444"/>
                <a:ext cx="2285714" cy="209524"/>
              </a:xfrm>
              <a:prstGeom prst="rect">
                <a:avLst/>
              </a:prstGeom>
            </p:spPr>
          </p:pic>
        </p:grpSp>
      </p:grpSp>
      <p:sp>
        <p:nvSpPr>
          <p:cNvPr id="224" name="正方形/長方形 223">
            <a:extLst>
              <a:ext uri="{FF2B5EF4-FFF2-40B4-BE49-F238E27FC236}">
                <a16:creationId xmlns:a16="http://schemas.microsoft.com/office/drawing/2014/main" id="{C38A3B93-BED3-474B-B405-42770DAA6705}"/>
              </a:ext>
            </a:extLst>
          </p:cNvPr>
          <p:cNvSpPr/>
          <p:nvPr/>
        </p:nvSpPr>
        <p:spPr>
          <a:xfrm>
            <a:off x="7559675" y="1382980"/>
            <a:ext cx="7099754" cy="8427769"/>
          </a:xfrm>
          <a:prstGeom prst="rect">
            <a:avLst/>
          </a:prstGeom>
          <a:noFill/>
          <a:ln w="38100">
            <a:solidFill>
              <a:srgbClr val="0068B7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ja-JP" altLang="en-US" sz="11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1999C8B4-71E6-4FAD-9486-8F3C223D1263}"/>
              </a:ext>
            </a:extLst>
          </p:cNvPr>
          <p:cNvSpPr txBox="1"/>
          <p:nvPr/>
        </p:nvSpPr>
        <p:spPr>
          <a:xfrm>
            <a:off x="7559675" y="1384985"/>
            <a:ext cx="800219" cy="338554"/>
          </a:xfrm>
          <a:prstGeom prst="rect">
            <a:avLst/>
          </a:prstGeom>
          <a:solidFill>
            <a:srgbClr val="0068B7"/>
          </a:solidFill>
        </p:spPr>
        <p:txBody>
          <a:bodyPr wrap="none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リング</a:t>
            </a:r>
          </a:p>
        </p:txBody>
      </p:sp>
      <p:sp>
        <p:nvSpPr>
          <p:cNvPr id="251" name="スライド番号プレースホルダー 2">
            <a:extLst>
              <a:ext uri="{FF2B5EF4-FFF2-40B4-BE49-F238E27FC236}">
                <a16:creationId xmlns:a16="http://schemas.microsoft.com/office/drawing/2014/main" id="{F2DA01C3-BFE3-4BCB-B694-05F61A5CC14C}"/>
              </a:ext>
            </a:extLst>
          </p:cNvPr>
          <p:cNvSpPr txBox="1">
            <a:spLocks/>
          </p:cNvSpPr>
          <p:nvPr/>
        </p:nvSpPr>
        <p:spPr>
          <a:xfrm>
            <a:off x="642732" y="4739667"/>
            <a:ext cx="1692771" cy="169277"/>
          </a:xfrm>
          <a:prstGeom prst="rect">
            <a:avLst/>
          </a:prstGeom>
          <a:solidFill>
            <a:srgbClr val="0068B7"/>
          </a:solidFill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algn="r" defTabSz="737436" rtl="0" eaLnBrk="1" latinLnBrk="0" hangingPunct="1">
              <a:defRPr kumimoji="1" sz="1247" b="0" i="0" kern="1200">
                <a:solidFill>
                  <a:schemeClr val="tx1"/>
                </a:solidFill>
                <a:latin typeface="+mj-lt"/>
                <a:ea typeface="Meiryo レギュラー" charset="-128"/>
                <a:cs typeface="Meiryo レギュラー" charset="-128"/>
              </a:defRPr>
            </a:lvl1pPr>
            <a:lvl2pPr marL="737436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4872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0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745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7181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17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2053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48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1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エレベーター全般について</a:t>
            </a:r>
            <a:endParaRPr lang="en-US" altLang="ja-JP" sz="1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8" name="スライド番号プレースホルダー 2">
            <a:extLst>
              <a:ext uri="{FF2B5EF4-FFF2-40B4-BE49-F238E27FC236}">
                <a16:creationId xmlns:a16="http://schemas.microsoft.com/office/drawing/2014/main" id="{8533160C-DD5F-413D-BB1C-4C895E358B98}"/>
              </a:ext>
            </a:extLst>
          </p:cNvPr>
          <p:cNvSpPr txBox="1">
            <a:spLocks/>
          </p:cNvSpPr>
          <p:nvPr/>
        </p:nvSpPr>
        <p:spPr>
          <a:xfrm>
            <a:off x="642732" y="6565832"/>
            <a:ext cx="1833835" cy="169277"/>
          </a:xfrm>
          <a:prstGeom prst="rect">
            <a:avLst/>
          </a:prstGeom>
          <a:solidFill>
            <a:srgbClr val="0068B7"/>
          </a:solidFill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algn="r" defTabSz="737436" rtl="0" eaLnBrk="1" latinLnBrk="0" hangingPunct="1">
              <a:defRPr kumimoji="1" sz="1247" b="0" i="0" kern="1200">
                <a:solidFill>
                  <a:schemeClr val="tx1"/>
                </a:solidFill>
                <a:latin typeface="+mj-lt"/>
                <a:ea typeface="Meiryo レギュラー" charset="-128"/>
                <a:cs typeface="Meiryo レギュラー" charset="-128"/>
              </a:defRPr>
            </a:lvl1pPr>
            <a:lvl2pPr marL="737436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4872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0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745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7181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17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2053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48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1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エスカレーター全般について</a:t>
            </a:r>
            <a:endParaRPr lang="en-US" altLang="ja-JP" sz="1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49" name="スライド番号プレースホルダー 2">
            <a:extLst>
              <a:ext uri="{FF2B5EF4-FFF2-40B4-BE49-F238E27FC236}">
                <a16:creationId xmlns:a16="http://schemas.microsoft.com/office/drawing/2014/main" id="{0FF1D4A3-3D3C-4DB3-AA67-41BFAA6309ED}"/>
              </a:ext>
            </a:extLst>
          </p:cNvPr>
          <p:cNvSpPr txBox="1">
            <a:spLocks/>
          </p:cNvSpPr>
          <p:nvPr/>
        </p:nvSpPr>
        <p:spPr>
          <a:xfrm>
            <a:off x="644283" y="8157173"/>
            <a:ext cx="2115964" cy="169277"/>
          </a:xfrm>
          <a:prstGeom prst="rect">
            <a:avLst/>
          </a:prstGeom>
          <a:solidFill>
            <a:srgbClr val="0068B7"/>
          </a:solidFill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algn="r" defTabSz="737436" rtl="0" eaLnBrk="1" latinLnBrk="0" hangingPunct="1">
              <a:defRPr kumimoji="1" sz="1247" b="0" i="0" kern="1200">
                <a:solidFill>
                  <a:schemeClr val="tx1"/>
                </a:solidFill>
                <a:latin typeface="+mj-lt"/>
                <a:ea typeface="Meiryo レギュラー" charset="-128"/>
                <a:cs typeface="Meiryo レギュラー" charset="-128"/>
              </a:defRPr>
            </a:lvl1pPr>
            <a:lvl2pPr marL="737436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4872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0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745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7181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17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2053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48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1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大催事場のエレベーターについて</a:t>
            </a:r>
            <a:endParaRPr lang="en-US" altLang="ja-JP" sz="1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50" name="スライド番号プレースホルダー 2">
            <a:extLst>
              <a:ext uri="{FF2B5EF4-FFF2-40B4-BE49-F238E27FC236}">
                <a16:creationId xmlns:a16="http://schemas.microsoft.com/office/drawing/2014/main" id="{9A6E921F-25CF-4B3E-AC42-EA6DFE5729FB}"/>
              </a:ext>
            </a:extLst>
          </p:cNvPr>
          <p:cNvSpPr txBox="1">
            <a:spLocks/>
          </p:cNvSpPr>
          <p:nvPr/>
        </p:nvSpPr>
        <p:spPr>
          <a:xfrm>
            <a:off x="644283" y="8838399"/>
            <a:ext cx="1974900" cy="169277"/>
          </a:xfrm>
          <a:prstGeom prst="rect">
            <a:avLst/>
          </a:prstGeom>
          <a:solidFill>
            <a:srgbClr val="0068B7"/>
          </a:solidFill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algn="r" defTabSz="737436" rtl="0" eaLnBrk="1" latinLnBrk="0" hangingPunct="1">
              <a:defRPr kumimoji="1" sz="1247" b="0" i="0" kern="1200">
                <a:solidFill>
                  <a:schemeClr val="tx1"/>
                </a:solidFill>
                <a:latin typeface="+mj-lt"/>
                <a:ea typeface="Meiryo レギュラー" charset="-128"/>
                <a:cs typeface="Meiryo レギュラー" charset="-128"/>
              </a:defRPr>
            </a:lvl1pPr>
            <a:lvl2pPr marL="737436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4872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0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745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7181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17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2053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489" algn="l" defTabSz="737436" rtl="0" eaLnBrk="1" latinLnBrk="0" hangingPunct="1">
              <a:defRPr kumimoji="1" sz="2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1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リングのエレベーターについて</a:t>
            </a:r>
            <a:endParaRPr lang="en-US" altLang="ja-JP" sz="1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42AC895-905E-4CE1-9C25-DCDE157F4503}"/>
              </a:ext>
            </a:extLst>
          </p:cNvPr>
          <p:cNvCxnSpPr>
            <a:cxnSpLocks/>
          </p:cNvCxnSpPr>
          <p:nvPr/>
        </p:nvCxnSpPr>
        <p:spPr>
          <a:xfrm>
            <a:off x="538164" y="4657800"/>
            <a:ext cx="6777036" cy="0"/>
          </a:xfrm>
          <a:prstGeom prst="line">
            <a:avLst/>
          </a:prstGeom>
          <a:ln w="28575">
            <a:solidFill>
              <a:srgbClr val="0068B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B7E8D01C-0DDA-4610-A585-D7AA9171544C}"/>
              </a:ext>
            </a:extLst>
          </p:cNvPr>
          <p:cNvCxnSpPr>
            <a:cxnSpLocks/>
          </p:cNvCxnSpPr>
          <p:nvPr/>
        </p:nvCxnSpPr>
        <p:spPr>
          <a:xfrm>
            <a:off x="538164" y="9810749"/>
            <a:ext cx="6777036" cy="0"/>
          </a:xfrm>
          <a:prstGeom prst="line">
            <a:avLst/>
          </a:prstGeom>
          <a:ln w="28575">
            <a:solidFill>
              <a:srgbClr val="0068B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07EB96C7-22FD-418E-953B-CF3964C8F1F2}"/>
              </a:ext>
            </a:extLst>
          </p:cNvPr>
          <p:cNvCxnSpPr>
            <a:cxnSpLocks/>
          </p:cNvCxnSpPr>
          <p:nvPr/>
        </p:nvCxnSpPr>
        <p:spPr>
          <a:xfrm>
            <a:off x="11932600" y="3717148"/>
            <a:ext cx="668433" cy="0"/>
          </a:xfrm>
          <a:prstGeom prst="straightConnector1">
            <a:avLst/>
          </a:prstGeom>
          <a:ln w="19050">
            <a:solidFill>
              <a:srgbClr val="0068B7"/>
            </a:solidFill>
            <a:tailEnd type="triangle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図 66">
            <a:extLst>
              <a:ext uri="{FF2B5EF4-FFF2-40B4-BE49-F238E27FC236}">
                <a16:creationId xmlns:a16="http://schemas.microsoft.com/office/drawing/2014/main" id="{4FD261D7-F734-418E-B156-FE3A76F66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2461" y="6264511"/>
            <a:ext cx="4882247" cy="3452325"/>
          </a:xfrm>
          <a:prstGeom prst="rect">
            <a:avLst/>
          </a:prstGeom>
        </p:spPr>
      </p:pic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5E1BC5DF-751C-4E8E-AF68-95E94E70D7F7}"/>
              </a:ext>
            </a:extLst>
          </p:cNvPr>
          <p:cNvSpPr/>
          <p:nvPr/>
        </p:nvSpPr>
        <p:spPr>
          <a:xfrm>
            <a:off x="10832197" y="3440149"/>
            <a:ext cx="1113833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0068B7"/>
            </a:solidFill>
            <a:prstDash val="solid"/>
            <a:headEnd type="arrow" w="lg" len="sm"/>
            <a:tailEnd type="arrow" w="lg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kumimoji="1" lang="en-US" altLang="ja-JP" sz="10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</a:t>
            </a:r>
            <a:r>
              <a:rPr kumimoji="1" lang="ja-JP" altLang="en-US" sz="10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時の方向にエレベーターも追加できないか。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44CFF0DC-33D9-4ABA-BDF7-0A302027A419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9279032" y="8172050"/>
            <a:ext cx="339518" cy="0"/>
          </a:xfrm>
          <a:prstGeom prst="straightConnector1">
            <a:avLst/>
          </a:prstGeom>
          <a:ln w="19050">
            <a:solidFill>
              <a:srgbClr val="0068B7"/>
            </a:solidFill>
            <a:tailEnd type="triangle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45E406C0-FC6E-430E-9F08-7304C567FFA5}"/>
              </a:ext>
            </a:extLst>
          </p:cNvPr>
          <p:cNvSpPr/>
          <p:nvPr/>
        </p:nvSpPr>
        <p:spPr>
          <a:xfrm>
            <a:off x="7750062" y="7895051"/>
            <a:ext cx="1528970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0068B7"/>
            </a:solidFill>
            <a:prstDash val="solid"/>
            <a:headEnd type="arrow" w="lg" len="sm"/>
            <a:tailEnd type="arrow" w="lg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kumimoji="1" lang="ja-JP" altLang="en-US" sz="10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博覧会という場面を踏まえて、運転速度の検証をしてほしい</a:t>
            </a:r>
            <a:r>
              <a:rPr lang="ja-JP" altLang="en-US" sz="10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。</a:t>
            </a:r>
            <a:endParaRPr kumimoji="1" lang="en-US" altLang="ja-JP" sz="10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A2D8D2E-619E-43F0-8F28-B0C2131D8478}"/>
              </a:ext>
            </a:extLst>
          </p:cNvPr>
          <p:cNvSpPr/>
          <p:nvPr/>
        </p:nvSpPr>
        <p:spPr>
          <a:xfrm>
            <a:off x="7746187" y="5387844"/>
            <a:ext cx="1866274" cy="861774"/>
          </a:xfrm>
          <a:prstGeom prst="rect">
            <a:avLst/>
          </a:prstGeom>
          <a:solidFill>
            <a:schemeClr val="bg1"/>
          </a:solidFill>
          <a:ln w="19050">
            <a:solidFill>
              <a:srgbClr val="0068B7"/>
            </a:solidFill>
            <a:prstDash val="solid"/>
            <a:headEnd type="arrow" w="lg" len="sm"/>
            <a:tailEnd type="arrow" w="lg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kumimoji="1" lang="ja-JP" altLang="en-US" sz="10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エレベーターの仕様を検討するにあたり、優先順位は①</a:t>
            </a:r>
            <a:r>
              <a:rPr kumimoji="1" lang="en-US" altLang="ja-JP" sz="10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24</a:t>
            </a:r>
            <a:r>
              <a:rPr kumimoji="1" lang="ja-JP" altLang="en-US" sz="10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人乗り、②片袖</a:t>
            </a:r>
            <a:r>
              <a:rPr kumimoji="1" lang="en-US" altLang="ja-JP" sz="10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(</a:t>
            </a:r>
            <a:r>
              <a:rPr kumimoji="1" lang="ja-JP" altLang="en-US" sz="10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斜め壁</a:t>
            </a:r>
            <a:r>
              <a:rPr kumimoji="1" lang="en-US" altLang="ja-JP" sz="10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r>
              <a:rPr kumimoji="1" lang="ja-JP" altLang="en-US" sz="10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または袖無し、③貫通型としてほしい。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36089E6-D655-4EC8-BBC0-2D23FF8688AE}"/>
              </a:ext>
            </a:extLst>
          </p:cNvPr>
          <p:cNvSpPr/>
          <p:nvPr/>
        </p:nvSpPr>
        <p:spPr>
          <a:xfrm>
            <a:off x="9705975" y="8087133"/>
            <a:ext cx="1126222" cy="169833"/>
          </a:xfrm>
          <a:prstGeom prst="rect">
            <a:avLst/>
          </a:prstGeom>
          <a:solidFill>
            <a:schemeClr val="accent5">
              <a:alpha val="40000"/>
            </a:schemeClr>
          </a:solidFill>
          <a:ln w="19050">
            <a:noFill/>
            <a:prstDash val="solid"/>
            <a:headEnd type="arrow" w="lg" len="sm"/>
            <a:tailEnd type="arrow" w="lg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0D1C8A72-DA67-479A-834C-0794D4258FA5}"/>
              </a:ext>
            </a:extLst>
          </p:cNvPr>
          <p:cNvSpPr/>
          <p:nvPr/>
        </p:nvSpPr>
        <p:spPr>
          <a:xfrm>
            <a:off x="12601033" y="3440149"/>
            <a:ext cx="876842" cy="553998"/>
          </a:xfrm>
          <a:prstGeom prst="cloud">
            <a:avLst/>
          </a:prstGeom>
          <a:solidFill>
            <a:schemeClr val="accent5">
              <a:alpha val="40000"/>
            </a:schemeClr>
          </a:solidFill>
          <a:ln w="19050">
            <a:noFill/>
            <a:prstDash val="solid"/>
            <a:headEnd type="arrow" w="lg" len="sm"/>
            <a:tailEnd type="arrow" w="lg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864626"/>
      </p:ext>
    </p:extLst>
  </p:cSld>
  <p:clrMapOvr>
    <a:masterClrMapping/>
  </p:clrMapOvr>
</p:sld>
</file>

<file path=ppt/theme/theme1.xml><?xml version="1.0" encoding="utf-8"?>
<a:theme xmlns:a="http://schemas.openxmlformats.org/drawingml/2006/main" name="1_スライド">
  <a:themeElements>
    <a:clrScheme name="NIKKEN　COLOR">
      <a:dk1>
        <a:sysClr val="windowText" lastClr="000000"/>
      </a:dk1>
      <a:lt1>
        <a:sysClr val="window" lastClr="FFFFFF"/>
      </a:lt1>
      <a:dk2>
        <a:srgbClr val="62B0E2"/>
      </a:dk2>
      <a:lt2>
        <a:srgbClr val="E7E6E6"/>
      </a:lt2>
      <a:accent1>
        <a:srgbClr val="238966"/>
      </a:accent1>
      <a:accent2>
        <a:srgbClr val="F7B515"/>
      </a:accent2>
      <a:accent3>
        <a:srgbClr val="2CA6E0"/>
      </a:accent3>
      <a:accent4>
        <a:srgbClr val="3271AD"/>
      </a:accent4>
      <a:accent5>
        <a:srgbClr val="E95541"/>
      </a:accent5>
      <a:accent6>
        <a:srgbClr val="D82531"/>
      </a:accent6>
      <a:hlink>
        <a:srgbClr val="0563C1"/>
      </a:hlink>
      <a:folHlink>
        <a:srgbClr val="954F72"/>
      </a:folHlink>
    </a:clrScheme>
    <a:fontScheme name="NIKKEN　GROUP">
      <a:majorFont>
        <a:latin typeface="Century Gothic"/>
        <a:ea typeface="メイリオ"/>
        <a:cs typeface=""/>
      </a:majorFont>
      <a:minorFont>
        <a:latin typeface="Georgia"/>
        <a:ea typeface="ＭＳ 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alpha val="40000"/>
          </a:schemeClr>
        </a:solidFill>
        <a:ln w="19050">
          <a:noFill/>
          <a:prstDash val="solid"/>
          <a:headEnd type="arrow" w="lg" len="sm"/>
          <a:tailEnd type="arrow" w="lg" len="sm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71212_NIKKEN_SEKKEI_PPT_Template_4-3_J.pptx" id="{965866C0-7233-42BB-BFD5-895C01CA6236}" vid="{3A5F5028-5423-413C-8672-275BE65AE44A}"/>
    </a:ext>
  </a:extLst>
</a:theme>
</file>

<file path=ppt/theme/theme2.xml><?xml version="1.0" encoding="utf-8"?>
<a:theme xmlns:a="http://schemas.openxmlformats.org/drawingml/2006/main" name="ホワイト">
  <a:themeElements>
    <a:clrScheme name="NIKKEN　SEKKEI">
      <a:dk1>
        <a:srgbClr val="000000"/>
      </a:dk1>
      <a:lt1>
        <a:srgbClr val="FFFFFF"/>
      </a:lt1>
      <a:dk2>
        <a:srgbClr val="62B0E2"/>
      </a:dk2>
      <a:lt2>
        <a:srgbClr val="FFFFFF"/>
      </a:lt2>
      <a:accent1>
        <a:srgbClr val="62B0E2"/>
      </a:accent1>
      <a:accent2>
        <a:srgbClr val="238966"/>
      </a:accent2>
      <a:accent3>
        <a:srgbClr val="F7B515"/>
      </a:accent3>
      <a:accent4>
        <a:srgbClr val="3271AD"/>
      </a:accent4>
      <a:accent5>
        <a:srgbClr val="E95541"/>
      </a:accent5>
      <a:accent6>
        <a:srgbClr val="D82531"/>
      </a:accent6>
      <a:hlink>
        <a:srgbClr val="000000"/>
      </a:hlink>
      <a:folHlink>
        <a:srgbClr val="000000"/>
      </a:folHlink>
    </a:clrScheme>
    <a:fontScheme name="Nikken　Group">
      <a:majorFont>
        <a:latin typeface="Century Gothic"/>
        <a:ea typeface="メイリオ"/>
        <a:cs typeface=""/>
      </a:majorFont>
      <a:minorFont>
        <a:latin typeface="Georgia"/>
        <a:ea typeface="ＭＳ 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90d353-0991-41f4-95ca-37b2da48dd0f" xsi:nil="true"/>
    <lcf76f155ced4ddcb4097134ff3c332f xmlns="031d1d97-ee14-4b71-9e7b-9cea7d44693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E33821C8F2A564E83A6148AA69174AD" ma:contentTypeVersion="16" ma:contentTypeDescription="新しいドキュメントを作成します。" ma:contentTypeScope="" ma:versionID="f259e29be277e886ee9e178acda7ea3e">
  <xsd:schema xmlns:xsd="http://www.w3.org/2001/XMLSchema" xmlns:xs="http://www.w3.org/2001/XMLSchema" xmlns:p="http://schemas.microsoft.com/office/2006/metadata/properties" xmlns:ns2="031d1d97-ee14-4b71-9e7b-9cea7d446934" xmlns:ns3="1490d353-0991-41f4-95ca-37b2da48dd0f" targetNamespace="http://schemas.microsoft.com/office/2006/metadata/properties" ma:root="true" ma:fieldsID="7db417312a3f01172d9bffee16cebef8" ns2:_="" ns3:_="">
    <xsd:import namespace="031d1d97-ee14-4b71-9e7b-9cea7d446934"/>
    <xsd:import namespace="1490d353-0991-41f4-95ca-37b2da48dd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d1d97-ee14-4b71-9e7b-9cea7d4469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a95d1507-21fd-45cf-866d-ceae8a82a7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0d353-0991-41f4-95ca-37b2da48dd0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f501ed-212f-4df1-b724-b58af8084807}" ma:internalName="TaxCatchAll" ma:showField="CatchAllData" ma:web="1490d353-0991-41f4-95ca-37b2da48dd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59F1BB-A7F8-43F0-80CE-3C559838D155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490d353-0991-41f4-95ca-37b2da48dd0f"/>
    <ds:schemaRef ds:uri="031d1d97-ee14-4b71-9e7b-9cea7d446934"/>
  </ds:schemaRefs>
</ds:datastoreItem>
</file>

<file path=customXml/itemProps2.xml><?xml version="1.0" encoding="utf-8"?>
<ds:datastoreItem xmlns:ds="http://schemas.openxmlformats.org/officeDocument/2006/customXml" ds:itemID="{195BDB13-142A-47E5-8215-55D95071CD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1d1d97-ee14-4b71-9e7b-9cea7d446934"/>
    <ds:schemaRef ds:uri="1490d353-0991-41f4-95ca-37b2da48dd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6D6AEB-E352-4711-8236-C4A159B430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20171212_NIKKEN_SEKKEI_PPT_Template_4-3_J_v2</Template>
  <TotalTime>0</TotalTime>
  <Words>627</Words>
  <Application>Microsoft Office PowerPoint</Application>
  <PresentationFormat>ユーザー設定</PresentationFormat>
  <Paragraphs>45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UD デジタル 教科書体 NP-R</vt:lpstr>
      <vt:lpstr>Windows Office Compatible MS Mincho</vt:lpstr>
      <vt:lpstr>メイリオ</vt:lpstr>
      <vt:lpstr>Yu Gothic</vt:lpstr>
      <vt:lpstr>游明朝</vt:lpstr>
      <vt:lpstr>Arial</vt:lpstr>
      <vt:lpstr>Century Gothic</vt:lpstr>
      <vt:lpstr>Georgia</vt:lpstr>
      <vt:lpstr>1_スライド</vt:lpstr>
      <vt:lpstr>PowerPoint プレゼンテーション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ウォータープラザ沿い客席の設計変更案</dc:title>
  <dc:creator/>
  <cp:lastModifiedBy/>
  <cp:revision>72</cp:revision>
  <cp:lastPrinted>2017-06-30T01:48:05Z</cp:lastPrinted>
  <dcterms:created xsi:type="dcterms:W3CDTF">2019-07-04T01:24:14Z</dcterms:created>
  <dcterms:modified xsi:type="dcterms:W3CDTF">2022-12-15T13:22:57Z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0x0101002E33821C8F2A564E83A6148AA69174AD</vt:lpwstr>
  </property>
  <property fmtid="{D5CDD505-2E9C-101B-9397-08002B2CF9AE}" pid="3" name="MediaServiceImageTags">
    <vt:lpwstr/>
  </property>
</Properties>
</file>