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4"/>
  </p:sldMasterIdLst>
  <p:notesMasterIdLst>
    <p:notesMasterId r:id="rId7"/>
  </p:notesMasterIdLst>
  <p:sldIdLst>
    <p:sldId id="256" r:id="rId5"/>
    <p:sldId id="257" r:id="rId6"/>
  </p:sldIdLst>
  <p:sldSz cx="6858000" cy="9144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93447" autoAdjust="0"/>
  </p:normalViewPr>
  <p:slideViewPr>
    <p:cSldViewPr snapToGrid="0">
      <p:cViewPr>
        <p:scale>
          <a:sx n="65" d="100"/>
          <a:sy n="65" d="100"/>
        </p:scale>
        <p:origin x="2104" y="-2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9CE3D78-718A-4F5C-9E15-C4131676AD97}" type="datetimeFigureOut">
              <a:rPr kumimoji="1" lang="ja-JP" altLang="en-US" smtClean="0"/>
              <a:t>2024/8/26</a:t>
            </a:fld>
            <a:endParaRPr kumimoji="1" lang="ja-JP" altLang="en-US"/>
          </a:p>
        </p:txBody>
      </p:sp>
      <p:sp>
        <p:nvSpPr>
          <p:cNvPr id="4" name="スライド イメージ プレースホルダー 3"/>
          <p:cNvSpPr>
            <a:spLocks noGrp="1" noRot="1" noChangeAspect="1"/>
          </p:cNvSpPr>
          <p:nvPr>
            <p:ph type="sldImg" idx="2"/>
          </p:nvPr>
        </p:nvSpPr>
        <p:spPr>
          <a:xfrm>
            <a:off x="2143125" y="1241425"/>
            <a:ext cx="25114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461FADE-B85C-4624-83E5-92CF9D6910B7}" type="slidenum">
              <a:rPr kumimoji="1" lang="ja-JP" altLang="en-US" smtClean="0"/>
              <a:t>‹#›</a:t>
            </a:fld>
            <a:endParaRPr kumimoji="1" lang="ja-JP" altLang="en-US"/>
          </a:p>
        </p:txBody>
      </p:sp>
    </p:spTree>
    <p:extLst>
      <p:ext uri="{BB962C8B-B14F-4D97-AF65-F5344CB8AC3E}">
        <p14:creationId xmlns:p14="http://schemas.microsoft.com/office/powerpoint/2010/main" val="125340914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699766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366571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169023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292068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2340068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625805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1559168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2096101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2489646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128724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C70FC14-D548-49B4-BB5C-C5ADD2B24B0A}" type="datetimeFigureOut">
              <a:rPr kumimoji="1" lang="ja-JP" altLang="en-US" smtClean="0"/>
              <a:t>2024/8/26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4171884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9C70FC14-D548-49B4-BB5C-C5ADD2B24B0A}" type="datetimeFigureOut">
              <a:rPr kumimoji="1" lang="ja-JP" altLang="en-US" smtClean="0"/>
              <a:t>2024/8/26</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7906751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0B5178-8443-44FE-A99D-45B7BBD5142D}"/>
              </a:ext>
            </a:extLst>
          </p:cNvPr>
          <p:cNvSpPr txBox="1">
            <a:spLocks noChangeArrowheads="1"/>
          </p:cNvSpPr>
          <p:nvPr/>
        </p:nvSpPr>
        <p:spPr>
          <a:xfrm>
            <a:off x="173421" y="873888"/>
            <a:ext cx="6172200" cy="400110"/>
          </a:xfrm>
          <a:prstGeom prst="rect">
            <a:avLst/>
          </a:prstGeom>
          <a:ln>
            <a:solidFill>
              <a:schemeClr val="tx1"/>
            </a:solidFill>
          </a:ln>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600" dirty="0">
                <a:latin typeface="Meiryo UI" panose="020B0604030504040204" pitchFamily="50" charset="-128"/>
                <a:ea typeface="Meiryo UI" panose="020B0604030504040204" pitchFamily="50" charset="-128"/>
              </a:rPr>
              <a:t>1.</a:t>
            </a:r>
            <a:r>
              <a:rPr lang="ja-JP" altLang="en-US" sz="1600" dirty="0">
                <a:latin typeface="Meiryo UI" panose="020B0604030504040204" pitchFamily="50" charset="-128"/>
                <a:ea typeface="Meiryo UI" panose="020B0604030504040204" pitchFamily="50" charset="-128"/>
              </a:rPr>
              <a:t> 事業の実施体制の構築、実施能力</a:t>
            </a:r>
          </a:p>
        </p:txBody>
      </p:sp>
      <p:sp>
        <p:nvSpPr>
          <p:cNvPr id="5" name="テキスト ボックス 4">
            <a:extLst>
              <a:ext uri="{FF2B5EF4-FFF2-40B4-BE49-F238E27FC236}">
                <a16:creationId xmlns:a16="http://schemas.microsoft.com/office/drawing/2014/main" id="{E1B7507C-3476-488C-91D0-4890BBA02A20}"/>
              </a:ext>
            </a:extLst>
          </p:cNvPr>
          <p:cNvSpPr txBox="1"/>
          <p:nvPr/>
        </p:nvSpPr>
        <p:spPr>
          <a:xfrm>
            <a:off x="173421" y="1345235"/>
            <a:ext cx="6448760" cy="3447098"/>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rPr>
              <a:t>1.1</a:t>
            </a:r>
            <a:r>
              <a:rPr kumimoji="1" lang="ja-JP" altLang="en-US" sz="1600" dirty="0">
                <a:latin typeface="Meiryo UI" panose="020B0604030504040204" pitchFamily="50" charset="-128"/>
                <a:ea typeface="Meiryo UI" panose="020B0604030504040204" pitchFamily="50" charset="-128"/>
              </a:rPr>
              <a:t>　実施体制の構築</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solidFill>
                  <a:srgbClr val="FF0000"/>
                </a:solidFill>
                <a:latin typeface="Meiryo UI" panose="020B0604030504040204" pitchFamily="50" charset="-128"/>
                <a:ea typeface="Meiryo UI" panose="020B0604030504040204" pitchFamily="50" charset="-128"/>
              </a:rPr>
              <a:t>仕様書２（エ）①、及び③業務要綱全般について</a:t>
            </a:r>
            <a:endParaRPr kumimoji="1" lang="en-US" altLang="ja-JP" sz="16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施設並びに貨物管理（入庫から出庫）の運営計画が適正であるか。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施設の営業日並びに営業時間に対する人員配置に無理がなく、休暇も考慮した</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計画であるか。</a:t>
            </a:r>
            <a:endParaRPr kumimoji="1" lang="en-US" altLang="ja-JP" sz="1400" dirty="0">
              <a:latin typeface="Meiryo UI" panose="020B0604030504040204" pitchFamily="50" charset="-128"/>
              <a:ea typeface="Meiryo UI" panose="020B0604030504040204" pitchFamily="50" charset="-128"/>
            </a:endParaRPr>
          </a:p>
          <a:p>
            <a:r>
              <a:rPr kumimoji="1" lang="en-US" altLang="ja-JP" sz="1600" dirty="0">
                <a:latin typeface="Meiryo UI" panose="020B0604030504040204" pitchFamily="50" charset="-128"/>
                <a:ea typeface="Meiryo UI" panose="020B0604030504040204" pitchFamily="50" charset="-128"/>
              </a:rPr>
              <a:t>1.2</a:t>
            </a:r>
            <a:r>
              <a:rPr kumimoji="1" lang="ja-JP" altLang="en-US" sz="1600" dirty="0">
                <a:latin typeface="Meiryo UI" panose="020B0604030504040204" pitchFamily="50" charset="-128"/>
                <a:ea typeface="Meiryo UI" panose="020B0604030504040204" pitchFamily="50" charset="-128"/>
              </a:rPr>
              <a:t>　事業実施能力</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solidFill>
                  <a:srgbClr val="FF0000"/>
                </a:solidFill>
                <a:latin typeface="Meiryo UI" panose="020B0604030504040204" pitchFamily="50" charset="-128"/>
                <a:ea typeface="Meiryo UI" panose="020B0604030504040204" pitchFamily="50" charset="-128"/>
              </a:rPr>
              <a:t>仕様書２（エ）②、及び③業務要綱１．（イ）②配送について</a:t>
            </a:r>
            <a:endParaRPr kumimoji="1" lang="en-US" altLang="ja-JP" sz="16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宅配便・路線便・海外クーリエ貨物などの小口積み合わせ運送貨物</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取扱について豊富な経験があるか。（現在、過去の実績有無）</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宅配便・路線便等運送業者の送り状の取扱いと責任所在などの運用</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について提案がされているか。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会場内配送先への常温貨物、クール貨物の輸送体制（配送車両）</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について提案がされているか。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会場内施設への配送は場内貨物取扱指定事業者を使用しているか。</a:t>
            </a:r>
            <a:endParaRPr kumimoji="1" lang="en-US" altLang="ja-JP" sz="1400" dirty="0">
              <a:latin typeface="Meiryo UI" panose="020B0604030504040204" pitchFamily="50" charset="-128"/>
              <a:ea typeface="Meiryo UI" panose="020B0604030504040204" pitchFamily="50" charset="-128"/>
            </a:endParaRPr>
          </a:p>
          <a:p>
            <a:endParaRPr kumimoji="1" lang="en-US" altLang="ja-JP" sz="140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3EDFBD67-9D18-4EB7-B1E4-1F6FE6FF581E}"/>
              </a:ext>
            </a:extLst>
          </p:cNvPr>
          <p:cNvSpPr txBox="1"/>
          <p:nvPr/>
        </p:nvSpPr>
        <p:spPr>
          <a:xfrm>
            <a:off x="173421" y="252267"/>
            <a:ext cx="1640193"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提案書ひな型</a:t>
            </a:r>
          </a:p>
        </p:txBody>
      </p:sp>
      <p:sp>
        <p:nvSpPr>
          <p:cNvPr id="6" name="テキスト ボックス 5">
            <a:extLst>
              <a:ext uri="{FF2B5EF4-FFF2-40B4-BE49-F238E27FC236}">
                <a16:creationId xmlns:a16="http://schemas.microsoft.com/office/drawing/2014/main" id="{E06F0050-A5A7-40AB-B120-9E12879AB56D}"/>
              </a:ext>
            </a:extLst>
          </p:cNvPr>
          <p:cNvSpPr txBox="1"/>
          <p:nvPr/>
        </p:nvSpPr>
        <p:spPr>
          <a:xfrm>
            <a:off x="5139121" y="271045"/>
            <a:ext cx="1206500" cy="369332"/>
          </a:xfrm>
          <a:prstGeom prst="rect">
            <a:avLst/>
          </a:prstGeom>
          <a:noFill/>
          <a:ln>
            <a:solidFill>
              <a:schemeClr val="tx1"/>
            </a:solidFill>
          </a:ln>
        </p:spPr>
        <p:txBody>
          <a:bodyPr wrap="square" rtlCol="0">
            <a:spAutoFit/>
          </a:bodyPr>
          <a:lstStyle/>
          <a:p>
            <a:r>
              <a:rPr kumimoji="1" lang="ja-JP" altLang="en-US" b="1" dirty="0">
                <a:latin typeface="ＭＳ ゴシック" panose="020B0609070205080204" pitchFamily="49" charset="-128"/>
                <a:ea typeface="ＭＳ ゴシック" panose="020B0609070205080204" pitchFamily="49" charset="-128"/>
              </a:rPr>
              <a:t>様式１７</a:t>
            </a:r>
          </a:p>
        </p:txBody>
      </p:sp>
      <p:sp>
        <p:nvSpPr>
          <p:cNvPr id="9" name="Rectangle 3">
            <a:extLst>
              <a:ext uri="{FF2B5EF4-FFF2-40B4-BE49-F238E27FC236}">
                <a16:creationId xmlns:a16="http://schemas.microsoft.com/office/drawing/2014/main" id="{32827AA5-6D55-A143-2214-A0FFB26BDC44}"/>
              </a:ext>
            </a:extLst>
          </p:cNvPr>
          <p:cNvSpPr txBox="1">
            <a:spLocks noChangeArrowheads="1"/>
          </p:cNvSpPr>
          <p:nvPr/>
        </p:nvSpPr>
        <p:spPr>
          <a:xfrm>
            <a:off x="173421" y="4638444"/>
            <a:ext cx="6172200" cy="385190"/>
          </a:xfrm>
          <a:prstGeom prst="rect">
            <a:avLst/>
          </a:prstGeom>
          <a:ln>
            <a:solidFill>
              <a:schemeClr val="tx1"/>
            </a:solidFill>
          </a:ln>
        </p:spPr>
        <p:txBody>
          <a:bodyPr vert="horz" lIns="91440" tIns="45720" rIns="91440" bIns="45720" rtlCol="0" anchor="t">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600" dirty="0">
                <a:latin typeface="Meiryo UI" panose="020B0604030504040204" pitchFamily="50" charset="-128"/>
                <a:ea typeface="Meiryo UI" panose="020B0604030504040204" pitchFamily="50" charset="-128"/>
              </a:rPr>
              <a:t>２</a:t>
            </a:r>
            <a:r>
              <a:rPr lang="en-US"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　会場外施設の要件</a:t>
            </a:r>
            <a:endParaRPr lang="en-US" altLang="ja-JP" sz="160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D10B0749-0A9E-DC69-8F3B-DBBBDB935177}"/>
              </a:ext>
            </a:extLst>
          </p:cNvPr>
          <p:cNvSpPr txBox="1"/>
          <p:nvPr/>
        </p:nvSpPr>
        <p:spPr>
          <a:xfrm>
            <a:off x="173421" y="5097081"/>
            <a:ext cx="6448760" cy="3447098"/>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rPr>
              <a:t>2.1</a:t>
            </a:r>
            <a:r>
              <a:rPr kumimoji="1" lang="ja-JP" altLang="en-US" sz="1600" dirty="0">
                <a:latin typeface="Meiryo UI" panose="020B0604030504040204" pitchFamily="50" charset="-128"/>
                <a:ea typeface="Meiryo UI" panose="020B0604030504040204" pitchFamily="50" charset="-128"/>
              </a:rPr>
              <a:t>　設置場所</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solidFill>
                  <a:srgbClr val="FF0000"/>
                </a:solidFill>
                <a:latin typeface="Meiryo UI" panose="020B0604030504040204" pitchFamily="50" charset="-128"/>
                <a:ea typeface="Meiryo UI" panose="020B0604030504040204" pitchFamily="50" charset="-128"/>
              </a:rPr>
              <a:t>業務要綱１（ア）について</a:t>
            </a:r>
            <a:endParaRPr kumimoji="1" lang="en-US" altLang="ja-JP" sz="16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コスモスクエア駅から公共交通機関を利用して検査機器メンテナンス要員</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や警備要員の移動に掛る時間はどの程度か。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会場外施設から会場までの配送時間は交通障害やゲート待ち時間を含めない場合、想定した時間はどの程度か。</a:t>
            </a:r>
            <a:endParaRPr kumimoji="1" lang="en-US" altLang="ja-JP" sz="1400" dirty="0">
              <a:latin typeface="Meiryo UI" panose="020B0604030504040204" pitchFamily="50" charset="-128"/>
              <a:ea typeface="Meiryo UI" panose="020B0604030504040204" pitchFamily="50" charset="-128"/>
            </a:endParaRPr>
          </a:p>
          <a:p>
            <a:r>
              <a:rPr kumimoji="1" lang="en-US" altLang="ja-JP" sz="1600" dirty="0">
                <a:latin typeface="Meiryo UI" panose="020B0604030504040204" pitchFamily="50" charset="-128"/>
                <a:ea typeface="Meiryo UI" panose="020B0604030504040204" pitchFamily="50" charset="-128"/>
              </a:rPr>
              <a:t>2.2</a:t>
            </a:r>
            <a:r>
              <a:rPr kumimoji="1" lang="ja-JP" altLang="en-US" sz="1600" dirty="0">
                <a:latin typeface="Meiryo UI" panose="020B0604030504040204" pitchFamily="50" charset="-128"/>
                <a:ea typeface="Meiryo UI" panose="020B0604030504040204" pitchFamily="50" charset="-128"/>
              </a:rPr>
              <a:t>　施設設備</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solidFill>
                  <a:srgbClr val="FF0000"/>
                </a:solidFill>
                <a:latin typeface="Meiryo UI" panose="020B0604030504040204" pitchFamily="50" charset="-128"/>
                <a:ea typeface="Meiryo UI" panose="020B0604030504040204" pitchFamily="50" charset="-128"/>
              </a:rPr>
              <a:t>業務要綱１（イ）①施設設備等（ウ）倉庫内設備の仕様について</a:t>
            </a:r>
            <a:endParaRPr kumimoji="1" lang="en-US" altLang="ja-JP" sz="16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使用場所が他の部外者の侵入を設備等により制限できる構造になっているか。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使用場所として、概ね</a:t>
            </a:r>
            <a:r>
              <a:rPr kumimoji="1" lang="en-US" altLang="ja-JP" sz="1400" dirty="0">
                <a:latin typeface="Meiryo UI" panose="020B0604030504040204" pitchFamily="50" charset="-128"/>
                <a:ea typeface="Meiryo UI" panose="020B0604030504040204" pitchFamily="50" charset="-128"/>
              </a:rPr>
              <a:t>1000m2</a:t>
            </a:r>
            <a:r>
              <a:rPr kumimoji="1" lang="ja-JP" altLang="en-US" sz="1400" dirty="0">
                <a:latin typeface="Meiryo UI" panose="020B0604030504040204" pitchFamily="50" charset="-128"/>
                <a:ea typeface="Meiryo UI" panose="020B0604030504040204" pitchFamily="50" charset="-128"/>
              </a:rPr>
              <a:t>程度の面積があり、トラックバースを有しているか。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警備要員の更衣室・休憩場所（共用可）は、要求内容通りであるか。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クール便保管設備（冷凍、冷蔵）について完備されているか。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施設が機械警備で監視されているか。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監視カメラ、間仕切り、封印シールは要求内容通りであるか。</a:t>
            </a:r>
            <a:endParaRPr kumimoji="1" lang="en-US" altLang="ja-JP" sz="14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パソコン、通信回線、コピー機、電源は備えているか。</a:t>
            </a:r>
            <a:endParaRPr kumimoji="1"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7510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a:extLst>
              <a:ext uri="{FF2B5EF4-FFF2-40B4-BE49-F238E27FC236}">
                <a16:creationId xmlns:a16="http://schemas.microsoft.com/office/drawing/2014/main" id="{595C619C-749D-4C6D-9D44-775654996E07}"/>
              </a:ext>
            </a:extLst>
          </p:cNvPr>
          <p:cNvSpPr txBox="1">
            <a:spLocks noChangeArrowheads="1"/>
          </p:cNvSpPr>
          <p:nvPr/>
        </p:nvSpPr>
        <p:spPr>
          <a:xfrm>
            <a:off x="173422" y="430944"/>
            <a:ext cx="6172200" cy="385190"/>
          </a:xfrm>
          <a:prstGeom prst="rect">
            <a:avLst/>
          </a:prstGeom>
          <a:ln>
            <a:solidFill>
              <a:schemeClr val="tx1"/>
            </a:solidFill>
          </a:ln>
        </p:spPr>
        <p:txBody>
          <a:bodyPr vert="horz" lIns="91440" tIns="45720" rIns="91440" bIns="45720" rtlCol="0" anchor="t">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en-US" altLang="ja-JP" sz="1600" dirty="0">
                <a:latin typeface="Meiryo UI" panose="020B0604030504040204" pitchFamily="50" charset="-128"/>
                <a:ea typeface="Meiryo UI" panose="020B0604030504040204" pitchFamily="50" charset="-128"/>
              </a:rPr>
              <a:t>3.</a:t>
            </a:r>
            <a:r>
              <a:rPr lang="ja-JP" altLang="en-US" sz="1600" dirty="0">
                <a:latin typeface="Meiryo UI" panose="020B0604030504040204" pitchFamily="50" charset="-128"/>
                <a:ea typeface="Meiryo UI" panose="020B0604030504040204" pitchFamily="50" charset="-128"/>
              </a:rPr>
              <a:t>　配送費</a:t>
            </a:r>
            <a:endParaRPr lang="en-US" altLang="ja-JP" sz="1600" dirty="0">
              <a:latin typeface="Meiryo UI" panose="020B0604030504040204" pitchFamily="50" charset="-128"/>
              <a:ea typeface="Meiryo UI" panose="020B0604030504040204" pitchFamily="50" charset="-128"/>
            </a:endParaRPr>
          </a:p>
        </p:txBody>
      </p:sp>
      <p:grpSp>
        <p:nvGrpSpPr>
          <p:cNvPr id="10" name="グループ化 9">
            <a:extLst>
              <a:ext uri="{FF2B5EF4-FFF2-40B4-BE49-F238E27FC236}">
                <a16:creationId xmlns:a16="http://schemas.microsoft.com/office/drawing/2014/main" id="{7287B618-86BD-1375-1E30-DFFFEC7589C5}"/>
              </a:ext>
            </a:extLst>
          </p:cNvPr>
          <p:cNvGrpSpPr/>
          <p:nvPr/>
        </p:nvGrpSpPr>
        <p:grpSpPr>
          <a:xfrm>
            <a:off x="173422" y="3214402"/>
            <a:ext cx="6636118" cy="1200329"/>
            <a:chOff x="110941" y="7814606"/>
            <a:chExt cx="6636118" cy="1200329"/>
          </a:xfrm>
        </p:grpSpPr>
        <p:sp>
          <p:nvSpPr>
            <p:cNvPr id="3" name="正方形/長方形 3">
              <a:extLst>
                <a:ext uri="{FF2B5EF4-FFF2-40B4-BE49-F238E27FC236}">
                  <a16:creationId xmlns:a16="http://schemas.microsoft.com/office/drawing/2014/main" id="{19774A93-112B-036B-B81D-BE40DD95BF06}"/>
                </a:ext>
              </a:extLst>
            </p:cNvPr>
            <p:cNvSpPr>
              <a:spLocks noChangeArrowheads="1"/>
            </p:cNvSpPr>
            <p:nvPr/>
          </p:nvSpPr>
          <p:spPr bwMode="auto">
            <a:xfrm>
              <a:off x="110941" y="7814606"/>
              <a:ext cx="6636118" cy="1200329"/>
            </a:xfrm>
            <a:prstGeom prst="rect">
              <a:avLst/>
            </a:prstGeom>
            <a:noFill/>
            <a:ln w="6350" algn="ctr">
              <a:solidFill>
                <a:schemeClr val="tx1"/>
              </a:solidFill>
              <a:round/>
              <a:headEnd/>
              <a:tailEnd type="none" w="lg" len="lg"/>
            </a:ln>
            <a:extLst>
              <a:ext uri="{909E8E84-426E-40DD-AFC4-6F175D3DCCD1}">
                <a14:hiddenFill xmlns:a14="http://schemas.microsoft.com/office/drawing/2010/main">
                  <a:solidFill>
                    <a:srgbClr val="FFFFFF"/>
                  </a:solidFill>
                </a14:hiddenFill>
              </a:ext>
            </a:extLst>
          </p:spPr>
          <p:txBody>
            <a:bodyPr lIns="120000" tIns="62400" rIns="120000" bIns="624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marR="0" lvl="0" indent="0" algn="ctr" defTabSz="914400" rtl="0" eaLnBrk="1" fontAlgn="base" latinLnBrk="0" hangingPunct="1">
                <a:lnSpc>
                  <a:spcPct val="100000"/>
                </a:lnSpc>
                <a:spcBef>
                  <a:spcPct val="50000"/>
                </a:spcBef>
                <a:spcAft>
                  <a:spcPct val="0"/>
                </a:spcAft>
                <a:buClrTx/>
                <a:buSzTx/>
                <a:buFont typeface="Wingdings" panose="05000000000000000000" pitchFamily="2" charset="2"/>
                <a:buNone/>
                <a:tabLst/>
                <a:defRPr/>
              </a:pPr>
              <a:endParaRPr kumimoji="0" lang="ja-JP" altLang="en-US" sz="2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正方形/長方形 3">
              <a:extLst>
                <a:ext uri="{FF2B5EF4-FFF2-40B4-BE49-F238E27FC236}">
                  <a16:creationId xmlns:a16="http://schemas.microsoft.com/office/drawing/2014/main" id="{B7095250-93E0-DE9A-A877-BAB4918DBACA}"/>
                </a:ext>
              </a:extLst>
            </p:cNvPr>
            <p:cNvSpPr/>
            <p:nvPr/>
          </p:nvSpPr>
          <p:spPr>
            <a:xfrm>
              <a:off x="110941" y="7823356"/>
              <a:ext cx="3429000" cy="1077218"/>
            </a:xfrm>
            <a:prstGeom prst="rect">
              <a:avLst/>
            </a:prstGeom>
          </p:spPr>
          <p:txBody>
            <a:bodyPr>
              <a:spAutoFit/>
            </a:bodyPr>
            <a:lstStyle/>
            <a:p>
              <a:r>
                <a:rPr lang="ja-JP" altLang="en-US" sz="1600" dirty="0">
                  <a:latin typeface="Meiryo UI" panose="020B0604030504040204" pitchFamily="50" charset="-128"/>
                  <a:ea typeface="Meiryo UI" panose="020B0604030504040204" pitchFamily="50" charset="-128"/>
                </a:rPr>
                <a:t>連絡先</a:t>
              </a:r>
            </a:p>
            <a:p>
              <a:r>
                <a:rPr lang="ja-JP" altLang="en-US" sz="1600" dirty="0">
                  <a:latin typeface="Meiryo UI" panose="020B0604030504040204" pitchFamily="50" charset="-128"/>
                  <a:ea typeface="Meiryo UI" panose="020B0604030504040204" pitchFamily="50" charset="-128"/>
                </a:rPr>
                <a:t>担当者名　</a:t>
              </a:r>
              <a:r>
                <a:rPr lang="en-US" altLang="ja-JP" sz="1600" dirty="0">
                  <a:latin typeface="Meiryo UI" panose="020B0604030504040204" pitchFamily="50" charset="-128"/>
                  <a:ea typeface="Meiryo UI" panose="020B0604030504040204" pitchFamily="50" charset="-128"/>
                </a:rPr>
                <a:t>XX</a:t>
              </a:r>
              <a:r>
                <a:rPr lang="ja-JP" altLang="en-US" sz="1600" dirty="0">
                  <a:latin typeface="Meiryo UI" panose="020B0604030504040204" pitchFamily="50" charset="-128"/>
                  <a:ea typeface="Meiryo UI" panose="020B0604030504040204" pitchFamily="50" charset="-128"/>
                </a:rPr>
                <a:t>　</a:t>
              </a:r>
              <a:r>
                <a:rPr lang="en-US" altLang="ja-JP" sz="1600" dirty="0">
                  <a:latin typeface="Meiryo UI" panose="020B0604030504040204" pitchFamily="50" charset="-128"/>
                  <a:ea typeface="Meiryo UI" panose="020B0604030504040204" pitchFamily="50" charset="-128"/>
                </a:rPr>
                <a:t>XX</a:t>
              </a:r>
            </a:p>
            <a:p>
              <a:r>
                <a:rPr lang="ja-JP" altLang="en-US" sz="1600" dirty="0">
                  <a:latin typeface="Meiryo UI" panose="020B0604030504040204" pitchFamily="50" charset="-128"/>
                  <a:ea typeface="Meiryo UI" panose="020B0604030504040204" pitchFamily="50" charset="-128"/>
                </a:rPr>
                <a:t>電話　</a:t>
              </a:r>
              <a:r>
                <a:rPr lang="en-US" altLang="ja-JP" sz="1600" dirty="0">
                  <a:latin typeface="Meiryo UI" panose="020B0604030504040204" pitchFamily="50" charset="-128"/>
                  <a:ea typeface="Meiryo UI" panose="020B0604030504040204" pitchFamily="50" charset="-128"/>
                </a:rPr>
                <a:t>XX</a:t>
              </a:r>
              <a:r>
                <a:rPr lang="ja-JP" altLang="en-US" sz="1600" dirty="0" err="1">
                  <a:latin typeface="Meiryo UI" panose="020B0604030504040204" pitchFamily="50" charset="-128"/>
                  <a:ea typeface="Meiryo UI" panose="020B0604030504040204" pitchFamily="50" charset="-128"/>
                </a:rPr>
                <a:t>ー</a:t>
              </a:r>
              <a:r>
                <a:rPr lang="en-US" altLang="ja-JP" sz="1600" dirty="0">
                  <a:latin typeface="Meiryo UI" panose="020B0604030504040204" pitchFamily="50" charset="-128"/>
                  <a:ea typeface="Meiryo UI" panose="020B0604030504040204" pitchFamily="50" charset="-128"/>
                </a:rPr>
                <a:t>XXXX</a:t>
              </a:r>
            </a:p>
            <a:p>
              <a:r>
                <a:rPr lang="ja-JP" altLang="en-US" sz="1600" dirty="0">
                  <a:latin typeface="Meiryo UI" panose="020B0604030504040204" pitchFamily="50" charset="-128"/>
                  <a:ea typeface="Meiryo UI" panose="020B0604030504040204" pitchFamily="50" charset="-128"/>
                </a:rPr>
                <a:t>メールアドレス　</a:t>
              </a:r>
              <a:r>
                <a:rPr lang="en-US" altLang="ja-JP" sz="1600" dirty="0">
                  <a:latin typeface="Meiryo UI" panose="020B0604030504040204" pitchFamily="50" charset="-128"/>
                  <a:ea typeface="Meiryo UI" panose="020B0604030504040204" pitchFamily="50" charset="-128"/>
                </a:rPr>
                <a:t>XXX</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XXXXXX</a:t>
              </a:r>
            </a:p>
          </p:txBody>
        </p:sp>
      </p:grpSp>
      <p:sp>
        <p:nvSpPr>
          <p:cNvPr id="2" name="テキスト ボックス 1">
            <a:extLst>
              <a:ext uri="{FF2B5EF4-FFF2-40B4-BE49-F238E27FC236}">
                <a16:creationId xmlns:a16="http://schemas.microsoft.com/office/drawing/2014/main" id="{69677F5E-5812-BD4B-8CA3-9BAE85C8F64B}"/>
              </a:ext>
            </a:extLst>
          </p:cNvPr>
          <p:cNvSpPr txBox="1"/>
          <p:nvPr/>
        </p:nvSpPr>
        <p:spPr>
          <a:xfrm>
            <a:off x="173422" y="1138105"/>
            <a:ext cx="6448760" cy="1815882"/>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rPr>
              <a:t>3.1</a:t>
            </a:r>
            <a:r>
              <a:rPr kumimoji="1" lang="ja-JP" altLang="en-US" sz="1600" dirty="0">
                <a:latin typeface="Meiryo UI" panose="020B0604030504040204" pitchFamily="50" charset="-128"/>
                <a:ea typeface="Meiryo UI" panose="020B0604030504040204" pitchFamily="50" charset="-128"/>
              </a:rPr>
              <a:t>　配送料</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solidFill>
                  <a:srgbClr val="FF0000"/>
                </a:solidFill>
                <a:latin typeface="Meiryo UI" panose="020B0604030504040204" pitchFamily="50" charset="-128"/>
                <a:ea typeface="Meiryo UI" panose="020B0604030504040204" pitchFamily="50" charset="-128"/>
              </a:rPr>
              <a:t>仕様書４（イ）配送費用、及び業務要綱２（イ）配送料について</a:t>
            </a:r>
            <a:endParaRPr kumimoji="1" lang="en-US" altLang="ja-JP" sz="16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600" dirty="0">
                <a:latin typeface="Meiryo UI" panose="020B0604030504040204" pitchFamily="50" charset="-128"/>
                <a:ea typeface="Meiryo UI" panose="020B0604030504040204" pitchFamily="50" charset="-128"/>
              </a:rPr>
              <a:t>　施設から会場内施設（荷受人）までの宅配便規格配送料</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１個あたり</a:t>
            </a:r>
            <a:r>
              <a:rPr kumimoji="1" lang="ja-JP" altLang="en-US" sz="1600">
                <a:latin typeface="Meiryo UI" panose="020B0604030504040204" pitchFamily="50" charset="-128"/>
                <a:ea typeface="Meiryo UI" panose="020B0604030504040204" pitchFamily="50" charset="-128"/>
              </a:rPr>
              <a:t>の価格（市場価格より逸脱しない様な価格設定）</a:t>
            </a:r>
            <a:endParaRPr kumimoji="1" lang="en-US" altLang="ja-JP" sz="16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600" dirty="0">
                <a:latin typeface="Meiryo UI" panose="020B0604030504040204" pitchFamily="50" charset="-128"/>
                <a:ea typeface="Meiryo UI" panose="020B0604030504040204" pitchFamily="50" charset="-128"/>
              </a:rPr>
              <a:t>　施設から会場内施設（荷受人）までのポストイン規格の</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１個あたりの価格</a:t>
            </a:r>
            <a:endParaRPr kumimoji="1" lang="en-US" altLang="ja-JP" sz="16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600" dirty="0">
                <a:latin typeface="Meiryo UI" panose="020B0604030504040204" pitchFamily="50" charset="-128"/>
                <a:ea typeface="Meiryo UI" panose="020B0604030504040204" pitchFamily="50" charset="-128"/>
              </a:rPr>
              <a:t>　宅配便規格を超える貨物の最低計算重量</a:t>
            </a:r>
            <a:r>
              <a:rPr kumimoji="1" lang="en-US" altLang="ja-JP" sz="1600" dirty="0">
                <a:latin typeface="Meiryo UI" panose="020B0604030504040204" pitchFamily="50" charset="-128"/>
                <a:ea typeface="Meiryo UI" panose="020B0604030504040204" pitchFamily="50" charset="-128"/>
              </a:rPr>
              <a:t>200kg</a:t>
            </a:r>
            <a:r>
              <a:rPr kumimoji="1" lang="ja-JP" altLang="en-US" sz="1600" dirty="0">
                <a:latin typeface="Meiryo UI" panose="020B0604030504040204" pitchFamily="50" charset="-128"/>
                <a:ea typeface="Meiryo UI" panose="020B0604030504040204" pitchFamily="50" charset="-128"/>
              </a:rPr>
              <a:t>の料金</a:t>
            </a:r>
            <a:endParaRPr kumimoji="1" lang="en-US" altLang="ja-JP" sz="1600" dirty="0">
              <a:latin typeface="Meiryo UI" panose="020B0604030504040204" pitchFamily="50" charset="-128"/>
              <a:ea typeface="Meiryo UI" panose="020B0604030504040204" pitchFamily="50" charset="-128"/>
            </a:endParaRPr>
          </a:p>
        </p:txBody>
      </p:sp>
      <p:sp>
        <p:nvSpPr>
          <p:cNvPr id="5" name="AutoShape 9">
            <a:extLst>
              <a:ext uri="{FF2B5EF4-FFF2-40B4-BE49-F238E27FC236}">
                <a16:creationId xmlns:a16="http://schemas.microsoft.com/office/drawing/2014/main" id="{4BAD892B-A5B1-FECE-6844-EDDF58E10EB1}"/>
              </a:ext>
            </a:extLst>
          </p:cNvPr>
          <p:cNvSpPr>
            <a:spLocks noChangeArrowheads="1"/>
          </p:cNvSpPr>
          <p:nvPr/>
        </p:nvSpPr>
        <p:spPr bwMode="auto">
          <a:xfrm>
            <a:off x="391510" y="4572000"/>
            <a:ext cx="6074979" cy="1752608"/>
          </a:xfrm>
          <a:prstGeom prst="roundRect">
            <a:avLst>
              <a:gd name="adj" fmla="val 9694"/>
            </a:avLst>
          </a:prstGeom>
          <a:solidFill>
            <a:schemeClr val="bg1"/>
          </a:solidFill>
          <a:ln w="19050" algn="ctr">
            <a:solidFill>
              <a:schemeClr val="accent1"/>
            </a:solidFill>
            <a:round/>
            <a:headEnd/>
            <a:tailEnd type="none" w="lg" len="lg"/>
          </a:ln>
          <a:effectLst>
            <a:outerShdw dist="107763" dir="2700000" algn="ctr" rotWithShape="0">
              <a:schemeClr val="bg2">
                <a:alpha val="50000"/>
              </a:schemeClr>
            </a:outerShdw>
          </a:effectLst>
        </p:spPr>
        <p:txBody>
          <a:bodyPr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marR="0" lvl="0" indent="0" algn="l" defTabSz="914400" rtl="0" eaLnBrk="1" fontAlgn="base" latinLnBrk="0" hangingPunct="1">
              <a:lnSpc>
                <a:spcPct val="100000"/>
              </a:lnSpc>
              <a:spcBef>
                <a:spcPct val="10000"/>
              </a:spcBef>
              <a:spcAft>
                <a:spcPct val="0"/>
              </a:spcAft>
              <a:buClrTx/>
              <a:buSzTx/>
              <a:buFontTx/>
              <a:buNone/>
              <a:tabLst/>
              <a:defRPr/>
            </a:pPr>
            <a:endParaRPr kumimoji="0" lang="en-US" altLang="ja-JP"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base" latinLnBrk="0" hangingPunct="1">
              <a:lnSpc>
                <a:spcPct val="100000"/>
              </a:lnSpc>
              <a:spcBef>
                <a:spcPct val="10000"/>
              </a:spcBef>
              <a:spcAft>
                <a:spcPct val="0"/>
              </a:spcAft>
              <a:buClrTx/>
              <a:buSzTx/>
              <a:buFontTx/>
              <a:buNone/>
              <a:tabLst/>
              <a:defRPr/>
            </a:pPr>
            <a:r>
              <a:rPr kumimoji="0" lang="ja-JP" altLang="en-US"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rPr>
              <a:t>１．評価項目一覧（様式１５）を参照して提案書を作成すること</a:t>
            </a:r>
            <a:endParaRPr kumimoji="0" lang="en-US" altLang="ja-JP"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base" latinLnBrk="0" hangingPunct="1">
              <a:lnSpc>
                <a:spcPct val="100000"/>
              </a:lnSpc>
              <a:spcBef>
                <a:spcPct val="10000"/>
              </a:spcBef>
              <a:spcAft>
                <a:spcPct val="0"/>
              </a:spcAft>
              <a:buClrTx/>
              <a:buSzTx/>
              <a:buFontTx/>
              <a:buNone/>
              <a:tabLst/>
              <a:defRPr/>
            </a:pPr>
            <a:r>
              <a:rPr kumimoji="0" lang="ja-JP" altLang="en-US"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rPr>
              <a:t>　　・提案書には、具体的な内容を記載すること</a:t>
            </a:r>
            <a:r>
              <a:rPr kumimoji="0" lang="ja-JP" altLang="en-US" sz="1200" dirty="0">
                <a:solidFill>
                  <a:srgbClr val="7889FB"/>
                </a:solidFill>
                <a:latin typeface="Meiryo UI" panose="020B0604030504040204" pitchFamily="50" charset="-128"/>
                <a:ea typeface="Meiryo UI" panose="020B0604030504040204" pitchFamily="50" charset="-128"/>
              </a:rPr>
              <a:t>（図・表などを用いることは歓迎）</a:t>
            </a:r>
            <a:endParaRPr kumimoji="0" lang="en-US" altLang="ja-JP"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base" latinLnBrk="0" hangingPunct="1">
              <a:lnSpc>
                <a:spcPct val="100000"/>
              </a:lnSpc>
              <a:spcBef>
                <a:spcPct val="10000"/>
              </a:spcBef>
              <a:spcAft>
                <a:spcPct val="0"/>
              </a:spcAft>
              <a:buClrTx/>
              <a:buSzTx/>
              <a:buFontTx/>
              <a:buNone/>
              <a:tabLst/>
              <a:defRPr/>
            </a:pPr>
            <a:r>
              <a:rPr kumimoji="0" lang="ja-JP" altLang="en-US" sz="1200" dirty="0">
                <a:solidFill>
                  <a:srgbClr val="7889FB"/>
                </a:solidFill>
                <a:latin typeface="Meiryo UI" panose="020B0604030504040204" pitchFamily="50" charset="-128"/>
                <a:ea typeface="Meiryo UI" panose="020B0604030504040204" pitchFamily="50" charset="-128"/>
              </a:rPr>
              <a:t>　　・</a:t>
            </a:r>
            <a:r>
              <a:rPr kumimoji="0" lang="ja-JP" altLang="en-US"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rPr>
              <a:t>評価の観点欄の記載に対応した提案を記述すること</a:t>
            </a:r>
            <a:endParaRPr kumimoji="0" lang="en-US" altLang="ja-JP"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base" latinLnBrk="0" hangingPunct="1">
              <a:lnSpc>
                <a:spcPct val="100000"/>
              </a:lnSpc>
              <a:spcBef>
                <a:spcPct val="10000"/>
              </a:spcBef>
              <a:spcAft>
                <a:spcPct val="0"/>
              </a:spcAft>
              <a:buClrTx/>
              <a:buSzTx/>
              <a:buFontTx/>
              <a:buNone/>
              <a:tabLst/>
              <a:defRPr/>
            </a:pPr>
            <a:r>
              <a:rPr kumimoji="0" lang="ja-JP" altLang="en-US" sz="1200" dirty="0">
                <a:solidFill>
                  <a:srgbClr val="7889FB"/>
                </a:solidFill>
                <a:latin typeface="Meiryo UI" panose="020B0604030504040204" pitchFamily="50" charset="-128"/>
                <a:ea typeface="Meiryo UI" panose="020B0604030504040204" pitchFamily="50" charset="-128"/>
              </a:rPr>
              <a:t>　　・様式は、任意であり、パワーポイント・ワード等で作成し、</a:t>
            </a:r>
            <a:r>
              <a:rPr kumimoji="0" lang="en-US" altLang="ja-JP" sz="1200" dirty="0">
                <a:solidFill>
                  <a:srgbClr val="7889FB"/>
                </a:solidFill>
                <a:latin typeface="Meiryo UI" panose="020B0604030504040204" pitchFamily="50" charset="-128"/>
                <a:ea typeface="Meiryo UI" panose="020B0604030504040204" pitchFamily="50" charset="-128"/>
              </a:rPr>
              <a:t>PDF</a:t>
            </a:r>
            <a:r>
              <a:rPr kumimoji="0" lang="ja-JP" altLang="en-US" sz="1200" dirty="0">
                <a:solidFill>
                  <a:srgbClr val="7889FB"/>
                </a:solidFill>
                <a:latin typeface="Meiryo UI" panose="020B0604030504040204" pitchFamily="50" charset="-128"/>
                <a:ea typeface="Meiryo UI" panose="020B0604030504040204" pitchFamily="50" charset="-128"/>
              </a:rPr>
              <a:t>ファイルで送付すること</a:t>
            </a:r>
            <a:br>
              <a:rPr kumimoji="0" lang="en-US" altLang="ja-JP"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rPr>
            </a:br>
            <a:r>
              <a:rPr kumimoji="0" lang="ja-JP" altLang="en-US"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rPr>
              <a:t>　　・必要に応じて、資料を添付すること</a:t>
            </a:r>
            <a:endParaRPr kumimoji="0" lang="en-US" altLang="ja-JP"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base" latinLnBrk="0" hangingPunct="1">
              <a:lnSpc>
                <a:spcPct val="100000"/>
              </a:lnSpc>
              <a:spcBef>
                <a:spcPct val="10000"/>
              </a:spcBef>
              <a:spcAft>
                <a:spcPct val="0"/>
              </a:spcAft>
              <a:buClrTx/>
              <a:buSzTx/>
              <a:buFontTx/>
              <a:buNone/>
              <a:tabLst/>
              <a:defRPr/>
            </a:pPr>
            <a:br>
              <a:rPr kumimoji="0" lang="en-US" altLang="ja-JP"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rPr>
            </a:br>
            <a:r>
              <a:rPr kumimoji="0" lang="ja-JP" altLang="en-US" sz="1200" dirty="0">
                <a:solidFill>
                  <a:srgbClr val="7889FB"/>
                </a:solidFill>
                <a:latin typeface="Meiryo UI" panose="020B0604030504040204" pitchFamily="50" charset="-128"/>
                <a:ea typeface="Meiryo UI" panose="020B0604030504040204" pitchFamily="50" charset="-128"/>
              </a:rPr>
              <a:t>２．</a:t>
            </a:r>
            <a:r>
              <a:rPr kumimoji="0" lang="ja-JP" altLang="en-US"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rPr>
              <a:t>博覧会協会から連絡が取れるよう、　提案書には連絡先（担当者名、電話番号、</a:t>
            </a:r>
            <a:endParaRPr kumimoji="0" lang="en-US" altLang="ja-JP"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base" latinLnBrk="0" hangingPunct="1">
              <a:lnSpc>
                <a:spcPct val="100000"/>
              </a:lnSpc>
              <a:spcBef>
                <a:spcPct val="10000"/>
              </a:spcBef>
              <a:spcAft>
                <a:spcPct val="0"/>
              </a:spcAft>
              <a:buClrTx/>
              <a:buSzTx/>
              <a:buFontTx/>
              <a:buNone/>
              <a:tabLst/>
              <a:defRPr/>
            </a:pPr>
            <a:r>
              <a:rPr kumimoji="0" lang="ja-JP" altLang="en-US" sz="1200" dirty="0">
                <a:solidFill>
                  <a:srgbClr val="7889FB"/>
                </a:solidFill>
                <a:latin typeface="Meiryo UI" panose="020B0604030504040204" pitchFamily="50" charset="-128"/>
                <a:ea typeface="Meiryo UI" panose="020B0604030504040204" pitchFamily="50" charset="-128"/>
              </a:rPr>
              <a:t>　　</a:t>
            </a:r>
            <a:r>
              <a:rPr kumimoji="0" lang="ja-JP" altLang="en-US"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rPr>
              <a:t>及びメールアドレス）を明記する。</a:t>
            </a:r>
            <a:endParaRPr kumimoji="0" lang="en-US" altLang="ja-JP"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base" latinLnBrk="0" hangingPunct="1">
              <a:lnSpc>
                <a:spcPct val="100000"/>
              </a:lnSpc>
              <a:spcBef>
                <a:spcPct val="10000"/>
              </a:spcBef>
              <a:spcAft>
                <a:spcPct val="0"/>
              </a:spcAft>
              <a:buClrTx/>
              <a:buSzTx/>
              <a:buFontTx/>
              <a:buNone/>
              <a:tabLst/>
              <a:defRPr/>
            </a:pPr>
            <a:endParaRPr kumimoji="0" lang="ja-JP" altLang="en-US" sz="1200" b="0" i="0" u="none" strike="noStrike" kern="1200" cap="none" spc="0" normalizeH="0" baseline="0" noProof="0" dirty="0">
              <a:ln>
                <a:noFill/>
              </a:ln>
              <a:solidFill>
                <a:srgbClr val="7889FB"/>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0404303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E8BCB64B0AA124F871BCD6B157ACD3F" ma:contentTypeVersion="14" ma:contentTypeDescription="新しいドキュメントを作成します。" ma:contentTypeScope="" ma:versionID="a2bab76ffde3d84a3325af5184cf2311">
  <xsd:schema xmlns:xsd="http://www.w3.org/2001/XMLSchema" xmlns:xs="http://www.w3.org/2001/XMLSchema" xmlns:p="http://schemas.microsoft.com/office/2006/metadata/properties" xmlns:ns2="b92f0936-f399-40a7-90a7-8d1ffd9408d5" xmlns:ns3="93fcd716-d8fa-4630-8535-f3b5c4dba4fd" targetNamespace="http://schemas.microsoft.com/office/2006/metadata/properties" ma:root="true" ma:fieldsID="13a397e58c8d3cd1ef99cd8cc0f75316" ns2:_="" ns3:_="">
    <xsd:import namespace="b92f0936-f399-40a7-90a7-8d1ffd9408d5"/>
    <xsd:import namespace="93fcd716-d8fa-4630-8535-f3b5c4dba4f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f0936-f399-40a7-90a7-8d1ffd9408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画像タグ" ma:readOnly="false" ma:fieldId="{5cf76f15-5ced-4ddc-b409-7134ff3c332f}" ma:taxonomyMulti="true" ma:sspId="a95d1507-21fd-45cf-866d-ceae8a82a7f1"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3fcd716-d8fa-4630-8535-f3b5c4dba4fd"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35df8768-b8bc-4154-8897-3900f9564e13}" ma:internalName="TaxCatchAll" ma:showField="CatchAllData" ma:web="93fcd716-d8fa-4630-8535-f3b5c4dba4fd">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2f0936-f399-40a7-90a7-8d1ffd9408d5">
      <Terms xmlns="http://schemas.microsoft.com/office/infopath/2007/PartnerControls"/>
    </lcf76f155ced4ddcb4097134ff3c332f>
    <TaxCatchAll xmlns="93fcd716-d8fa-4630-8535-f3b5c4dba4fd" xsi:nil="true"/>
  </documentManagement>
</p:properties>
</file>

<file path=customXml/itemProps1.xml><?xml version="1.0" encoding="utf-8"?>
<ds:datastoreItem xmlns:ds="http://schemas.openxmlformats.org/officeDocument/2006/customXml" ds:itemID="{594C3E00-E577-40C3-8A86-39A50A7E44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f0936-f399-40a7-90a7-8d1ffd9408d5"/>
    <ds:schemaRef ds:uri="93fcd716-d8fa-4630-8535-f3b5c4dba4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72F2EB5-E023-43B6-A7A8-57C0AF35FEED}">
  <ds:schemaRefs>
    <ds:schemaRef ds:uri="http://schemas.microsoft.com/sharepoint/v3/contenttype/forms"/>
  </ds:schemaRefs>
</ds:datastoreItem>
</file>

<file path=customXml/itemProps3.xml><?xml version="1.0" encoding="utf-8"?>
<ds:datastoreItem xmlns:ds="http://schemas.openxmlformats.org/officeDocument/2006/customXml" ds:itemID="{2C0E29A8-D8FD-4317-A670-0559447EEA75}">
  <ds:schemaRefs>
    <ds:schemaRef ds:uri="http://purl.org/dc/elements/1.1/"/>
    <ds:schemaRef ds:uri="http://schemas.microsoft.com/office/2006/documentManagement/types"/>
    <ds:schemaRef ds:uri="http://www.w3.org/XML/1998/namespace"/>
    <ds:schemaRef ds:uri="http://schemas.microsoft.com/office/2006/metadata/properties"/>
    <ds:schemaRef ds:uri="http://purl.org/dc/dcmitype/"/>
    <ds:schemaRef ds:uri="b92f0936-f399-40a7-90a7-8d1ffd9408d5"/>
    <ds:schemaRef ds:uri="http://schemas.microsoft.com/office/infopath/2007/PartnerControls"/>
    <ds:schemaRef ds:uri="http://schemas.openxmlformats.org/package/2006/metadata/core-properties"/>
    <ds:schemaRef ds:uri="93fcd716-d8fa-4630-8535-f3b5c4dba4fd"/>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625</Words>
  <Application>Microsoft Office PowerPoint</Application>
  <PresentationFormat>画面に合わせる (4:3)</PresentationFormat>
  <Paragraphs>51</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UI</vt:lpstr>
      <vt:lpstr>ＭＳ ゴシック</vt:lpstr>
      <vt:lpstr>游ゴシック</vt:lpstr>
      <vt:lpstr>Arial</vt:lpstr>
      <vt:lpstr>Calibri</vt:lpstr>
      <vt:lpstr>Calibri Light</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2023-02-01T01:08:50Z</dcterms:created>
  <dcterms:modified xsi:type="dcterms:W3CDTF">2024-08-26T08:54:22Z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0x010100AE8BCB64B0AA124F871BCD6B157ACD3F</vt:lpwstr>
  </property>
</Properties>
</file>