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3277" r:id="rId4"/>
    <p:sldId id="3276" r:id="rId5"/>
    <p:sldId id="3275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E3D78-718A-4F5C-9E15-C4131676AD97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61FADE-B85C-4624-83E5-92CF9D6910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409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22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2BBAF72D-8DFE-4DAC-AAAD-A6D1FB8B07C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979613" y="739775"/>
            <a:ext cx="2774950" cy="3700463"/>
          </a:xfrm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21D6DA2B-329C-4919-AD29-03E2126656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976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571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233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8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068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5805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168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101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4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24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884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FC14-D548-49B4-BB5C-C5ADD2B24B0A}" type="datetimeFigureOut">
              <a:rPr kumimoji="1" lang="ja-JP" altLang="en-US" smtClean="0"/>
              <a:t>2023/2/1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11E8E-82E2-41BF-ACFD-5E66E5CC30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675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B5178-8443-44FE-A99D-45B7BBD5142D}"/>
              </a:ext>
            </a:extLst>
          </p:cNvPr>
          <p:cNvSpPr txBox="1">
            <a:spLocks noChangeArrowheads="1"/>
          </p:cNvSpPr>
          <p:nvPr/>
        </p:nvSpPr>
        <p:spPr>
          <a:xfrm>
            <a:off x="173421" y="734014"/>
            <a:ext cx="6172200" cy="935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１．事業の実施方針等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１．１　事業実施の基本方針、業務内容等</a:t>
            </a:r>
            <a:br>
              <a:rPr lang="en-US" altLang="ja-JP" sz="18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１．２　事業実施方法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1B7507C-3476-488C-91D0-4890BBA02A20}"/>
              </a:ext>
            </a:extLst>
          </p:cNvPr>
          <p:cNvSpPr txBox="1"/>
          <p:nvPr/>
        </p:nvSpPr>
        <p:spPr>
          <a:xfrm>
            <a:off x="173421" y="1804077"/>
            <a:ext cx="6410729" cy="72943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仕様書の項目ごとに記載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（１）業務実施体制の整備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（２）会場プログラムの準備・運営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①事前準備業務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②当日会議運営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ａ．会場設営・会場レイアウト・装飾デザイン制作及び会場運営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ｂ．参加者受付方法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　ｃ．通訳及び同時通訳の実施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以下、仕様書の項目ごとに記載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（３）会場予定地視察及びエクスカーションの企画・準備・実施</a:t>
            </a:r>
          </a:p>
        </p:txBody>
      </p:sp>
      <p:sp>
        <p:nvSpPr>
          <p:cNvPr id="7" name="AutoShape 9">
            <a:extLst>
              <a:ext uri="{FF2B5EF4-FFF2-40B4-BE49-F238E27FC236}">
                <a16:creationId xmlns:a16="http://schemas.microsoft.com/office/drawing/2014/main" id="{660FDCF1-B2E3-4D47-A728-A4DB584808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5451230"/>
            <a:ext cx="3255579" cy="2642544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9050" algn="ctr">
            <a:solidFill>
              <a:schemeClr val="accent1"/>
            </a:solidFill>
            <a:round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１．評価項目一覧を参照して提案書を作成する。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ア．提案書には、どのようなアレンジをするか、具体的な内容を記載すること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dirty="0">
                <a:solidFill>
                  <a:srgbClr val="7889FB"/>
                </a:solidFill>
              </a:rPr>
              <a:t>（写真や図などを用いた説明を歓迎）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dirty="0">
              <a:solidFill>
                <a:srgbClr val="7889FB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イ．評価の観点欄に記載の基礎点及び加点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のポイントに対応した提案を記述する。特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に、評価区分欄が「必須」となっている事項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　については必ず記述すること。</a:t>
            </a:r>
            <a:b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b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</a:br>
            <a:r>
              <a:rPr kumimoji="0" lang="ja-JP" altLang="en-US" sz="1100" dirty="0">
                <a:solidFill>
                  <a:srgbClr val="7889FB"/>
                </a:solidFill>
              </a:rPr>
              <a:t>２．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博覧会協会から連絡が取れるよう、　提案書には連絡先（担当者名、電話番号、</a:t>
            </a:r>
            <a:r>
              <a:rPr kumimoji="0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FAX</a:t>
            </a:r>
            <a:r>
              <a:rPr kumimoji="0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7889FB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rPr>
              <a:t>番号、及びメールアドレス）を明記する。</a:t>
            </a:r>
            <a:endParaRPr kumimoji="0" lang="en-US" altLang="ja-JP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7889FB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DFBD67-9D18-4EB7-B1E4-1F6FE6FF581E}"/>
              </a:ext>
            </a:extLst>
          </p:cNvPr>
          <p:cNvSpPr txBox="1"/>
          <p:nvPr/>
        </p:nvSpPr>
        <p:spPr>
          <a:xfrm>
            <a:off x="173421" y="134322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提案書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06F0050-A5A7-40AB-B120-9E12879AB56D}"/>
              </a:ext>
            </a:extLst>
          </p:cNvPr>
          <p:cNvSpPr txBox="1"/>
          <p:nvPr/>
        </p:nvSpPr>
        <p:spPr>
          <a:xfrm>
            <a:off x="5139121" y="230360"/>
            <a:ext cx="12065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様式１８</a:t>
            </a:r>
          </a:p>
        </p:txBody>
      </p:sp>
    </p:spTree>
    <p:extLst>
      <p:ext uri="{BB962C8B-B14F-4D97-AF65-F5344CB8AC3E}">
        <p14:creationId xmlns:p14="http://schemas.microsoft.com/office/powerpoint/2010/main" val="190751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１．３　事業実施計画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CA231D1-A74A-465B-AE8F-EFF71C5396D1}"/>
              </a:ext>
            </a:extLst>
          </p:cNvPr>
          <p:cNvSpPr txBox="1"/>
          <p:nvPr/>
        </p:nvSpPr>
        <p:spPr>
          <a:xfrm>
            <a:off x="235831" y="816577"/>
            <a:ext cx="3304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事業期間中の計画を図示すること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1417922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２．組織の経験・能力等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２．１　類似事業の経験、専門知識等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631577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２．２　組織としての事業実施能力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endParaRPr lang="ja-JP" altLang="en-US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２．３　事業実施体制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4555656"/>
            <a:ext cx="6172200" cy="58311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３．事業従事者の経験・能力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３．１　事業に関する知見・知識・専門性等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E6577CD8-75BD-466F-84DB-5B1B0807D1F5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5727128"/>
            <a:ext cx="6172200" cy="3351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</a:rPr>
              <a:t>３．２　類似事業の経験、資格等</a:t>
            </a:r>
            <a:endParaRPr lang="en-US" altLang="ja-JP" sz="1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04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3575BB6C-D13C-4F40-B17A-323BB7C62B90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292821"/>
            <a:ext cx="617220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４．１　実施体制及び担当者略歴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5" name="正方形/長方形 3">
            <a:extLst>
              <a:ext uri="{FF2B5EF4-FFF2-40B4-BE49-F238E27FC236}">
                <a16:creationId xmlns:a16="http://schemas.microsoft.com/office/drawing/2014/main" id="{D116F4C4-E2A7-4F74-99D3-940CDB6AF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5558B59-3073-4838-9463-B81150A7D1C9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連絡先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担当者名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電話（ＦＡＸ）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</a:t>
            </a:r>
            <a:r>
              <a:rPr kumimoji="0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ー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メールアドレス　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</a:t>
            </a:r>
            <a:r>
              <a:rPr kumimoji="0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＠</a:t>
            </a:r>
            <a:r>
              <a:rPr kumimoji="0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XXXXXX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595C619C-749D-4C6D-9D44-775654996E07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725165"/>
            <a:ext cx="5448254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本調達履行のための体制図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F7094A4B-FB8C-4DC0-8157-CB6F6B515354}"/>
              </a:ext>
            </a:extLst>
          </p:cNvPr>
          <p:cNvSpPr txBox="1">
            <a:spLocks noChangeArrowheads="1"/>
          </p:cNvSpPr>
          <p:nvPr/>
        </p:nvSpPr>
        <p:spPr>
          <a:xfrm>
            <a:off x="815814" y="2052014"/>
            <a:ext cx="5467327" cy="76422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各業務従事者の氏名、所属、役職、業務経験、その他略歴（学歴、職歴、研修実績その他経歴、専門知識その他の知見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0006153D-A718-46BF-9177-7D08E050389F}"/>
              </a:ext>
            </a:extLst>
          </p:cNvPr>
          <p:cNvSpPr txBox="1">
            <a:spLocks noChangeArrowheads="1"/>
          </p:cNvSpPr>
          <p:nvPr/>
        </p:nvSpPr>
        <p:spPr>
          <a:xfrm>
            <a:off x="110941" y="3597964"/>
            <a:ext cx="6172200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  <a:r>
              <a:rPr kumimoji="1" lang="ja-JP" alt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．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２　組織としての実績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6CDE551D-DE10-42CB-83C8-01B774A75A5B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4495631"/>
            <a:ext cx="5467327" cy="36933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80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官公庁における、本領域の実績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B78A86A-BA78-4A08-ADD2-960EF6D9D9D6}"/>
              </a:ext>
            </a:extLst>
          </p:cNvPr>
          <p:cNvSpPr txBox="1">
            <a:spLocks noChangeArrowheads="1"/>
          </p:cNvSpPr>
          <p:nvPr/>
        </p:nvSpPr>
        <p:spPr>
          <a:xfrm>
            <a:off x="815813" y="5434751"/>
            <a:ext cx="5467328" cy="387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j-cs"/>
              </a:rPr>
              <a:t>官公庁以外も含めた、本領域における実績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57708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5880664"/>
              </p:ext>
            </p:extLst>
          </p:nvPr>
        </p:nvGraphicFramePr>
        <p:xfrm>
          <a:off x="100818" y="585272"/>
          <a:ext cx="6524176" cy="4667805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kumimoji="1" lang="ja-JP" alt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50" charset="-128"/>
                        <a:cs typeface="+mn-cs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1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  <p:extLst>
      <p:ext uri="{BB962C8B-B14F-4D97-AF65-F5344CB8AC3E}">
        <p14:creationId xmlns:p14="http://schemas.microsoft.com/office/powerpoint/2010/main" val="1765577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番号プレースホルダ 3">
            <a:extLst>
              <a:ext uri="{FF2B5EF4-FFF2-40B4-BE49-F238E27FC236}">
                <a16:creationId xmlns:a16="http://schemas.microsoft.com/office/drawing/2014/main" id="{E31373AB-C39A-47B3-8DA7-CBB49B42B5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 rot="10800000" flipV="1">
            <a:off x="8229600" y="8699500"/>
            <a:ext cx="922867" cy="43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21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990575" indent="-38099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8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523962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2133547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333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743131" indent="-304792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335271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3962301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4571886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5181470" indent="-304792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1067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>
                <a:solidFill>
                  <a:srgbClr val="000000"/>
                </a:solidFill>
              </a:rPr>
              <a:t>２</a:t>
            </a:r>
            <a:endParaRPr kumimoji="0" lang="en-GB" altLang="ja-JP">
              <a:solidFill>
                <a:srgbClr val="000000"/>
              </a:solidFill>
            </a:endParaRPr>
          </a:p>
        </p:txBody>
      </p:sp>
      <p:graphicFrame>
        <p:nvGraphicFramePr>
          <p:cNvPr id="4736005" name="Group 5">
            <a:extLst>
              <a:ext uri="{FF2B5EF4-FFF2-40B4-BE49-F238E27FC236}">
                <a16:creationId xmlns:a16="http://schemas.microsoft.com/office/drawing/2014/main" id="{B5FC31C6-5E50-4233-9B87-D367170E4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379421"/>
              </p:ext>
            </p:extLst>
          </p:nvPr>
        </p:nvGraphicFramePr>
        <p:xfrm>
          <a:off x="100818" y="585272"/>
          <a:ext cx="6524176" cy="4667805"/>
        </p:xfrm>
        <a:graphic>
          <a:graphicData uri="http://schemas.openxmlformats.org/drawingml/2006/table">
            <a:tbl>
              <a:tblPr/>
              <a:tblGrid>
                <a:gridCol w="629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97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1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30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4998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工数、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数量</a:t>
                      </a: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#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事業内容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業務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1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事前準備業務費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企画・準備費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２人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</a:t>
                      </a:r>
                      <a:r>
                        <a:rPr kumimoji="1" lang="ja-JP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３か月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7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× × × ×</a:t>
                      </a:r>
                      <a:endParaRPr kumimoji="0" lang="ja-JP" alt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8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2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当日会議運営費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英</a:t>
                      </a:r>
                      <a:r>
                        <a:rPr kumimoji="1" lang="en-US" altLang="ja-JP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-</a:t>
                      </a: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日通訳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4472C4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３人</a:t>
                      </a:r>
                      <a:r>
                        <a:rPr kumimoji="1" lang="en-US" altLang="ja-JP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×</a:t>
                      </a:r>
                      <a:r>
                        <a:rPr kumimoji="1" lang="ja-JP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50" charset="-128"/>
                          <a:cs typeface="+mn-cs"/>
                        </a:rPr>
                        <a:t>２日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　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同時通訳ブース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３セット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299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50" charset="-128"/>
                      </a:endParaRP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4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50" charset="-128"/>
                        </a:rPr>
                        <a:t>・・・・</a:t>
                      </a:r>
                    </a:p>
                  </a:txBody>
                  <a:tcPr marL="72001" marR="72001" marT="62431" marB="6243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283" name="Rectangle 120">
            <a:extLst>
              <a:ext uri="{FF2B5EF4-FFF2-40B4-BE49-F238E27FC236}">
                <a16:creationId xmlns:a16="http://schemas.microsoft.com/office/drawing/2014/main" id="{321EC954-B175-4865-9427-A68624DF5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339" y="5636105"/>
            <a:ext cx="6415133" cy="1770884"/>
          </a:xfrm>
          <a:prstGeom prst="rect">
            <a:avLst/>
          </a:prstGeom>
          <a:solidFill>
            <a:schemeClr val="bg1"/>
          </a:solidFill>
          <a:ln w="6350" algn="ctr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ja-JP" altLang="en-US" sz="2400" dirty="0">
                <a:solidFill>
                  <a:srgbClr val="7889FB"/>
                </a:solidFill>
              </a:rPr>
              <a:t>提案内容を履行するために必要な事業従事者（通訳者を含む）の工数（人日）及び機材等を、仕様書の事業内容等ごとに記述する。</a:t>
            </a:r>
            <a:endParaRPr kumimoji="0" lang="en-US" altLang="ja-JP" sz="2400" dirty="0">
              <a:solidFill>
                <a:srgbClr val="7889FB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kumimoji="0" lang="en-US" altLang="ja-JP" sz="1800" dirty="0">
                <a:solidFill>
                  <a:srgbClr val="FF0000"/>
                </a:solidFill>
              </a:rPr>
              <a:t>※</a:t>
            </a:r>
            <a:r>
              <a:rPr kumimoji="0" lang="ja-JP" altLang="en-US" sz="1800" dirty="0">
                <a:solidFill>
                  <a:srgbClr val="FF0000"/>
                </a:solidFill>
              </a:rPr>
              <a:t>見積書で金額を記載しないものと考えてください</a:t>
            </a:r>
          </a:p>
        </p:txBody>
      </p:sp>
      <p:sp>
        <p:nvSpPr>
          <p:cNvPr id="4736121" name="Text Box 121">
            <a:extLst>
              <a:ext uri="{FF2B5EF4-FFF2-40B4-BE49-F238E27FC236}">
                <a16:creationId xmlns:a16="http://schemas.microsoft.com/office/drawing/2014/main" id="{E5239291-6D93-4B44-B1EF-B0C45AF1F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0067" y="77316"/>
            <a:ext cx="1667933" cy="632884"/>
          </a:xfrm>
          <a:prstGeom prst="rect">
            <a:avLst/>
          </a:prstGeom>
          <a:solidFill>
            <a:schemeClr val="accent2"/>
          </a:solidFill>
          <a:ln w="6350" algn="ctr">
            <a:solidFill>
              <a:schemeClr val="accent1"/>
            </a:solidFill>
            <a:miter lim="800000"/>
            <a:headEnd/>
            <a:tailEnd type="none" w="lg" len="lg"/>
          </a:ln>
          <a:effectLst/>
        </p:spPr>
        <p:txBody>
          <a:bodyPr wrap="none" lIns="120000" tIns="62400" rIns="120000" bIns="62400" anchor="ctr"/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ja-JP" altLang="en-US" sz="2667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/>
              </a:rPr>
              <a:t>記述例</a:t>
            </a:r>
          </a:p>
        </p:txBody>
      </p:sp>
      <p:sp>
        <p:nvSpPr>
          <p:cNvPr id="7" name="正方形/長方形 3">
            <a:extLst>
              <a:ext uri="{FF2B5EF4-FFF2-40B4-BE49-F238E27FC236}">
                <a16:creationId xmlns:a16="http://schemas.microsoft.com/office/drawing/2014/main" id="{73EB0C82-0A15-4E01-9974-12E044FB7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1" y="7814606"/>
            <a:ext cx="6636118" cy="1200329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0000" tIns="62400" rIns="120000" bIns="62400" anchor="ctr"/>
          <a:lstStyle>
            <a:lvl1pPr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 kumimoji="1" sz="1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ü"/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SimSun" panose="02010600030101010101" pitchFamily="2" charset="-122"/>
              <a:buChar char="-"/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lnSpc>
                <a:spcPct val="104000"/>
              </a:lnSpc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4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09EE32F-C8AB-4717-B2FF-25334FFF8011}"/>
              </a:ext>
            </a:extLst>
          </p:cNvPr>
          <p:cNvSpPr/>
          <p:nvPr/>
        </p:nvSpPr>
        <p:spPr>
          <a:xfrm>
            <a:off x="110941" y="782335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連絡先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担当者名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電話（ＦＡＸ）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</a:t>
            </a:r>
            <a:r>
              <a:rPr lang="ja-JP" altLang="en-US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ー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</a:p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メールアドレス　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＠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XXXXXX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9776009-8EBB-47C2-860B-ECBA14477C44}"/>
              </a:ext>
            </a:extLst>
          </p:cNvPr>
          <p:cNvSpPr txBox="1"/>
          <p:nvPr/>
        </p:nvSpPr>
        <p:spPr>
          <a:xfrm>
            <a:off x="110941" y="1290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明細表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542</Words>
  <Application>Microsoft Office PowerPoint</Application>
  <PresentationFormat>画面に合わせる (4:3)</PresentationFormat>
  <Paragraphs>115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Meiryo UI</vt:lpstr>
      <vt:lpstr>ＭＳ ゴシック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2023-02-01T01:08:50Z</dcterms:created>
  <dcterms:modified xsi:type="dcterms:W3CDTF">2023-02-01T01:08:54Z</dcterms:modified>
</cp:coreProperties>
</file>