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5"/>
  </p:notesMasterIdLst>
  <p:sldIdLst>
    <p:sldId id="256" r:id="rId2"/>
    <p:sldId id="257" r:id="rId3"/>
    <p:sldId id="3277" r:id="rId4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8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E3D78-718A-4F5C-9E15-C4131676AD97}" type="datetimeFigureOut">
              <a:rPr kumimoji="1" lang="ja-JP" altLang="en-US" smtClean="0"/>
              <a:t>2023/2/10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61FADE-B85C-4624-83E5-92CF9D691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409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9766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71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0233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068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0068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5805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2023/2/10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168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2023/2/10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101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2023/2/10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9646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724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1884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0FC14-D548-49B4-BB5C-C5ADD2B24B0A}" type="datetimeFigureOut">
              <a:rPr kumimoji="1" lang="ja-JP" altLang="en-US" smtClean="0"/>
              <a:t>2023/2/10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0675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A0B5178-8443-44FE-A99D-45B7BBD5142D}"/>
              </a:ext>
            </a:extLst>
          </p:cNvPr>
          <p:cNvSpPr txBox="1">
            <a:spLocks noChangeArrowheads="1"/>
          </p:cNvSpPr>
          <p:nvPr/>
        </p:nvSpPr>
        <p:spPr>
          <a:xfrm>
            <a:off x="237789" y="572996"/>
            <a:ext cx="6172200" cy="9357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１．事業の実施方針等</a:t>
            </a:r>
            <a:br>
              <a:rPr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１．１　事業実施の基本方針、業務内容等</a:t>
            </a:r>
            <a:br>
              <a:rPr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１．２　</a:t>
            </a:r>
            <a:r>
              <a:rPr lang="zh-TW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事業実施方法、計画等</a:t>
            </a:r>
            <a:endParaRPr lang="ja-JP" altLang="en-US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1B7507C-3476-488C-91D0-4890BBA02A20}"/>
              </a:ext>
            </a:extLst>
          </p:cNvPr>
          <p:cNvSpPr txBox="1"/>
          <p:nvPr/>
        </p:nvSpPr>
        <p:spPr>
          <a:xfrm>
            <a:off x="237789" y="1707284"/>
            <a:ext cx="4456669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highlight>
                  <a:srgbClr val="FFFF00"/>
                </a:highlight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dirty="0">
                <a:highlight>
                  <a:srgbClr val="FFFF00"/>
                </a:highlight>
                <a:latin typeface="Meiryo UI" panose="020B0604030504040204" pitchFamily="50" charset="-128"/>
                <a:ea typeface="Meiryo UI" panose="020B0604030504040204" pitchFamily="50" charset="-128"/>
              </a:rPr>
              <a:t>仕様書の項目ごとに記載</a:t>
            </a:r>
            <a:endParaRPr kumimoji="1" lang="en-US" altLang="ja-JP" dirty="0">
              <a:highlight>
                <a:srgbClr val="FFFF00"/>
              </a:highlight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highlight>
                <a:srgbClr val="FFFF00"/>
              </a:highlight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highlight>
                  <a:srgbClr val="FFFF00"/>
                </a:highlight>
                <a:latin typeface="Meiryo UI" panose="020B0604030504040204" pitchFamily="50" charset="-128"/>
                <a:ea typeface="Meiryo UI" panose="020B0604030504040204" pitchFamily="50" charset="-128"/>
              </a:rPr>
              <a:t>（１）業務実施体制の整備</a:t>
            </a:r>
            <a:endParaRPr kumimoji="1" lang="en-US" altLang="ja-JP" dirty="0">
              <a:highlight>
                <a:srgbClr val="FFFF00"/>
              </a:highlight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highlight>
                  <a:srgbClr val="FFFF00"/>
                </a:highlight>
                <a:latin typeface="Meiryo UI" panose="020B0604030504040204" pitchFamily="50" charset="-128"/>
                <a:ea typeface="Meiryo UI" panose="020B0604030504040204" pitchFamily="50" charset="-128"/>
              </a:rPr>
              <a:t>　　・実施体制図（実施・管理体系について）</a:t>
            </a:r>
            <a:endParaRPr kumimoji="1" lang="en-US" altLang="ja-JP" dirty="0">
              <a:highlight>
                <a:srgbClr val="FFFF00"/>
              </a:highlight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highlight>
                  <a:srgbClr val="FFFF00"/>
                </a:highlight>
                <a:latin typeface="Meiryo UI" panose="020B0604030504040204" pitchFamily="50" charset="-128"/>
                <a:ea typeface="Meiryo UI" panose="020B0604030504040204" pitchFamily="50" charset="-128"/>
              </a:rPr>
              <a:t>　　・各実施者のフォロー範囲の俯瞰図</a:t>
            </a:r>
            <a:endParaRPr kumimoji="1" lang="en-US" altLang="ja-JP" dirty="0">
              <a:highlight>
                <a:srgbClr val="FFFF00"/>
              </a:highlight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highlight>
                <a:srgbClr val="FFFF00"/>
              </a:highlight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highlight>
                  <a:srgbClr val="FFFF00"/>
                </a:highlight>
                <a:latin typeface="Meiryo UI" panose="020B0604030504040204" pitchFamily="50" charset="-128"/>
                <a:ea typeface="Meiryo UI" panose="020B0604030504040204" pitchFamily="50" charset="-128"/>
              </a:rPr>
              <a:t>（２）</a:t>
            </a:r>
            <a:r>
              <a:rPr kumimoji="1" lang="zh-TW" altLang="en-US" dirty="0">
                <a:highlight>
                  <a:srgbClr val="FFFF00"/>
                </a:highlight>
                <a:latin typeface="Meiryo UI" panose="020B0604030504040204" pitchFamily="50" charset="-128"/>
                <a:ea typeface="Meiryo UI" panose="020B0604030504040204" pitchFamily="50" charset="-128"/>
              </a:rPr>
              <a:t>事業実施方法、計画等</a:t>
            </a:r>
            <a:endParaRPr kumimoji="1" lang="en-US" altLang="ja-JP" dirty="0">
              <a:highlight>
                <a:srgbClr val="FFFF00"/>
              </a:highlight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highlight>
                  <a:srgbClr val="FFFF00"/>
                </a:highlight>
                <a:latin typeface="Meiryo UI" panose="020B0604030504040204" pitchFamily="50" charset="-128"/>
                <a:ea typeface="Meiryo UI" panose="020B0604030504040204" pitchFamily="50" charset="-128"/>
              </a:rPr>
              <a:t>　①チーム立ち上げ計画について</a:t>
            </a:r>
            <a:endParaRPr kumimoji="1" lang="en-US" altLang="ja-JP" dirty="0">
              <a:highlight>
                <a:srgbClr val="FFFF00"/>
              </a:highlight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highlight>
                <a:srgbClr val="FFFF00"/>
              </a:highlight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highlight>
                  <a:srgbClr val="FFFF00"/>
                </a:highlight>
                <a:latin typeface="Meiryo UI" panose="020B0604030504040204" pitchFamily="50" charset="-128"/>
                <a:ea typeface="Meiryo UI" panose="020B0604030504040204" pitchFamily="50" charset="-128"/>
              </a:rPr>
              <a:t>　②事業実施スケジュールについて</a:t>
            </a:r>
            <a:endParaRPr kumimoji="1" lang="en-US" altLang="ja-JP" dirty="0">
              <a:highlight>
                <a:srgbClr val="FFFF00"/>
              </a:highlight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highlight>
                <a:srgbClr val="FFFF00"/>
              </a:highligh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AutoShape 9">
            <a:extLst>
              <a:ext uri="{FF2B5EF4-FFF2-40B4-BE49-F238E27FC236}">
                <a16:creationId xmlns:a16="http://schemas.microsoft.com/office/drawing/2014/main" id="{660FDCF1-B2E3-4D47-A728-A4DB584808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789" y="4846605"/>
            <a:ext cx="5413503" cy="3717561"/>
          </a:xfrm>
          <a:prstGeom prst="roundRect">
            <a:avLst>
              <a:gd name="adj" fmla="val 9694"/>
            </a:avLst>
          </a:prstGeom>
          <a:solidFill>
            <a:schemeClr val="bg1"/>
          </a:solidFill>
          <a:ln w="19050" algn="ctr">
            <a:solidFill>
              <a:schemeClr val="accent1"/>
            </a:solidFill>
            <a:round/>
            <a:headEnd/>
            <a:tailEnd type="none" w="lg" len="lg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>
            <a:lvl1pPr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SimSun" panose="02010600030101010101" pitchFamily="2" charset="-122"/>
              <a:buChar char="-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１．評価項目一覧を参照して提案書を作成する。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ア．提案書には、どのようなアレンジをするか、具体的な内容を記載すること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dirty="0">
                <a:solidFill>
                  <a:srgbClr val="7889FB"/>
                </a:solidFill>
              </a:rPr>
              <a:t>（写真や図などを用いた説明を歓迎）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dirty="0">
              <a:solidFill>
                <a:srgbClr val="7889FB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イ．評価の観点欄に記載の基礎点及び加点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　のポイントに対応した提案を記述する。特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　に、評価区分欄が「必須」となっている事項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　については必ず記述すること。</a:t>
            </a:r>
            <a:b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</a:br>
            <a:b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</a:br>
            <a:r>
              <a:rPr kumimoji="0" lang="ja-JP" altLang="en-US" sz="1400" dirty="0">
                <a:solidFill>
                  <a:srgbClr val="7889FB"/>
                </a:solidFill>
              </a:rPr>
              <a:t>２．</a:t>
            </a: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博覧会協会から連絡が取れるよう、　提案書には連絡先（担当者名、電話番号、</a:t>
            </a: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FAX</a:t>
            </a: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番号、及びメールアドレス）を明記する。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EDFBD67-9D18-4EB7-B1E4-1F6FE6FF581E}"/>
              </a:ext>
            </a:extLst>
          </p:cNvPr>
          <p:cNvSpPr txBox="1"/>
          <p:nvPr/>
        </p:nvSpPr>
        <p:spPr>
          <a:xfrm>
            <a:off x="105510" y="0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提案書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9491059-9099-4C67-81DC-56E31185E75A}"/>
              </a:ext>
            </a:extLst>
          </p:cNvPr>
          <p:cNvSpPr txBox="1"/>
          <p:nvPr/>
        </p:nvSpPr>
        <p:spPr>
          <a:xfrm>
            <a:off x="4771689" y="104391"/>
            <a:ext cx="16383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様式 １８</a:t>
            </a:r>
          </a:p>
        </p:txBody>
      </p:sp>
    </p:spTree>
    <p:extLst>
      <p:ext uri="{BB962C8B-B14F-4D97-AF65-F5344CB8AC3E}">
        <p14:creationId xmlns:p14="http://schemas.microsoft.com/office/powerpoint/2010/main" val="1907510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>
            <a:extLst>
              <a:ext uri="{FF2B5EF4-FFF2-40B4-BE49-F238E27FC236}">
                <a16:creationId xmlns:a16="http://schemas.microsoft.com/office/drawing/2014/main" id="{595C619C-749D-4C6D-9D44-775654996E07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234581"/>
            <a:ext cx="6172200" cy="58311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２．組織の経験・能力等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２．１　類似事業の経験、専門知識等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F7094A4B-FB8C-4DC0-8157-CB6F6B515354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1448236"/>
            <a:ext cx="6172200" cy="3693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２．２　組織としての事業実施能力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ja-JP" altLang="en-US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0006153D-A718-46BF-9177-7D08E050389F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2414623"/>
            <a:ext cx="6172200" cy="3693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２．３　事業実施体制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6CDE551D-DE10-42CB-83C8-01B774A75A5B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3312290"/>
            <a:ext cx="6172200" cy="337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２．４　ワークライフバランス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6B78A86A-BA78-4A08-ADD2-960EF6D9D9D6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4251410"/>
            <a:ext cx="6172200" cy="58311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３．事業従事者の経験・能力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３．１　事業に関する知見・知識・専門性等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E6577CD8-75BD-466F-84DB-5B1B0807D1F5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5338577"/>
            <a:ext cx="6172200" cy="3351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３．２　類似事業の経験、資格等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D66B29B2-C440-4B4A-8B07-D5F87AB5DC96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6010217"/>
            <a:ext cx="6172200" cy="3351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３．３　就業場所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4043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3575BB6C-D13C-4F40-B17A-323BB7C62B90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292821"/>
            <a:ext cx="6172200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４．１　実施体制及び担当者略歴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5" name="正方形/長方形 3">
            <a:extLst>
              <a:ext uri="{FF2B5EF4-FFF2-40B4-BE49-F238E27FC236}">
                <a16:creationId xmlns:a16="http://schemas.microsoft.com/office/drawing/2014/main" id="{D116F4C4-E2A7-4F74-99D3-940CDB6AF2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41" y="7814606"/>
            <a:ext cx="6636118" cy="1200329"/>
          </a:xfrm>
          <a:prstGeom prst="rect">
            <a:avLst/>
          </a:prstGeom>
          <a:noFill/>
          <a:ln w="6350" algn="ctr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0000" tIns="62400" rIns="120000" bIns="62400" anchor="ctr"/>
          <a:lstStyle>
            <a:lvl1pPr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SimSun" panose="02010600030101010101" pitchFamily="2" charset="-122"/>
              <a:buChar char="-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0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5558B59-3073-4838-9463-B81150A7D1C9}"/>
              </a:ext>
            </a:extLst>
          </p:cNvPr>
          <p:cNvSpPr/>
          <p:nvPr/>
        </p:nvSpPr>
        <p:spPr>
          <a:xfrm>
            <a:off x="110941" y="7823356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連絡先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担当者名　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XX</a:t>
            </a: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XX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電話（ＦＡＸ）　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XX</a:t>
            </a:r>
            <a:r>
              <a:rPr kumimoji="0" lang="ja-JP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ー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XXXX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メールアドレス　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XXX</a:t>
            </a: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＠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XXXXXX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595C619C-749D-4C6D-9D44-775654996E07}"/>
              </a:ext>
            </a:extLst>
          </p:cNvPr>
          <p:cNvSpPr txBox="1">
            <a:spLocks noChangeArrowheads="1"/>
          </p:cNvSpPr>
          <p:nvPr/>
        </p:nvSpPr>
        <p:spPr>
          <a:xfrm>
            <a:off x="815814" y="725165"/>
            <a:ext cx="5448254" cy="3693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本調達履行のための体制図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F7094A4B-FB8C-4DC0-8157-CB6F6B515354}"/>
              </a:ext>
            </a:extLst>
          </p:cNvPr>
          <p:cNvSpPr txBox="1">
            <a:spLocks noChangeArrowheads="1"/>
          </p:cNvSpPr>
          <p:nvPr/>
        </p:nvSpPr>
        <p:spPr>
          <a:xfrm>
            <a:off x="815814" y="2052014"/>
            <a:ext cx="5467327" cy="7642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各業務従事者の氏名、所属、役職、業務経験、その他略歴（学歴、職歴、研修実績その他経歴、専門知識その他の知見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0006153D-A718-46BF-9177-7D08E050389F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3597964"/>
            <a:ext cx="6172200" cy="3693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４</a:t>
            </a:r>
            <a:r>
              <a:rPr kumimoji="1" lang="ja-JP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．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２　組織としての実績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6CDE551D-DE10-42CB-83C8-01B774A75A5B}"/>
              </a:ext>
            </a:extLst>
          </p:cNvPr>
          <p:cNvSpPr txBox="1">
            <a:spLocks noChangeArrowheads="1"/>
          </p:cNvSpPr>
          <p:nvPr/>
        </p:nvSpPr>
        <p:spPr>
          <a:xfrm>
            <a:off x="815813" y="4495631"/>
            <a:ext cx="5467327" cy="3693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官公庁における、本領域の実績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6B78A86A-BA78-4A08-ADD2-960EF6D9D9D6}"/>
              </a:ext>
            </a:extLst>
          </p:cNvPr>
          <p:cNvSpPr txBox="1">
            <a:spLocks noChangeArrowheads="1"/>
          </p:cNvSpPr>
          <p:nvPr/>
        </p:nvSpPr>
        <p:spPr>
          <a:xfrm>
            <a:off x="815813" y="5434751"/>
            <a:ext cx="5467328" cy="3877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官公庁以外も含めた、本領域における実績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577089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349</Words>
  <Application>Microsoft Office PowerPoint</Application>
  <PresentationFormat>画面に合わせる (4:3)</PresentationFormat>
  <Paragraphs>42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Meiryo UI</vt:lpstr>
      <vt:lpstr>ＭＳ ゴシック</vt:lpstr>
      <vt:lpstr>游ゴシック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2023-02-10T06:37:32Z</dcterms:created>
  <dcterms:modified xsi:type="dcterms:W3CDTF">2023-02-10T06:37:35Z</dcterms:modified>
</cp:coreProperties>
</file>