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3277" r:id="rId4"/>
    <p:sldId id="3276" r:id="rId5"/>
    <p:sldId id="3275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46" d="100"/>
          <a:sy n="46" d="100"/>
        </p:scale>
        <p:origin x="4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3D78-718A-4F5C-9E15-C4131676AD97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FADE-B85C-4624-83E5-92CF9D691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40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229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76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2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06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80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16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4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2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884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FC14-D548-49B4-BB5C-C5ADD2B24B0A}" type="datetimeFigureOut">
              <a:rPr kumimoji="1" lang="ja-JP" altLang="en-US" smtClean="0"/>
              <a:t>2023/5/17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67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0B5178-8443-44FE-A99D-45B7BBD5142D}"/>
              </a:ext>
            </a:extLst>
          </p:cNvPr>
          <p:cNvSpPr txBox="1">
            <a:spLocks noChangeArrowheads="1"/>
          </p:cNvSpPr>
          <p:nvPr/>
        </p:nvSpPr>
        <p:spPr>
          <a:xfrm>
            <a:off x="173421" y="734014"/>
            <a:ext cx="6172200" cy="9357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１．事業の実施方針等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１．１　事業実施の基本方針、業務内容等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１．２　事業実施方法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B7507C-3476-488C-91D0-4890BBA02A20}"/>
              </a:ext>
            </a:extLst>
          </p:cNvPr>
          <p:cNvSpPr txBox="1"/>
          <p:nvPr/>
        </p:nvSpPr>
        <p:spPr>
          <a:xfrm>
            <a:off x="173421" y="1804077"/>
            <a:ext cx="616226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仕様書の項目ごとに記載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（１）会議参加者の登録および調整業務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①　参加フローの策定、オンライン登録フォーム構築業務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②　参加支援・取りまとめ業務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③　査証取得に必要な書類の作成業務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（２）会場プログラムの準備・運営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①　会場利用構想および準備進行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②　会議当日の会場運営、進行、参加者対応および通訳手配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③　昼食会、夕食会の準備・運営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④　会議当日の飲料、軽食手配および付随業務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⑤　会場プログラムの記録、レポート作成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（３）会場予定地視察及びエクスカーションの企画・準備・実施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以下、仕様書の項目に則る</a:t>
            </a: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60FDCF1-B2E3-4D47-A728-A4DB58480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9036" y="6271096"/>
            <a:ext cx="5375543" cy="2642544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9050" algn="ctr">
            <a:solidFill>
              <a:schemeClr val="accent1"/>
            </a:solidFill>
            <a:round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１．評価項目一覧を参照して提案書を作成する。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ア．提案書には、どのようなアレンジをするか、具体的な内容を記載すること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</a:rPr>
              <a:t>（写真や図などを用いた説明を歓迎）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200" dirty="0">
              <a:solidFill>
                <a:srgbClr val="7889FB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イ．評価の観点欄に記載の基礎点及び加点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のポイントに対応した提案を記述する。特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に、評価区分欄が「必須」となっている事項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については必ず記述すること。</a:t>
            </a:r>
            <a:b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b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r>
              <a:rPr kumimoji="0" lang="ja-JP" altLang="en-US" sz="1200" dirty="0">
                <a:solidFill>
                  <a:srgbClr val="7889FB"/>
                </a:solidFill>
              </a:rPr>
              <a:t>２．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博覧会協会から連絡が取れるよう、　提案書には連絡先（担当者名、電話番号、及びメールアドレス）を明記する。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DFBD67-9D18-4EB7-B1E4-1F6FE6FF581E}"/>
              </a:ext>
            </a:extLst>
          </p:cNvPr>
          <p:cNvSpPr txBox="1"/>
          <p:nvPr/>
        </p:nvSpPr>
        <p:spPr>
          <a:xfrm>
            <a:off x="173421" y="13432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提案書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06F0050-A5A7-40AB-B120-9E12879AB56D}"/>
              </a:ext>
            </a:extLst>
          </p:cNvPr>
          <p:cNvSpPr txBox="1"/>
          <p:nvPr/>
        </p:nvSpPr>
        <p:spPr>
          <a:xfrm>
            <a:off x="5139121" y="230360"/>
            <a:ext cx="1206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様式１８</a:t>
            </a:r>
          </a:p>
        </p:txBody>
      </p:sp>
    </p:spTree>
    <p:extLst>
      <p:ext uri="{BB962C8B-B14F-4D97-AF65-F5344CB8AC3E}">
        <p14:creationId xmlns:p14="http://schemas.microsoft.com/office/powerpoint/2010/main" val="190751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575BB6C-D13C-4F40-B17A-323BB7C62B90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92821"/>
            <a:ext cx="61722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１．３　事業実施計画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CA231D1-A74A-465B-AE8F-EFF71C5396D1}"/>
              </a:ext>
            </a:extLst>
          </p:cNvPr>
          <p:cNvSpPr txBox="1"/>
          <p:nvPr/>
        </p:nvSpPr>
        <p:spPr>
          <a:xfrm>
            <a:off x="235831" y="816577"/>
            <a:ext cx="3304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事業期間中の計画を図示すること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1417922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２．組織の経験・能力等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２．１　類似事業の経験、専門知識等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631577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２．２　組織としての事業実施能力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597964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２．３　事業実施体制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4555656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３．事業従事者の経験・能力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３．１　事業に関する知見・知識・専門性等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E6577CD8-75BD-466F-84DB-5B1B0807D1F5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5727128"/>
            <a:ext cx="6172200" cy="3351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３．２　類似事業の経験、資格等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04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575BB6C-D13C-4F40-B17A-323BB7C62B90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92821"/>
            <a:ext cx="61722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４．１　実施体制及び担当者略歴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5" name="正方形/長方形 3">
            <a:extLst>
              <a:ext uri="{FF2B5EF4-FFF2-40B4-BE49-F238E27FC236}">
                <a16:creationId xmlns:a16="http://schemas.microsoft.com/office/drawing/2014/main" id="{D116F4C4-E2A7-4F74-99D3-940CDB6AF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5558B59-3073-4838-9463-B81150A7D1C9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連絡先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担当者名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電話（ＦＡＸ）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ー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メールアドレス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＠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XXXXXX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725165"/>
            <a:ext cx="5448254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本調達履行のための体制図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2052014"/>
            <a:ext cx="5467327" cy="7642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各業務従事者の氏名、所属、役職、業務経験、その他略歴（学歴、職歴、研修実績その他経歴、専門知識その他の知見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597964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．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２　組織としての実績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CDE551D-DE10-42CB-83C8-01B774A75A5B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4495631"/>
            <a:ext cx="5467327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官公庁における、本領域の実績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5434751"/>
            <a:ext cx="5467328" cy="3877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官公庁以外も含めた、本領域における実績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7708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36005" name="Group 5">
            <a:extLst>
              <a:ext uri="{FF2B5EF4-FFF2-40B4-BE49-F238E27FC236}">
                <a16:creationId xmlns:a16="http://schemas.microsoft.com/office/drawing/2014/main" id="{B5FC31C6-5E50-4233-9B87-D367170E4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880664"/>
              </p:ext>
            </p:extLst>
          </p:nvPr>
        </p:nvGraphicFramePr>
        <p:xfrm>
          <a:off x="100818" y="585272"/>
          <a:ext cx="6524176" cy="4667805"/>
        </p:xfrm>
        <a:graphic>
          <a:graphicData uri="http://schemas.openxmlformats.org/drawingml/2006/table">
            <a:tbl>
              <a:tblPr/>
              <a:tblGrid>
                <a:gridCol w="629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9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30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4998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工数、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数量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#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事業内容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472C4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73EB0C82-0A15-4E01-9974-12E044FB7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9EE32F-C8AB-4717-B2FF-25334FFF8011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電話（ＦＡＸ）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明細表</a:t>
            </a:r>
          </a:p>
        </p:txBody>
      </p:sp>
    </p:spTree>
    <p:extLst>
      <p:ext uri="{BB962C8B-B14F-4D97-AF65-F5344CB8AC3E}">
        <p14:creationId xmlns:p14="http://schemas.microsoft.com/office/powerpoint/2010/main" val="1765577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 3">
            <a:extLst>
              <a:ext uri="{FF2B5EF4-FFF2-40B4-BE49-F238E27FC236}">
                <a16:creationId xmlns:a16="http://schemas.microsoft.com/office/drawing/2014/main" id="{E31373AB-C39A-47B3-8DA7-CBB49B42B5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 rot="10800000" flipV="1">
            <a:off x="8229600" y="8699500"/>
            <a:ext cx="92286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2133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990575" indent="-38099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8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523962" indent="-304792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2133547" indent="-304792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333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743131" indent="-304792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3352716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3962301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4571886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5181470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ja-JP" altLang="en-US">
                <a:solidFill>
                  <a:srgbClr val="000000"/>
                </a:solidFill>
              </a:rPr>
              <a:t>２</a:t>
            </a:r>
            <a:endParaRPr kumimoji="0" lang="en-GB" altLang="ja-JP">
              <a:solidFill>
                <a:srgbClr val="000000"/>
              </a:solidFill>
            </a:endParaRPr>
          </a:p>
        </p:txBody>
      </p:sp>
      <p:graphicFrame>
        <p:nvGraphicFramePr>
          <p:cNvPr id="4736005" name="Group 5">
            <a:extLst>
              <a:ext uri="{FF2B5EF4-FFF2-40B4-BE49-F238E27FC236}">
                <a16:creationId xmlns:a16="http://schemas.microsoft.com/office/drawing/2014/main" id="{B5FC31C6-5E50-4233-9B87-D367170E4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370725"/>
              </p:ext>
            </p:extLst>
          </p:nvPr>
        </p:nvGraphicFramePr>
        <p:xfrm>
          <a:off x="100818" y="585272"/>
          <a:ext cx="6524176" cy="5209131"/>
        </p:xfrm>
        <a:graphic>
          <a:graphicData uri="http://schemas.openxmlformats.org/drawingml/2006/table">
            <a:tbl>
              <a:tblPr/>
              <a:tblGrid>
                <a:gridCol w="629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9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30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4998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工数、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数量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#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事業内容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会議参加者の登録および調整業務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企画・準備費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２人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</a:t>
                      </a:r>
                      <a:r>
                        <a:rPr kumimoji="1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３か月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8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 × × ×</a:t>
                      </a: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会場プログラムの準備・運営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英</a:t>
                      </a:r>
                      <a:r>
                        <a:rPr kumimoji="1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</a:t>
                      </a: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日通訳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472C4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rPr>
                        <a:t>３人</a:t>
                      </a: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rPr>
                        <a:t>２日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 × × ×</a:t>
                      </a: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283" name="Rectangle 120">
            <a:extLst>
              <a:ext uri="{FF2B5EF4-FFF2-40B4-BE49-F238E27FC236}">
                <a16:creationId xmlns:a16="http://schemas.microsoft.com/office/drawing/2014/main" id="{321EC954-B175-4865-9427-A68624DF5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339" y="5831919"/>
            <a:ext cx="6415133" cy="1770884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ja-JP" altLang="en-US" sz="2400" dirty="0">
                <a:solidFill>
                  <a:srgbClr val="7889FB"/>
                </a:solidFill>
              </a:rPr>
              <a:t>提案内容を履行するために必要な事業従事者（通訳者を含む）の工数（人日）及び機材等を、仕様書の事業内容等ごとに記述する。</a:t>
            </a:r>
            <a:endParaRPr kumimoji="0" lang="en-US" altLang="ja-JP" sz="2400" dirty="0">
              <a:solidFill>
                <a:srgbClr val="7889FB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en-US" altLang="ja-JP" sz="1800" dirty="0">
                <a:solidFill>
                  <a:srgbClr val="FF0000"/>
                </a:solidFill>
              </a:rPr>
              <a:t>※</a:t>
            </a:r>
            <a:r>
              <a:rPr kumimoji="0" lang="ja-JP" altLang="en-US" sz="1800" dirty="0">
                <a:solidFill>
                  <a:srgbClr val="FF0000"/>
                </a:solidFill>
              </a:rPr>
              <a:t>見積書で金額を記載しないものと考えてください</a:t>
            </a:r>
          </a:p>
        </p:txBody>
      </p:sp>
      <p:sp>
        <p:nvSpPr>
          <p:cNvPr id="4736121" name="Text Box 121">
            <a:extLst>
              <a:ext uri="{FF2B5EF4-FFF2-40B4-BE49-F238E27FC236}">
                <a16:creationId xmlns:a16="http://schemas.microsoft.com/office/drawing/2014/main" id="{E5239291-6D93-4B44-B1EF-B0C45AF1F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0067" y="77316"/>
            <a:ext cx="1667933" cy="632884"/>
          </a:xfrm>
          <a:prstGeom prst="rect">
            <a:avLst/>
          </a:prstGeom>
          <a:solidFill>
            <a:schemeClr val="accent2"/>
          </a:solidFill>
          <a:ln w="6350" algn="ctr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none" lIns="120000" tIns="62400" rIns="120000" bIns="6240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2667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/>
              </a:rPr>
              <a:t>記述例</a:t>
            </a:r>
          </a:p>
        </p:txBody>
      </p:sp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73EB0C82-0A15-4E01-9974-12E044FB7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9EE32F-C8AB-4717-B2FF-25334FFF8011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電話（ＦＡＸ）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明細表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F8EAE852BB9BE43B73FF40311A35E7F" ma:contentTypeVersion="7" ma:contentTypeDescription="新しいドキュメントを作成します。" ma:contentTypeScope="" ma:versionID="207fb9c4474d02bc71bb6610bcb260d0">
  <xsd:schema xmlns:xsd="http://www.w3.org/2001/XMLSchema" xmlns:xs="http://www.w3.org/2001/XMLSchema" xmlns:p="http://schemas.microsoft.com/office/2006/metadata/properties" xmlns:ns2="e53c10d9-aca5-4cd7-a030-a4e53df59acd" xmlns:ns3="211663b1-0665-46a1-a7be-bef1e3fe17e3" targetNamespace="http://schemas.microsoft.com/office/2006/metadata/properties" ma:root="true" ma:fieldsID="72087606c20cc2908152bd01596b2116" ns2:_="" ns3:_="">
    <xsd:import namespace="e53c10d9-aca5-4cd7-a030-a4e53df59acd"/>
    <xsd:import namespace="211663b1-0665-46a1-a7be-bef1e3fe17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3c10d9-aca5-4cd7-a030-a4e53df59a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1663b1-0665-46a1-a7be-bef1e3fe17e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25F7D2-8B92-4FDE-BE4C-64C3FD0BFC6C}"/>
</file>

<file path=customXml/itemProps2.xml><?xml version="1.0" encoding="utf-8"?>
<ds:datastoreItem xmlns:ds="http://schemas.openxmlformats.org/officeDocument/2006/customXml" ds:itemID="{572F2EB5-E023-43B6-A7A8-57C0AF35FEE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591</Words>
  <Application>Microsoft Office PowerPoint</Application>
  <PresentationFormat>画面に合わせる (4:3)</PresentationFormat>
  <Paragraphs>106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Meiryo UI</vt:lpstr>
      <vt:lpstr>ＭＳ ゴシック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2023-02-01T01:08:50Z</dcterms:created>
  <dcterms:modified xsi:type="dcterms:W3CDTF">2023-05-17T01:44:49Z</dcterms:modified>
</cp:coreProperties>
</file>