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9"/>
  </p:notesMasterIdLst>
  <p:sldIdLst>
    <p:sldId id="256" r:id="rId5"/>
    <p:sldId id="257" r:id="rId6"/>
    <p:sldId id="3276" r:id="rId7"/>
    <p:sldId id="3275" r:id="rId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738EC5-22CD-410A-AB7A-DB446D182827}" v="1" dt="2024-04-09T02:27:50.4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 snapToGrid="0">
      <p:cViewPr>
        <p:scale>
          <a:sx n="66" d="100"/>
          <a:sy n="66" d="100"/>
        </p:scale>
        <p:origin x="21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2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173421" y="873888"/>
            <a:ext cx="6172200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事業の実施方針・実施体制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73422" y="1371689"/>
            <a:ext cx="6448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1.1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実施体制の構築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・国旗等の運営実施体制を記載してください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・工数表（様式は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P3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、記載例は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P4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・緊急時及び荒天時の対応方法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1.2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事業実施能力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・会期中における旗の運営方法</a:t>
            </a: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・旗の取り付け、取り扱い方法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1.3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製作能力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・製造スケジュールを記載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・検品体制を記載</a:t>
            </a: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642" y="6880589"/>
            <a:ext cx="6074979" cy="1752608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１．評価項目一覧（様式１６）を参照して提案書を作成すること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・提案書には、具体的な内容を記載すること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（図・表などを用いることは歓迎）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評価の観点欄の記載に対応した提案を記述すること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・様式は、任意であり、パワーポイント・ワード等で作成し、</a:t>
            </a:r>
            <a:r>
              <a:rPr kumimoji="0" lang="en-US" altLang="ja-JP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ファイルで送付すること</a:t>
            </a: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　・必要に応じて、資料を添付すること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２．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博覧会協会から連絡が取れるよう、　提案書には連絡先（担当者名、電話番号、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及びメールアドレス）を明記する。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73421" y="230360"/>
            <a:ext cx="164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提案書ひな型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6F0050-A5A7-40AB-B120-9E12879AB56D}"/>
              </a:ext>
            </a:extLst>
          </p:cNvPr>
          <p:cNvSpPr txBox="1"/>
          <p:nvPr/>
        </p:nvSpPr>
        <p:spPr>
          <a:xfrm>
            <a:off x="5139121" y="230360"/>
            <a:ext cx="1206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様式１８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CBC8AA5-C8E2-9F75-0942-5933D466952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516368"/>
            <a:ext cx="6172200" cy="3851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組織の経験・能力等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8C5836-FCAC-348D-0EFD-BF4566E9A2FC}"/>
              </a:ext>
            </a:extLst>
          </p:cNvPr>
          <p:cNvSpPr txBox="1"/>
          <p:nvPr/>
        </p:nvSpPr>
        <p:spPr>
          <a:xfrm>
            <a:off x="173422" y="5152898"/>
            <a:ext cx="644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2.1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類似事業の経験、専門知識等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・経験した事業名称の名称、実施した内容等を記載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2.2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組織としての事業実施能力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・直近の貸借対照表と損益計算書を添付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・受託した事業の名用・概要を記入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44731"/>
            <a:ext cx="6172200" cy="3851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業務従事者の経験・能力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287B618-86BD-1375-1E30-DFFFEC7589C5}"/>
              </a:ext>
            </a:extLst>
          </p:cNvPr>
          <p:cNvGrpSpPr/>
          <p:nvPr/>
        </p:nvGrpSpPr>
        <p:grpSpPr>
          <a:xfrm>
            <a:off x="110941" y="1717376"/>
            <a:ext cx="6636118" cy="1200329"/>
            <a:chOff x="110941" y="7814606"/>
            <a:chExt cx="6636118" cy="1200329"/>
          </a:xfrm>
        </p:grpSpPr>
        <p:sp>
          <p:nvSpPr>
            <p:cNvPr id="3" name="正方形/長方形 3">
              <a:extLst>
                <a:ext uri="{FF2B5EF4-FFF2-40B4-BE49-F238E27FC236}">
                  <a16:creationId xmlns:a16="http://schemas.microsoft.com/office/drawing/2014/main" id="{19774A93-112B-036B-B81D-BE40DD95B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" y="7814606"/>
              <a:ext cx="6636118" cy="1200329"/>
            </a:xfrm>
            <a:prstGeom prst="rect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0000" tIns="62400" rIns="120000" bIns="62400" anchor="ctr"/>
            <a:lstStyle>
              <a:lvl1pPr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1pPr>
              <a:lvl2pPr marL="742950" indent="-28575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Ø"/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2pPr>
              <a:lvl3pPr marL="11430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ü"/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3pPr>
              <a:lvl4pPr marL="16002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SimSun" panose="02010600030101010101" pitchFamily="2" charset="-122"/>
                <a:buChar char="-"/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4pPr>
              <a:lvl5pPr marL="20574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B7095250-93E0-DE9A-A877-BAB4918DBACA}"/>
                </a:ext>
              </a:extLst>
            </p:cNvPr>
            <p:cNvSpPr/>
            <p:nvPr/>
          </p:nvSpPr>
          <p:spPr>
            <a:xfrm>
              <a:off x="110941" y="7823356"/>
              <a:ext cx="3429000" cy="10772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連絡先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担当者名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電話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sz="1600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ー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</a:t>
              </a:r>
            </a:p>
            <a:p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　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</a:t>
              </a:r>
              <a:r>
                <a:rPr lang="ja-JP" altLang="en-US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＠</a:t>
              </a:r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XXXXXX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677F5E-5812-BD4B-8CA3-9BAE85C8F64B}"/>
              </a:ext>
            </a:extLst>
          </p:cNvPr>
          <p:cNvSpPr txBox="1"/>
          <p:nvPr/>
        </p:nvSpPr>
        <p:spPr>
          <a:xfrm>
            <a:off x="173422" y="881261"/>
            <a:ext cx="644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3.1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事業に関する知見・知識・専門性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・経験した事業名称の名称、実施した内容等を記載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C6BCB48-B118-2816-203A-274DB5A29FA1}"/>
              </a:ext>
            </a:extLst>
          </p:cNvPr>
          <p:cNvGrpSpPr/>
          <p:nvPr/>
        </p:nvGrpSpPr>
        <p:grpSpPr>
          <a:xfrm>
            <a:off x="110941" y="4926263"/>
            <a:ext cx="6636118" cy="1209079"/>
            <a:chOff x="110941" y="7814606"/>
            <a:chExt cx="6636118" cy="1209079"/>
          </a:xfrm>
        </p:grpSpPr>
        <p:sp>
          <p:nvSpPr>
            <p:cNvPr id="7" name="正方形/長方形 3">
              <a:extLst>
                <a:ext uri="{FF2B5EF4-FFF2-40B4-BE49-F238E27FC236}">
                  <a16:creationId xmlns:a16="http://schemas.microsoft.com/office/drawing/2014/main" id="{73EB0C82-0A15-4E01-9974-12E044FB7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41" y="7814606"/>
              <a:ext cx="6636118" cy="1200329"/>
            </a:xfrm>
            <a:prstGeom prst="rect">
              <a:avLst/>
            </a:prstGeom>
            <a:noFill/>
            <a:ln w="6350" algn="ctr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0000" tIns="62400" rIns="120000" bIns="62400" anchor="ctr"/>
            <a:lstStyle>
              <a:lvl1pPr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1pPr>
              <a:lvl2pPr marL="742950" indent="-28575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Ø"/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2pPr>
              <a:lvl3pPr marL="11430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ü"/>
                <a:defRPr kumimoji="1" sz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3pPr>
              <a:lvl4pPr marL="16002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SimSun" panose="02010600030101010101" pitchFamily="2" charset="-122"/>
                <a:buChar char="-"/>
                <a:defRPr kumimoji="1" sz="1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4pPr>
              <a:lvl5pPr marL="2057400" indent="-228600">
                <a:lnSpc>
                  <a:spcPct val="104000"/>
                </a:lnSpc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04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§"/>
                <a:defRPr kumimoji="1" sz="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endParaRPr kumimoji="0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09EE32F-C8AB-4717-B2FF-25334FFF8011}"/>
                </a:ext>
              </a:extLst>
            </p:cNvPr>
            <p:cNvSpPr/>
            <p:nvPr/>
          </p:nvSpPr>
          <p:spPr>
            <a:xfrm>
              <a:off x="110941" y="7823356"/>
              <a:ext cx="3429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連絡先</a:t>
              </a:r>
            </a:p>
            <a:p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担当者名　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</a:p>
            <a:p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電話　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</a:t>
              </a:r>
              <a:r>
                <a:rPr lang="ja-JP" altLang="en-US" dirty="0" err="1">
                  <a:latin typeface="Meiryo UI" panose="020B0604030504040204" pitchFamily="50" charset="-128"/>
                  <a:ea typeface="Meiryo UI" panose="020B0604030504040204" pitchFamily="50" charset="-128"/>
                </a:rPr>
                <a:t>ー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</a:t>
              </a:r>
            </a:p>
            <a:p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　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</a:t>
              </a:r>
              <a:r>
                <a:rPr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＠</a:t>
              </a:r>
              <a:r>
                <a:rPr lang="en-US" altLang="ja-JP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XXXXXX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工数表（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1.1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実施体制の構築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C3C4CF-79F4-214F-BC38-29856B189AD2}"/>
              </a:ext>
            </a:extLst>
          </p:cNvPr>
          <p:cNvGraphicFramePr>
            <a:graphicFrameLocks noGrp="1"/>
          </p:cNvGraphicFramePr>
          <p:nvPr/>
        </p:nvGraphicFramePr>
        <p:xfrm>
          <a:off x="253492" y="868664"/>
          <a:ext cx="6316980" cy="353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">
                  <a:extLst>
                    <a:ext uri="{9D8B030D-6E8A-4147-A177-3AD203B41FA5}">
                      <a16:colId xmlns:a16="http://schemas.microsoft.com/office/drawing/2014/main" val="1268441683"/>
                    </a:ext>
                  </a:extLst>
                </a:gridCol>
                <a:gridCol w="2689860">
                  <a:extLst>
                    <a:ext uri="{9D8B030D-6E8A-4147-A177-3AD203B41FA5}">
                      <a16:colId xmlns:a16="http://schemas.microsoft.com/office/drawing/2014/main" val="4124842118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741906258"/>
                    </a:ext>
                  </a:extLst>
                </a:gridCol>
                <a:gridCol w="1455420">
                  <a:extLst>
                    <a:ext uri="{9D8B030D-6E8A-4147-A177-3AD203B41FA5}">
                      <a16:colId xmlns:a16="http://schemas.microsoft.com/office/drawing/2014/main" val="4060047739"/>
                    </a:ext>
                  </a:extLst>
                </a:gridCol>
              </a:tblGrid>
              <a:tr h="523724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人数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稼働日数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工数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298570"/>
                  </a:ext>
                </a:extLst>
              </a:tr>
              <a:tr h="5826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09674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99549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310887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73380"/>
                  </a:ext>
                </a:extLst>
              </a:tr>
              <a:tr h="5237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97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577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3" name="Rectangle 120">
            <a:extLst>
              <a:ext uri="{FF2B5EF4-FFF2-40B4-BE49-F238E27FC236}">
                <a16:creationId xmlns:a16="http://schemas.microsoft.com/office/drawing/2014/main" id="{321EC954-B175-4865-9427-A68624DF5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9" y="4910596"/>
            <a:ext cx="6415133" cy="1048333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 sz="1800" dirty="0">
                <a:solidFill>
                  <a:srgbClr val="7889FB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提案内容を履行するために必要な事業従事者の工数（人日）を記述する。</a:t>
            </a:r>
            <a:endParaRPr kumimoji="0" lang="en-US" altLang="ja-JP" sz="1800" dirty="0">
              <a:solidFill>
                <a:srgbClr val="7889FB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36121" name="Text Box 121">
            <a:extLst>
              <a:ext uri="{FF2B5EF4-FFF2-40B4-BE49-F238E27FC236}">
                <a16:creationId xmlns:a16="http://schemas.microsoft.com/office/drawing/2014/main" id="{E5239291-6D93-4B44-B1EF-B0C45AF1F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8627" y="77316"/>
            <a:ext cx="1667933" cy="632884"/>
          </a:xfrm>
          <a:prstGeom prst="rect">
            <a:avLst/>
          </a:prstGeom>
          <a:solidFill>
            <a:schemeClr val="accent2"/>
          </a:solidFill>
          <a:ln w="6350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none" lIns="120000" tIns="62400" rIns="120000" bIns="6240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667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Arial"/>
              </a:rPr>
              <a:t>記載例</a:t>
            </a: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6447541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23641" y="6462641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4"/>
            <a:ext cx="344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工数表（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1.1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　実施体制の構築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BF4FD2F-C30F-B204-276A-DD3ABCA6A3C5}"/>
              </a:ext>
            </a:extLst>
          </p:cNvPr>
          <p:cNvGraphicFramePr>
            <a:graphicFrameLocks noGrp="1"/>
          </p:cNvGraphicFramePr>
          <p:nvPr/>
        </p:nvGraphicFramePr>
        <p:xfrm>
          <a:off x="253492" y="868664"/>
          <a:ext cx="6316980" cy="353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">
                  <a:extLst>
                    <a:ext uri="{9D8B030D-6E8A-4147-A177-3AD203B41FA5}">
                      <a16:colId xmlns:a16="http://schemas.microsoft.com/office/drawing/2014/main" val="1268441683"/>
                    </a:ext>
                  </a:extLst>
                </a:gridCol>
                <a:gridCol w="2689860">
                  <a:extLst>
                    <a:ext uri="{9D8B030D-6E8A-4147-A177-3AD203B41FA5}">
                      <a16:colId xmlns:a16="http://schemas.microsoft.com/office/drawing/2014/main" val="4124842118"/>
                    </a:ext>
                  </a:extLst>
                </a:gridCol>
                <a:gridCol w="1889760">
                  <a:extLst>
                    <a:ext uri="{9D8B030D-6E8A-4147-A177-3AD203B41FA5}">
                      <a16:colId xmlns:a16="http://schemas.microsoft.com/office/drawing/2014/main" val="741906258"/>
                    </a:ext>
                  </a:extLst>
                </a:gridCol>
                <a:gridCol w="1455420">
                  <a:extLst>
                    <a:ext uri="{9D8B030D-6E8A-4147-A177-3AD203B41FA5}">
                      <a16:colId xmlns:a16="http://schemas.microsoft.com/office/drawing/2014/main" val="4060047739"/>
                    </a:ext>
                  </a:extLst>
                </a:gridCol>
              </a:tblGrid>
              <a:tr h="523724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人数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稼働日数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工数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298570"/>
                  </a:ext>
                </a:extLst>
              </a:tr>
              <a:tr h="58265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ディレクター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名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09674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スタッフ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99549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定期交換要員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310887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荒天時対応要員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73380"/>
                  </a:ext>
                </a:extLst>
              </a:tr>
              <a:tr h="5237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IPM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承認作業要員</a:t>
                      </a:r>
                      <a:endParaRPr kumimoji="1" lang="en-US" altLang="ja-JP" sz="1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〇名</a:t>
                      </a:r>
                      <a:r>
                        <a:rPr kumimoji="1" lang="en-US" altLang="ja-JP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×</a:t>
                      </a:r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〇〇日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○○人日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1976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2f0936-f399-40a7-90a7-8d1ffd9408d5">
      <Terms xmlns="http://schemas.microsoft.com/office/infopath/2007/PartnerControls"/>
    </lcf76f155ced4ddcb4097134ff3c332f>
    <TaxCatchAll xmlns="93fcd716-d8fa-4630-8535-f3b5c4dba4f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E8BCB64B0AA124F871BCD6B157ACD3F" ma:contentTypeVersion="14" ma:contentTypeDescription="新しいドキュメントを作成します。" ma:contentTypeScope="" ma:versionID="a2bab76ffde3d84a3325af5184cf2311">
  <xsd:schema xmlns:xsd="http://www.w3.org/2001/XMLSchema" xmlns:xs="http://www.w3.org/2001/XMLSchema" xmlns:p="http://schemas.microsoft.com/office/2006/metadata/properties" xmlns:ns2="b92f0936-f399-40a7-90a7-8d1ffd9408d5" xmlns:ns3="93fcd716-d8fa-4630-8535-f3b5c4dba4fd" targetNamespace="http://schemas.microsoft.com/office/2006/metadata/properties" ma:root="true" ma:fieldsID="13a397e58c8d3cd1ef99cd8cc0f75316" ns2:_="" ns3:_="">
    <xsd:import namespace="b92f0936-f399-40a7-90a7-8d1ffd9408d5"/>
    <xsd:import namespace="93fcd716-d8fa-4630-8535-f3b5c4dba4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f0936-f399-40a7-90a7-8d1ffd9408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a95d1507-21fd-45cf-866d-ceae8a82a7f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fcd716-d8fa-4630-8535-f3b5c4dba4f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5df8768-b8bc-4154-8897-3900f9564e13}" ma:internalName="TaxCatchAll" ma:showField="CatchAllData" ma:web="93fcd716-d8fa-4630-8535-f3b5c4dba4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2F2EB5-E023-43B6-A7A8-57C0AF35FE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0E29A8-D8FD-4317-A670-0559447EEA75}">
  <ds:schemaRefs>
    <ds:schemaRef ds:uri="http://schemas.microsoft.com/office/2006/metadata/properties"/>
    <ds:schemaRef ds:uri="http://schemas.microsoft.com/office/infopath/2007/PartnerControls"/>
    <ds:schemaRef ds:uri="b92f0936-f399-40a7-90a7-8d1ffd9408d5"/>
    <ds:schemaRef ds:uri="93fcd716-d8fa-4630-8535-f3b5c4dba4fd"/>
  </ds:schemaRefs>
</ds:datastoreItem>
</file>

<file path=customXml/itemProps3.xml><?xml version="1.0" encoding="utf-8"?>
<ds:datastoreItem xmlns:ds="http://schemas.openxmlformats.org/officeDocument/2006/customXml" ds:itemID="{594C3E00-E577-40C3-8A86-39A50A7E44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f0936-f399-40a7-90a7-8d1ffd9408d5"/>
    <ds:schemaRef ds:uri="93fcd716-d8fa-4630-8535-f3b5c4dba4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427</Words>
  <Application>Microsoft Office PowerPoint</Application>
  <PresentationFormat>画面に合わせる (4:3)</PresentationFormat>
  <Paragraphs>79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2023-02-01T01:08:50Z</dcterms:created>
  <dcterms:modified xsi:type="dcterms:W3CDTF">2024-04-09T02:28:58Z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0x010100AE8BCB64B0AA124F871BCD6B157ACD3F</vt:lpwstr>
  </property>
  <property fmtid="{D5CDD505-2E9C-101B-9397-08002B2CF9AE}" pid="3" name="MediaServiceImageTags">
    <vt:lpwstr/>
  </property>
</Properties>
</file>