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3"/>
  </p:notesMasterIdLst>
  <p:sldIdLst>
    <p:sldId id="5296" r:id="rId5"/>
    <p:sldId id="2076138300" r:id="rId6"/>
    <p:sldId id="2146849284" r:id="rId7"/>
    <p:sldId id="2146849283" r:id="rId8"/>
    <p:sldId id="2076138295" r:id="rId9"/>
    <p:sldId id="2076138287" r:id="rId10"/>
    <p:sldId id="2076138299" r:id="rId11"/>
    <p:sldId id="2076138293" r:id="rId12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8E3D8-F6A5-454F-A90E-EA153DF508A9}" v="30" dt="2025-01-10T02:13:14.9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6D837622-A0B2-4974-A129-698C9AFA2338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EF3080FA-715F-4269-98FF-D3195F51BD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08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958">
              <a:defRPr/>
            </a:pPr>
            <a:fld id="{5BC3D69B-5B1B-452E-8B37-9E5DEFDC7B53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47958">
                <a:defRPr/>
              </a:pPr>
              <a:t>1</a:t>
            </a:fld>
            <a:endParaRPr lang="ja-JP" altLang="en-US" dirty="0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89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5EE1B-5DC3-956B-B132-911A572DE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8C04E45-0738-985F-0833-CABED157A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E7EF6FE-FC64-4ED1-EB4F-BEF180C3A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630732-31A6-83E9-74D1-A24452806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958">
              <a:defRPr/>
            </a:pPr>
            <a:fld id="{5BC3D69B-5B1B-452E-8B37-9E5DEFDC7B53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47958">
                <a:defRPr/>
              </a:pPr>
              <a:t>2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25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958">
              <a:defRPr/>
            </a:pPr>
            <a:fld id="{5BC3D69B-5B1B-452E-8B37-9E5DEFDC7B53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47958">
                <a:defRPr/>
              </a:pPr>
              <a:t>6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384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E3762-DACC-0F2B-2D3B-80BF8F437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BB8FAFF-8286-FF88-639B-6DE8238AA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9664432-3B41-BFA0-B34A-572349A35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CAF4BA-5A70-6041-7D99-CCA2D5647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958">
              <a:defRPr/>
            </a:pPr>
            <a:fld id="{5BC3D69B-5B1B-452E-8B37-9E5DEFDC7B53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47958">
                <a:defRPr/>
              </a:pPr>
              <a:t>7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750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958">
              <a:defRPr/>
            </a:pPr>
            <a:fld id="{5BC3D69B-5B1B-452E-8B37-9E5DEFDC7B53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47958">
                <a:defRPr/>
              </a:pPr>
              <a:t>8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45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724F51-FC5D-4690-90E9-5C4374055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F8A5F-47E9-453A-A8DE-E81329C5B91E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C73DFE-72ED-4BF2-8C70-DA89A07F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0CFF48D4-708B-4B84-8149-E7833163F8EA}"/>
              </a:ext>
            </a:extLst>
          </p:cNvPr>
          <p:cNvSpPr/>
          <p:nvPr userDrawn="1"/>
        </p:nvSpPr>
        <p:spPr>
          <a:xfrm>
            <a:off x="10860000" y="410846"/>
            <a:ext cx="1332000" cy="6447154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長方形 7">
            <a:extLst>
              <a:ext uri="{FF2B5EF4-FFF2-40B4-BE49-F238E27FC236}">
                <a16:creationId xmlns:a16="http://schemas.microsoft.com/office/drawing/2014/main" id="{2D725E30-1C61-47A1-9C43-F3B19726DE60}"/>
              </a:ext>
            </a:extLst>
          </p:cNvPr>
          <p:cNvSpPr>
            <a:spLocks/>
          </p:cNvSpPr>
          <p:nvPr userDrawn="1"/>
        </p:nvSpPr>
        <p:spPr>
          <a:xfrm>
            <a:off x="583269" y="2571840"/>
            <a:ext cx="144000" cy="1440000"/>
          </a:xfrm>
          <a:prstGeom prst="rect">
            <a:avLst/>
          </a:prstGeom>
          <a:solidFill>
            <a:srgbClr val="E6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463" noProof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C40CBC-C46D-4E87-9528-9EF52FC012FF}"/>
              </a:ext>
            </a:extLst>
          </p:cNvPr>
          <p:cNvSpPr txBox="1">
            <a:spLocks/>
          </p:cNvSpPr>
          <p:nvPr userDrawn="1"/>
        </p:nvSpPr>
        <p:spPr>
          <a:xfrm>
            <a:off x="8153400" y="1269048"/>
            <a:ext cx="3372600" cy="5295898"/>
          </a:xfrm>
          <a:prstGeom prst="rect">
            <a:avLst/>
          </a:prstGeom>
          <a:solidFill>
            <a:srgbClr val="EFEFEF"/>
          </a:solidFill>
        </p:spPr>
        <p:txBody>
          <a:bodyPr vert="horz" lIns="360000" tIns="360000" rIns="360000" bIns="3600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CD7A0D-F04C-45FB-B018-4AFE515C9F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769" y="0"/>
            <a:ext cx="2740231" cy="9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5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052292-5548-4F7A-B224-7D5AB6E8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0B9D95-3AC8-4B4A-813C-4AD7F1412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9F9DAE-09B9-4A13-882B-0907AEC70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F8A5F-47E9-453A-A8DE-E81329C5B91E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A7C24C-AA36-4C82-AE59-FE4DB2D5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9D9661-9088-4680-8891-D6F85055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303A1-79E6-4B08-A8BB-A8E496F6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41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C8ACECD-4C8F-49AA-88E1-F57814F34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C8EDF8F-8424-46C8-AB46-5DE337F27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82B4F6-EC55-4776-8A1D-668F0EE2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F8A5F-47E9-453A-A8DE-E81329C5B91E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7D11E4-C31E-4A37-8C95-477D4DD2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AF1E32-9683-4FF7-BD21-B6BF6B97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303A1-79E6-4B08-A8BB-A8E496F6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45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n_G_G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ten_G_G01.png" descr="ten_G_G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7501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2DBBB7D-B4A1-4EE5-9944-3F86180C4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296" y="0"/>
            <a:ext cx="1797689" cy="620329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4EF9511-0C01-45BD-B4AB-46B6D91D0AB0}"/>
              </a:ext>
            </a:extLst>
          </p:cNvPr>
          <p:cNvGrpSpPr/>
          <p:nvPr userDrawn="1"/>
        </p:nvGrpSpPr>
        <p:grpSpPr>
          <a:xfrm>
            <a:off x="298855" y="214455"/>
            <a:ext cx="11456923" cy="432000"/>
            <a:chOff x="455612" y="311435"/>
            <a:chExt cx="9792000" cy="432000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C9EB904A-DE5D-46E7-BE54-89DF7ED280B3}"/>
                </a:ext>
              </a:extLst>
            </p:cNvPr>
            <p:cNvCxnSpPr/>
            <p:nvPr userDrawn="1"/>
          </p:nvCxnSpPr>
          <p:spPr>
            <a:xfrm>
              <a:off x="455612" y="743435"/>
              <a:ext cx="9792000" cy="0"/>
            </a:xfrm>
            <a:prstGeom prst="line">
              <a:avLst/>
            </a:prstGeom>
            <a:ln w="9525">
              <a:solidFill>
                <a:srgbClr val="E6001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B0E3B06E-386A-49A0-B70E-6A0CA6BE087F}"/>
                </a:ext>
              </a:extLst>
            </p:cNvPr>
            <p:cNvCxnSpPr/>
            <p:nvPr userDrawn="1"/>
          </p:nvCxnSpPr>
          <p:spPr>
            <a:xfrm>
              <a:off x="455612" y="311435"/>
              <a:ext cx="0" cy="432000"/>
            </a:xfrm>
            <a:prstGeom prst="line">
              <a:avLst/>
            </a:prstGeom>
            <a:ln w="38100">
              <a:solidFill>
                <a:srgbClr val="E60012"/>
              </a:solidFill>
              <a:beve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E5C31D5-F822-46CC-9B25-140E655B5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8855" y="6642000"/>
            <a:ext cx="2405658" cy="2082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fld id="{A36989C5-6726-44DB-A750-4381CBF5D74A}" type="datetime1">
              <a:rPr kumimoji="1" lang="ja-JP" altLang="en-US" smtClean="0"/>
              <a:t>2025/1/14</a:t>
            </a:fld>
            <a:endParaRPr kumimoji="1" lang="ja-JP" alt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F7886B-7EE9-42DB-A8AD-5AB5A2824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99998" y="6642000"/>
            <a:ext cx="3608487" cy="2082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3A3E73E-29AE-4276-92FB-C068FDA74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1647" y="6642000"/>
            <a:ext cx="2161497" cy="216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 fontAlgn="ctr">
              <a:defRPr sz="1400" b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3917D35-CB2B-46E2-AAA2-A2005A22827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435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12795D-84DE-48DB-969C-35FB2C92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1B4BB8-1ED6-4192-B823-09742273B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864DB9-77BE-44CC-9C1D-5606FDA8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F8A5F-47E9-453A-A8DE-E81329C5B91E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6AC1E8-365E-4B47-AF74-169E8B2F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C570AD-AEAA-4481-ADE6-A1F38501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303A1-79E6-4B08-A8BB-A8E496F6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996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E3B150-48E1-4265-ACA4-18DA853B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0D1C41-BB95-4682-BC8D-FB3F978F6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A5CF9D-CAEE-4AE9-A713-D297FE858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E8B31A-EDF0-4836-AA90-FC1B6C17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F8A5F-47E9-453A-A8DE-E81329C5B91E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190229-15C7-4FBA-947F-3994FCBF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9054CB-8353-4BF9-97EF-18493A23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303A1-79E6-4B08-A8BB-A8E496F6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6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69529C-9502-450C-968C-C5C44A45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A7BA25-A48B-42B6-9952-91CA30786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65564C7-DB00-4A1A-97E7-D493797CB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3353590-13F0-4015-B1A9-F905D61D9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D5C4BA7-0EFE-4EB7-BA38-219A98814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5B1B80D-3513-4549-93C7-2A0127DB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F8A5F-47E9-453A-A8DE-E81329C5B91E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6697D17-1A54-46A9-A807-DE1749D2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E6274ED-9FAE-4EBE-A4BE-692281A2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303A1-79E6-4B08-A8BB-A8E496F6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93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7A08C4-8427-4736-ADFC-2F57CD97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DC8A7F-7D0C-4121-9961-B9333D64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F8A5F-47E9-453A-A8DE-E81329C5B91E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AD8F603-B89C-4B4F-8320-30421B27F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0E5444-4338-42C8-8066-0029468F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303A1-79E6-4B08-A8BB-A8E496F6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92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C6A5B5F-437F-46F3-B1EC-C9981D663E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F8A5F-47E9-453A-A8DE-E81329C5B91E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9E5609-9881-4CC8-8E59-BC206FCA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AE7174-01C6-4B5E-A831-0C71D87B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303A1-79E6-4B08-A8BB-A8E496F6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69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9E3EA9-13C0-4138-834D-0959378A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A22C15-5EB9-4F3D-87A4-7D6DFDF2B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B61B2A-D09A-4EBA-8CAC-FA37F44E8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48F63B4-42C0-44AD-A49B-5EC9E971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F8A5F-47E9-453A-A8DE-E81329C5B91E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C6132A-68F2-4F00-98A5-76239A49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F0C4F8-DAFA-4D3D-917A-E33D983A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303A1-79E6-4B08-A8BB-A8E496F6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00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712ECB-6EF4-4541-9558-788C4E28C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F0DF1D-8287-47BD-B755-73EA6638B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EE9D7A-9D18-454F-AEC7-902814EF5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FEC588-749E-409A-B8B4-72438ED5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AF8A5F-47E9-453A-A8DE-E81329C5B91E}" type="datetimeFigureOut">
              <a:rPr kumimoji="1" lang="ja-JP" altLang="en-US" smtClean="0"/>
              <a:t>2025/1/14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6907C5-8872-493E-9A1C-CACF5AA5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5A9379-DF52-4B68-ACBA-F16EDF9E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7303A1-79E6-4B08-A8BB-A8E496F6A9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0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30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F2D3384-3F29-46A7-9EA5-041B5E834F67}"/>
              </a:ext>
            </a:extLst>
          </p:cNvPr>
          <p:cNvSpPr/>
          <p:nvPr/>
        </p:nvSpPr>
        <p:spPr>
          <a:xfrm>
            <a:off x="904299" y="2759906"/>
            <a:ext cx="71762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2800" b="1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Name of applicant/ applicant group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8D84AEB-DEAD-405B-B56F-3FF0F894762A}"/>
              </a:ext>
            </a:extLst>
          </p:cNvPr>
          <p:cNvSpPr/>
          <p:nvPr/>
        </p:nvSpPr>
        <p:spPr>
          <a:xfrm>
            <a:off x="151823" y="0"/>
            <a:ext cx="8598772" cy="46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altLang="ja-JP" sz="18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Application Form (Call for video content for EXPO VISION)</a:t>
            </a:r>
            <a:r>
              <a:rPr lang="ja-JP" altLang="ja-JP" sz="1800" kern="1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　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A92E8E1-3B47-4F67-ACC2-FCF9A22A11E6}"/>
              </a:ext>
            </a:extLst>
          </p:cNvPr>
          <p:cNvSpPr/>
          <p:nvPr/>
        </p:nvSpPr>
        <p:spPr>
          <a:xfrm>
            <a:off x="4049487" y="6177915"/>
            <a:ext cx="4161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800" dirty="0">
                <a:effectLst/>
                <a:latin typeface="Arial" panose="020B0604020202020204" pitchFamily="34" charset="0"/>
                <a:ea typeface="游明朝" panose="02020400000000000000" pitchFamily="18" charset="-128"/>
              </a:rPr>
              <a:t>[day of week], [date] [month], 20</a:t>
            </a:r>
            <a:r>
              <a:rPr lang="ja-JP" altLang="ja-JP" sz="1800" dirty="0"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●●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F956D-AA00-C222-811F-8F4B6B16F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EBC71F48-CD08-CDE3-B824-1191FBCA0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0005" y="6642000"/>
            <a:ext cx="2161497" cy="216000"/>
          </a:xfrm>
        </p:spPr>
        <p:txBody>
          <a:bodyPr/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17D35-CB2B-46E2-AAA2-A2005A228270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" name="タイトル 6">
            <a:extLst>
              <a:ext uri="{FF2B5EF4-FFF2-40B4-BE49-F238E27FC236}">
                <a16:creationId xmlns:a16="http://schemas.microsoft.com/office/drawing/2014/main" id="{54352714-2343-667A-08BF-758C799BBA33}"/>
              </a:ext>
            </a:extLst>
          </p:cNvPr>
          <p:cNvSpPr txBox="1">
            <a:spLocks/>
          </p:cNvSpPr>
          <p:nvPr/>
        </p:nvSpPr>
        <p:spPr>
          <a:xfrm>
            <a:off x="346075" y="220438"/>
            <a:ext cx="81010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エントリー情報の記入について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387CB244-FB17-CF3B-A77D-CDEEFD3D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479674"/>
              </p:ext>
            </p:extLst>
          </p:nvPr>
        </p:nvGraphicFramePr>
        <p:xfrm>
          <a:off x="227573" y="220438"/>
          <a:ext cx="13198203" cy="6645373"/>
        </p:xfrm>
        <a:graphic>
          <a:graphicData uri="http://schemas.openxmlformats.org/drawingml/2006/table">
            <a:tbl>
              <a:tblPr/>
              <a:tblGrid>
                <a:gridCol w="2589527">
                  <a:extLst>
                    <a:ext uri="{9D8B030D-6E8A-4147-A177-3AD203B41FA5}">
                      <a16:colId xmlns:a16="http://schemas.microsoft.com/office/drawing/2014/main" val="3263725705"/>
                    </a:ext>
                  </a:extLst>
                </a:gridCol>
                <a:gridCol w="5018150">
                  <a:extLst>
                    <a:ext uri="{9D8B030D-6E8A-4147-A177-3AD203B41FA5}">
                      <a16:colId xmlns:a16="http://schemas.microsoft.com/office/drawing/2014/main" val="3666360861"/>
                    </a:ext>
                  </a:extLst>
                </a:gridCol>
                <a:gridCol w="527682">
                  <a:extLst>
                    <a:ext uri="{9D8B030D-6E8A-4147-A177-3AD203B41FA5}">
                      <a16:colId xmlns:a16="http://schemas.microsoft.com/office/drawing/2014/main" val="1646477526"/>
                    </a:ext>
                  </a:extLst>
                </a:gridCol>
                <a:gridCol w="527682">
                  <a:extLst>
                    <a:ext uri="{9D8B030D-6E8A-4147-A177-3AD203B41FA5}">
                      <a16:colId xmlns:a16="http://schemas.microsoft.com/office/drawing/2014/main" val="4039854836"/>
                    </a:ext>
                  </a:extLst>
                </a:gridCol>
                <a:gridCol w="527682">
                  <a:extLst>
                    <a:ext uri="{9D8B030D-6E8A-4147-A177-3AD203B41FA5}">
                      <a16:colId xmlns:a16="http://schemas.microsoft.com/office/drawing/2014/main" val="976698178"/>
                    </a:ext>
                  </a:extLst>
                </a:gridCol>
                <a:gridCol w="786352">
                  <a:extLst>
                    <a:ext uri="{9D8B030D-6E8A-4147-A177-3AD203B41FA5}">
                      <a16:colId xmlns:a16="http://schemas.microsoft.com/office/drawing/2014/main" val="1360379589"/>
                    </a:ext>
                  </a:extLst>
                </a:gridCol>
                <a:gridCol w="786352">
                  <a:extLst>
                    <a:ext uri="{9D8B030D-6E8A-4147-A177-3AD203B41FA5}">
                      <a16:colId xmlns:a16="http://schemas.microsoft.com/office/drawing/2014/main" val="3710162987"/>
                    </a:ext>
                  </a:extLst>
                </a:gridCol>
                <a:gridCol w="786352">
                  <a:extLst>
                    <a:ext uri="{9D8B030D-6E8A-4147-A177-3AD203B41FA5}">
                      <a16:colId xmlns:a16="http://schemas.microsoft.com/office/drawing/2014/main" val="3470572562"/>
                    </a:ext>
                  </a:extLst>
                </a:gridCol>
                <a:gridCol w="132246">
                  <a:extLst>
                    <a:ext uri="{9D8B030D-6E8A-4147-A177-3AD203B41FA5}">
                      <a16:colId xmlns:a16="http://schemas.microsoft.com/office/drawing/2014/main" val="2081753880"/>
                    </a:ext>
                  </a:extLst>
                </a:gridCol>
                <a:gridCol w="1516178">
                  <a:extLst>
                    <a:ext uri="{9D8B030D-6E8A-4147-A177-3AD203B41FA5}">
                      <a16:colId xmlns:a16="http://schemas.microsoft.com/office/drawing/2014/main" val="679162109"/>
                    </a:ext>
                  </a:extLst>
                </a:gridCol>
              </a:tblGrid>
              <a:tr h="513862">
                <a:tc gridSpan="5">
                  <a:txBody>
                    <a:bodyPr/>
                    <a:lstStyle/>
                    <a:p>
                      <a:pPr algn="l" fontAlgn="ctr"/>
                      <a:endParaRPr lang="ja-JP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3219" marR="93219" marT="46609" marB="46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134555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●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Entry Information	</a:t>
                      </a:r>
                    </a:p>
                    <a:p>
                      <a:pPr algn="l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       I agree to the transfer of copyrighted works, as stipulated in Article 6 of the Specifications Document. </a:t>
                      </a:r>
                      <a:r>
                        <a:rPr lang="en-US" altLang="ja-JP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[required]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1" lang="ja-JP" altLang="ja-JP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applicant must be in possession and control of the copyright, etc. to the materials used in the work, such as photographs, 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　</a:t>
                      </a:r>
                      <a:endParaRPr kumimoji="1" lang="en-US" altLang="ja-JP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　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 images, music and sound effects.</a:t>
                      </a:r>
                      <a:br>
                        <a:rPr kumimoji="1" lang="en-US" altLang="ja-JP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1" lang="ja-JP" altLang="ja-JP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Association will not respond to any problems or claims of copyright infringement, etc. under any circumstances.</a:t>
                      </a:r>
                      <a:br>
                        <a:rPr kumimoji="1" lang="en-US" altLang="ja-JP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1" lang="ja-JP" altLang="ja-JP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●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Works that infringe various rights will be disqualified from participation, and if the infringement is discovered after the work has </a:t>
                      </a: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　</a:t>
                      </a:r>
                      <a:endParaRPr kumimoji="1" lang="en-US" altLang="ja-JP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　　</a:t>
                      </a:r>
                      <a:r>
                        <a:rPr kumimoji="1" lang="en-US" altLang="ja-JP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been selected, the selection of the work may be cancelled.</a:t>
                      </a:r>
                      <a:endParaRPr kumimoji="1" lang="ja-JP" altLang="ja-JP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3219" marR="93219" marT="46609" marB="46609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agreed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3219" marR="93219" marT="46609" marB="466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296506"/>
                  </a:ext>
                </a:extLst>
              </a:tr>
              <a:tr h="4047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kumimoji="1" lang="en-GB" altLang="ja-JP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Applicant’s Full name </a:t>
                      </a:r>
                      <a:r>
                        <a:rPr kumimoji="1" lang="en-GB" altLang="ja-JP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[required]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93219" marR="93219" marT="46609" marB="4660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673618"/>
                  </a:ext>
                </a:extLst>
              </a:tr>
              <a:tr h="426905">
                <a:tc>
                  <a:txBody>
                    <a:bodyPr/>
                    <a:lstStyle/>
                    <a:p>
                      <a:pPr algn="l" fontAlgn="ctr"/>
                      <a:endParaRPr lang="ja-JP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219" marR="93219" marT="46609" marB="466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442610"/>
                  </a:ext>
                </a:extLst>
              </a:tr>
              <a:tr h="577984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</a:t>
                      </a:r>
                      <a:r>
                        <a:rPr lang="ja-JP" alt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kumimoji="1" lang="en-GB" altLang="ja-JP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Applicant's telephone number (number through which you can be contacted) </a:t>
                      </a:r>
                      <a:r>
                        <a:rPr kumimoji="1" lang="en-GB" altLang="ja-JP" sz="1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[required]</a:t>
                      </a:r>
                      <a:endParaRPr kumimoji="1" lang="ja-JP" altLang="ja-JP" sz="1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3219" marR="93219" marT="46609" marB="4660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573688"/>
                  </a:ext>
                </a:extLst>
              </a:tr>
              <a:tr h="426905">
                <a:tc>
                  <a:txBody>
                    <a:bodyPr/>
                    <a:lstStyle/>
                    <a:p>
                      <a:pPr algn="l" fontAlgn="ctr"/>
                      <a:endParaRPr lang="ja-JP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219" marR="93219" marT="46609" marB="466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44929"/>
                  </a:ext>
                </a:extLst>
              </a:tr>
              <a:tr h="1160067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Applicant's email address </a:t>
                      </a:r>
                      <a:r>
                        <a:rPr lang="en-US" altLang="ja-JP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[required]</a:t>
                      </a:r>
                    </a:p>
                    <a:p>
                      <a:pPr algn="l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         *Note: Please enter an address where documents and other correspondence can be exchanged.</a:t>
                      </a:r>
                    </a:p>
                    <a:p>
                      <a:pPr algn="l" fontAlgn="ctr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         *Note: Please ensure that your email settings allow you to receive messages from “@expo2025.or.jp.”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3219" marR="93219" marT="46609" marB="46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9613602"/>
                  </a:ext>
                </a:extLst>
              </a:tr>
              <a:tr h="426905">
                <a:tc>
                  <a:txBody>
                    <a:bodyPr/>
                    <a:lstStyle/>
                    <a:p>
                      <a:pPr algn="l" fontAlgn="ctr"/>
                      <a:endParaRPr lang="ja-JP" altLang="en-US" sz="17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219" marR="93219" marT="46609" marB="466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697433"/>
                  </a:ext>
                </a:extLst>
              </a:tr>
              <a:tr h="541991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   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4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Official Name of the </a:t>
                      </a:r>
                      <a:r>
                        <a:rPr lang="en-US" altLang="ja-JP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Organiser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 (Company/</a:t>
                      </a:r>
                      <a:r>
                        <a:rPr lang="en-US" altLang="ja-JP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Organisation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 name). </a:t>
                      </a:r>
                      <a:r>
                        <a:rPr lang="en-US" altLang="ja-JP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[required]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+mn-ea"/>
                      </a:endParaRPr>
                    </a:p>
                    <a:p>
                      <a:pPr algn="l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          *Note: If you wish to participate as an individual, please enter the name of the person </a:t>
                      </a:r>
                      <a:r>
                        <a:rPr lang="en-US" altLang="ja-JP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organising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 the project.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3219" marR="93219" marT="46609" marB="4660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416373"/>
                  </a:ext>
                </a:extLst>
              </a:tr>
              <a:tr h="426905">
                <a:tc>
                  <a:txBody>
                    <a:bodyPr/>
                    <a:lstStyle/>
                    <a:p>
                      <a:pPr algn="l" fontAlgn="ctr"/>
                      <a:endParaRPr lang="ja-JP" altLang="en-US" sz="17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219" marR="93219" marT="46609" marB="466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82880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FC03D0F-0936-AC14-A264-01B31DD0B4D0}"/>
              </a:ext>
            </a:extLst>
          </p:cNvPr>
          <p:cNvSpPr txBox="1"/>
          <p:nvPr/>
        </p:nvSpPr>
        <p:spPr>
          <a:xfrm>
            <a:off x="414866" y="248138"/>
            <a:ext cx="60960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fontAlgn="ctr"/>
            <a:r>
              <a:rPr kumimoji="1" lang="en-GB" altLang="ja-JP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 Information</a:t>
            </a:r>
            <a:endParaRPr lang="ja-JP" altLang="en-US" sz="1700" b="1" i="0" u="none" strike="noStrike" dirty="0"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323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47B8356A-4935-5DB0-35EB-CA8D5E65D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86972"/>
              </p:ext>
            </p:extLst>
          </p:nvPr>
        </p:nvGraphicFramePr>
        <p:xfrm>
          <a:off x="0" y="3197225"/>
          <a:ext cx="12192000" cy="700312"/>
        </p:xfrm>
        <a:graphic>
          <a:graphicData uri="http://schemas.openxmlformats.org/drawingml/2006/table">
            <a:tbl>
              <a:tblPr/>
              <a:tblGrid>
                <a:gridCol w="2621280">
                  <a:extLst>
                    <a:ext uri="{9D8B030D-6E8A-4147-A177-3AD203B41FA5}">
                      <a16:colId xmlns:a16="http://schemas.microsoft.com/office/drawing/2014/main" val="2474713681"/>
                    </a:ext>
                  </a:extLst>
                </a:gridCol>
                <a:gridCol w="9072880">
                  <a:extLst>
                    <a:ext uri="{9D8B030D-6E8A-4147-A177-3AD203B41FA5}">
                      <a16:colId xmlns:a16="http://schemas.microsoft.com/office/drawing/2014/main" val="1932306251"/>
                    </a:ext>
                  </a:extLst>
                </a:gridCol>
                <a:gridCol w="497840">
                  <a:extLst>
                    <a:ext uri="{9D8B030D-6E8A-4147-A177-3AD203B41FA5}">
                      <a16:colId xmlns:a16="http://schemas.microsoft.com/office/drawing/2014/main" val="651259125"/>
                    </a:ext>
                  </a:extLst>
                </a:gridCol>
              </a:tblGrid>
              <a:tr h="3427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Organiser's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 Official Social Media Accounts (platform name/account name) *Note: Leave blank if you do not have any social media accounts.</a:t>
                      </a:r>
                      <a:endParaRPr lang="ja-JP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3219" marR="93219" marT="46609" marB="4660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930607"/>
                  </a:ext>
                </a:extLst>
              </a:tr>
              <a:tr h="35758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　　　　　　　　　　　　　　　　</a:t>
                      </a:r>
                    </a:p>
                  </a:txBody>
                  <a:tcPr marL="7195" marR="7195" marT="719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219" marR="93219" marT="46609" marB="466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7195" marR="7195" marT="7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92835"/>
                  </a:ext>
                </a:extLst>
              </a:tr>
            </a:tbl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393E64B7-0099-C3F8-A8C1-165565714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84122"/>
              </p:ext>
            </p:extLst>
          </p:nvPr>
        </p:nvGraphicFramePr>
        <p:xfrm>
          <a:off x="0" y="2261777"/>
          <a:ext cx="13185968" cy="704243"/>
        </p:xfrm>
        <a:graphic>
          <a:graphicData uri="http://schemas.openxmlformats.org/drawingml/2006/table">
            <a:tbl>
              <a:tblPr/>
              <a:tblGrid>
                <a:gridCol w="2589803">
                  <a:extLst>
                    <a:ext uri="{9D8B030D-6E8A-4147-A177-3AD203B41FA5}">
                      <a16:colId xmlns:a16="http://schemas.microsoft.com/office/drawing/2014/main" val="3561732956"/>
                    </a:ext>
                  </a:extLst>
                </a:gridCol>
                <a:gridCol w="9079826">
                  <a:extLst>
                    <a:ext uri="{9D8B030D-6E8A-4147-A177-3AD203B41FA5}">
                      <a16:colId xmlns:a16="http://schemas.microsoft.com/office/drawing/2014/main" val="3695030148"/>
                    </a:ext>
                  </a:extLst>
                </a:gridCol>
                <a:gridCol w="1516339">
                  <a:extLst>
                    <a:ext uri="{9D8B030D-6E8A-4147-A177-3AD203B41FA5}">
                      <a16:colId xmlns:a16="http://schemas.microsoft.com/office/drawing/2014/main" val="2740815861"/>
                    </a:ext>
                  </a:extLst>
                </a:gridCol>
              </a:tblGrid>
              <a:tr h="342724">
                <a:tc gridSpan="3"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6    </a:t>
                      </a:r>
                      <a:r>
                        <a:rPr lang="en-US" altLang="ja-JP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Organiser's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 Official Website</a:t>
                      </a:r>
                      <a:endParaRPr lang="en-US" altLang="ja-JP" sz="12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3219" marR="93219" marT="46609" marB="4660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998122"/>
                  </a:ext>
                </a:extLst>
              </a:tr>
              <a:tr h="361519">
                <a:tc>
                  <a:txBody>
                    <a:bodyPr/>
                    <a:lstStyle/>
                    <a:p>
                      <a:pPr algn="l" fontAlgn="ctr"/>
                      <a:endParaRPr lang="ja-JP" altLang="en-US" sz="17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219" marR="93219" marT="46609" marB="46609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7195" marR="7195" marT="7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44240"/>
                  </a:ext>
                </a:extLst>
              </a:tr>
            </a:tbl>
          </a:graphicData>
        </a:graphic>
      </p:graphicFrame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6A43D39-6802-73FA-5E0F-20E96AFFE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08384"/>
              </p:ext>
            </p:extLst>
          </p:nvPr>
        </p:nvGraphicFramePr>
        <p:xfrm>
          <a:off x="0" y="1061676"/>
          <a:ext cx="13198203" cy="968896"/>
        </p:xfrm>
        <a:graphic>
          <a:graphicData uri="http://schemas.openxmlformats.org/drawingml/2006/table">
            <a:tbl>
              <a:tblPr/>
              <a:tblGrid>
                <a:gridCol w="2589527">
                  <a:extLst>
                    <a:ext uri="{9D8B030D-6E8A-4147-A177-3AD203B41FA5}">
                      <a16:colId xmlns:a16="http://schemas.microsoft.com/office/drawing/2014/main" val="2953190747"/>
                    </a:ext>
                  </a:extLst>
                </a:gridCol>
                <a:gridCol w="9092498">
                  <a:extLst>
                    <a:ext uri="{9D8B030D-6E8A-4147-A177-3AD203B41FA5}">
                      <a16:colId xmlns:a16="http://schemas.microsoft.com/office/drawing/2014/main" val="2706448263"/>
                    </a:ext>
                  </a:extLst>
                </a:gridCol>
                <a:gridCol w="1516178">
                  <a:extLst>
                    <a:ext uri="{9D8B030D-6E8A-4147-A177-3AD203B41FA5}">
                      <a16:colId xmlns:a16="http://schemas.microsoft.com/office/drawing/2014/main" val="2653006134"/>
                    </a:ext>
                  </a:extLst>
                </a:gridCol>
              </a:tblGrid>
              <a:tr h="541991">
                <a:tc gridSpan="3">
                  <a:txBody>
                    <a:bodyPr/>
                    <a:lstStyle/>
                    <a:p>
                      <a:pPr algn="l" fontAlgn="b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</a:t>
                      </a:r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Location of the applicant </a:t>
                      </a:r>
                    </a:p>
                    <a:p>
                      <a:pPr algn="l" fontAlgn="b"/>
                      <a:r>
                        <a:rPr lang="en-US" altLang="ja-JP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         *Note: Please enter the location of your head office. Please enter your home address if you are an individual. </a:t>
                      </a:r>
                      <a:r>
                        <a:rPr lang="en-US" altLang="ja-JP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游ゴシック" panose="020B0400000000000000" pitchFamily="50" charset="-128"/>
                          <a:ea typeface="+mn-ea"/>
                        </a:rPr>
                        <a:t>[required]</a:t>
                      </a:r>
                      <a:endParaRPr lang="ja-JP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3219" marR="93219" marT="46609" marB="46609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083546"/>
                  </a:ext>
                </a:extLst>
              </a:tr>
              <a:tr h="426905">
                <a:tc>
                  <a:txBody>
                    <a:bodyPr/>
                    <a:lstStyle/>
                    <a:p>
                      <a:pPr algn="l" fontAlgn="ctr"/>
                      <a:endParaRPr lang="ja-JP" altLang="en-US" sz="17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195" marR="7195" marT="719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　</a:t>
                      </a:r>
                    </a:p>
                  </a:txBody>
                  <a:tcPr marL="93219" marR="93219" marT="46609" marB="4660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7195" marR="7195" marT="71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598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ロゴ, 会社名&#10;&#10;自動的に生成された説明">
            <a:extLst>
              <a:ext uri="{FF2B5EF4-FFF2-40B4-BE49-F238E27FC236}">
                <a16:creationId xmlns:a16="http://schemas.microsoft.com/office/drawing/2014/main" id="{B3F1E3BD-F71A-1DBB-8AE4-632A8A6C4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39" y="-66501"/>
            <a:ext cx="3568329" cy="277463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BADA85-4256-1EAB-B0AF-ACA11BA3FBB5}"/>
              </a:ext>
            </a:extLst>
          </p:cNvPr>
          <p:cNvSpPr txBox="1"/>
          <p:nvPr/>
        </p:nvSpPr>
        <p:spPr>
          <a:xfrm>
            <a:off x="8461588" y="6613967"/>
            <a:ext cx="146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chemeClr val="bg1"/>
                </a:solidFill>
                <a:highlight>
                  <a:srgbClr val="FF00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CONFIDENTIAL</a:t>
            </a:r>
            <a:r>
              <a:rPr lang="ja-JP" altLang="en-US" sz="1200" b="1" dirty="0">
                <a:solidFill>
                  <a:schemeClr val="bg1"/>
                </a:solidFill>
                <a:highlight>
                  <a:srgbClr val="FF00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ja-JP" altLang="en-US" sz="1200" b="1" dirty="0">
              <a:solidFill>
                <a:schemeClr val="bg1"/>
              </a:solidFill>
              <a:highlight>
                <a:srgbClr val="FF0000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3F19764E-5005-ED55-7374-E97FFA39B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89" y="4652798"/>
            <a:ext cx="1526418" cy="1186900"/>
          </a:xfrm>
          <a:prstGeom prst="rect">
            <a:avLst/>
          </a:prstGeom>
        </p:spPr>
      </p:pic>
      <p:pic>
        <p:nvPicPr>
          <p:cNvPr id="8" name="図 7" descr="ロゴ, 会社名&#10;&#10;自動的に生成された説明">
            <a:extLst>
              <a:ext uri="{FF2B5EF4-FFF2-40B4-BE49-F238E27FC236}">
                <a16:creationId xmlns:a16="http://schemas.microsoft.com/office/drawing/2014/main" id="{BC5045D2-C38D-8142-F0A9-1EF86C07D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42" y="1202024"/>
            <a:ext cx="2359487" cy="183467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09E7F2C-48B3-C57F-7751-1B7080643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2" y="2112563"/>
            <a:ext cx="2234542" cy="263287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26B386-921C-F92E-0CFA-88D23C50E77D}"/>
              </a:ext>
            </a:extLst>
          </p:cNvPr>
          <p:cNvSpPr txBox="1"/>
          <p:nvPr/>
        </p:nvSpPr>
        <p:spPr>
          <a:xfrm>
            <a:off x="2941892" y="3036695"/>
            <a:ext cx="5760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Statement of Purpose of Video Production</a:t>
            </a:r>
          </a:p>
        </p:txBody>
      </p:sp>
    </p:spTree>
    <p:extLst>
      <p:ext uri="{BB962C8B-B14F-4D97-AF65-F5344CB8AC3E}">
        <p14:creationId xmlns:p14="http://schemas.microsoft.com/office/powerpoint/2010/main" val="4147915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6">
            <a:extLst>
              <a:ext uri="{FF2B5EF4-FFF2-40B4-BE49-F238E27FC236}">
                <a16:creationId xmlns:a16="http://schemas.microsoft.com/office/drawing/2014/main" id="{7B3E2905-8697-4794-9797-DF4CE1C931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8450" y="220438"/>
            <a:ext cx="987001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Points to Note When Preparing Your Statement of Purpose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C910E2-F6E9-460A-AF33-0F0163E9552E}"/>
              </a:ext>
            </a:extLst>
          </p:cNvPr>
          <p:cNvSpPr txBox="1"/>
          <p:nvPr/>
        </p:nvSpPr>
        <p:spPr>
          <a:xfrm>
            <a:off x="3007958" y="781647"/>
            <a:ext cx="8683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* Please take note of the following items and enter your Statement of Purpose on the next page.</a:t>
            </a:r>
            <a:endParaRPr kumimoji="1" lang="ja-JP" altLang="en-US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F37881-25E3-408B-A757-AFBA098599EC}"/>
              </a:ext>
            </a:extLst>
          </p:cNvPr>
          <p:cNvSpPr txBox="1"/>
          <p:nvPr/>
        </p:nvSpPr>
        <p:spPr>
          <a:xfrm>
            <a:off x="500062" y="721382"/>
            <a:ext cx="2717271" cy="383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ja-JP" altLang="ja-JP" sz="20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■</a:t>
            </a:r>
            <a:r>
              <a:rPr lang="en-US" altLang="ja-JP" sz="14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Content Being Sought </a:t>
            </a:r>
            <a:endParaRPr lang="ja-JP" altLang="ja-JP" sz="14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スライド番号プレースホルダー 3">
            <a:extLst>
              <a:ext uri="{FF2B5EF4-FFF2-40B4-BE49-F238E27FC236}">
                <a16:creationId xmlns:a16="http://schemas.microsoft.com/office/drawing/2014/main" id="{6CD5BDF3-2D25-7F77-AFAF-2575DEB43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0005" y="6642000"/>
            <a:ext cx="2161497" cy="216000"/>
          </a:xfrm>
        </p:spPr>
        <p:txBody>
          <a:bodyPr/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17D35-CB2B-46E2-AAA2-A2005A228270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06845F69-7F51-B279-9F12-A08DED8CE2C5}"/>
              </a:ext>
            </a:extLst>
          </p:cNvPr>
          <p:cNvSpPr/>
          <p:nvPr/>
        </p:nvSpPr>
        <p:spPr>
          <a:xfrm>
            <a:off x="500062" y="1165342"/>
            <a:ext cx="11428702" cy="2881331"/>
          </a:xfrm>
          <a:prstGeom prst="roundRect">
            <a:avLst>
              <a:gd name="adj" fmla="val 637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6C92FA-41B2-38BD-BCF3-9E8FAEBDB7A3}"/>
              </a:ext>
            </a:extLst>
          </p:cNvPr>
          <p:cNvSpPr txBox="1"/>
          <p:nvPr/>
        </p:nvSpPr>
        <p:spPr>
          <a:xfrm>
            <a:off x="659822" y="1225901"/>
            <a:ext cx="10872355" cy="2630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メイリオ" panose="020B0604030504040204" pitchFamily="50" charset="-128"/>
              <a:buChar char="・"/>
            </a:pPr>
            <a:r>
              <a:rPr lang="en-GB" altLang="ja-JP" sz="1600" b="1" kern="100" dirty="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Videos should </a:t>
            </a:r>
            <a:r>
              <a:rPr lang="en-GB" altLang="ja-JP" sz="1600" b="1" kern="100" dirty="0">
                <a:effectLst/>
                <a:latin typeface="Arial" panose="020B060402020202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represent or be related to the Expo’s theme, “Designing Future Society for Our Lives.”</a:t>
            </a:r>
            <a:endParaRPr lang="ja-JP" altLang="ja-JP" sz="16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メイリオ" panose="020B0604030504040204" pitchFamily="50" charset="-128"/>
              <a:buChar char="・"/>
            </a:pPr>
            <a:r>
              <a:rPr lang="en-GB" altLang="ja-JP" sz="1600" b="1" kern="100" dirty="0">
                <a:effectLst/>
                <a:latin typeface="Arial" panose="020B060402020202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In addition, videos should feature one or more of the following:</a:t>
            </a:r>
            <a:endParaRPr lang="ja-JP" altLang="ja-JP" sz="16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arenBoth"/>
            </a:pPr>
            <a:r>
              <a:rPr lang="en-GB" altLang="ja-JP" sz="1600" b="1" kern="100" dirty="0">
                <a:effectLst/>
                <a:latin typeface="Arial" panose="020B060402020202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Contribution to the SDGs (environmental measures, human rights, etc.)</a:t>
            </a:r>
            <a:endParaRPr lang="ja-JP" altLang="ja-JP" sz="16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arenBoth"/>
            </a:pPr>
            <a:r>
              <a:rPr lang="en-GB" altLang="ja-JP" sz="1600" b="1" kern="100" dirty="0">
                <a:effectLst/>
                <a:latin typeface="Arial" panose="020B060402020202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High-quality art content (traditional performing arts, regional attraction promotion, etc.)</a:t>
            </a:r>
            <a:endParaRPr lang="ja-JP" altLang="ja-JP" sz="16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arenBoth"/>
            </a:pPr>
            <a:r>
              <a:rPr lang="en-GB" altLang="ja-JP" sz="1600" b="1" kern="100" dirty="0">
                <a:effectLst/>
                <a:latin typeface="Arial" panose="020B060402020202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Japanese and international cultures and subcultures</a:t>
            </a:r>
            <a:endParaRPr lang="ja-JP" altLang="ja-JP" sz="16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arenBoth"/>
            </a:pPr>
            <a:r>
              <a:rPr lang="en-GB" altLang="ja-JP" sz="1600" b="1" kern="100" dirty="0">
                <a:effectLst/>
                <a:latin typeface="Arial" panose="020B060402020202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Advanced creativity</a:t>
            </a:r>
            <a:endParaRPr lang="ja-JP" altLang="ja-JP" sz="1600" b="1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LcParenBoth"/>
            </a:pPr>
            <a:r>
              <a:rPr lang="en-GB" altLang="ja-JP" sz="1600" b="1" kern="100" dirty="0">
                <a:effectLst/>
                <a:latin typeface="Arial" panose="020B0604020202020204" pitchFamily="34" charset="0"/>
                <a:ea typeface="メイリオ" panose="020B0604030504040204" pitchFamily="50" charset="-128"/>
                <a:cs typeface="Times New Roman" panose="02020603050405020304" pitchFamily="18" charset="0"/>
              </a:rPr>
              <a:t>Other themes that are in line with the purpose of the screening. </a:t>
            </a:r>
            <a:endParaRPr lang="ja-JP" altLang="en-US" sz="16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5F074A-FF44-7504-81A7-A01D876E6286}"/>
              </a:ext>
            </a:extLst>
          </p:cNvPr>
          <p:cNvSpPr txBox="1"/>
          <p:nvPr/>
        </p:nvSpPr>
        <p:spPr>
          <a:xfrm>
            <a:off x="475123" y="4068093"/>
            <a:ext cx="10420350" cy="395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ja-JP" altLang="ja-JP" sz="20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■</a:t>
            </a:r>
            <a:r>
              <a:rPr lang="en-US" altLang="ja-JP" sz="20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Important Points to Note</a:t>
            </a:r>
            <a:endParaRPr lang="ja-JP" altLang="ja-JP" sz="16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21EB374-BDE4-20B0-CA33-82E529C580C1}"/>
              </a:ext>
            </a:extLst>
          </p:cNvPr>
          <p:cNvSpPr/>
          <p:nvPr/>
        </p:nvSpPr>
        <p:spPr>
          <a:xfrm>
            <a:off x="500062" y="4463970"/>
            <a:ext cx="11428702" cy="2245923"/>
          </a:xfrm>
          <a:prstGeom prst="roundRect">
            <a:avLst>
              <a:gd name="adj" fmla="val 6378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79EA93-6902-39F1-B4C8-BC1DC9AE2273}"/>
              </a:ext>
            </a:extLst>
          </p:cNvPr>
          <p:cNvSpPr txBox="1"/>
          <p:nvPr/>
        </p:nvSpPr>
        <p:spPr>
          <a:xfrm>
            <a:off x="720045" y="4570080"/>
            <a:ext cx="110590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6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1600" b="1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</a:t>
            </a:r>
            <a:r>
              <a:rPr lang="en-US" altLang="ja-JP" sz="16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)  The theme and content of submitted videos must appropriate for the Expo and relatable to many people from around the world.</a:t>
            </a:r>
          </a:p>
          <a:p>
            <a:pPr algn="just"/>
            <a:r>
              <a:rPr lang="en-US" altLang="ja-JP" sz="16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(ii) The videos should make visitors want to visit the EXPO Arena and create a sense of anticipation and excitement for those relaxing on the lawn of the EXPO Arena.</a:t>
            </a:r>
          </a:p>
          <a:p>
            <a:pPr algn="just"/>
            <a:r>
              <a:rPr lang="en-US" altLang="ja-JP" sz="16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(iii) The videos should incorporate as much cutting-edge creative expression as possible.</a:t>
            </a:r>
          </a:p>
          <a:p>
            <a:pPr algn="just"/>
            <a:r>
              <a:rPr lang="en-US" altLang="ja-JP" sz="16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(iv) The videos should not be a corporate commercial or contain overly commercial content.</a:t>
            </a:r>
          </a:p>
          <a:p>
            <a:pPr marL="400050" indent="-400050" algn="just">
              <a:buAutoNum type="romanLcParenBoth" startAt="5"/>
            </a:pPr>
            <a:r>
              <a:rPr lang="en-US" altLang="ja-JP" sz="16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The videos must not infringe the copyright or portrait rights of others.</a:t>
            </a:r>
          </a:p>
          <a:p>
            <a:pPr marL="400050" indent="-400050" algn="just">
              <a:buAutoNum type="romanLcParenBoth" startAt="5"/>
            </a:pPr>
            <a:r>
              <a:rPr lang="ja-JP" altLang="en-US" sz="16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The videos must be intended to be shown repeatedly during the Expo.</a:t>
            </a:r>
            <a:endParaRPr lang="ja-JP" altLang="en-US" sz="16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10557F2E-A0D1-4477-AED2-F4FE25D63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0005" y="6642000"/>
            <a:ext cx="2161497" cy="216000"/>
          </a:xfrm>
        </p:spPr>
        <p:txBody>
          <a:bodyPr/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17D35-CB2B-46E2-AAA2-A2005A228270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" name="タイトル 6">
            <a:extLst>
              <a:ext uri="{FF2B5EF4-FFF2-40B4-BE49-F238E27FC236}">
                <a16:creationId xmlns:a16="http://schemas.microsoft.com/office/drawing/2014/main" id="{7DA586A6-8949-C9D0-C8DB-33461173072F}"/>
              </a:ext>
            </a:extLst>
          </p:cNvPr>
          <p:cNvSpPr txBox="1">
            <a:spLocks/>
          </p:cNvSpPr>
          <p:nvPr/>
        </p:nvSpPr>
        <p:spPr>
          <a:xfrm>
            <a:off x="346075" y="220438"/>
            <a:ext cx="1126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Statement of Purpose of Video Production (you may enter multiple pages)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D62E975-E0BD-03A0-AF1F-1BE30E599385}"/>
              </a:ext>
            </a:extLst>
          </p:cNvPr>
          <p:cNvSpPr/>
          <p:nvPr/>
        </p:nvSpPr>
        <p:spPr>
          <a:xfrm>
            <a:off x="364502" y="2370667"/>
            <a:ext cx="11151777" cy="3875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6">
            <a:extLst>
              <a:ext uri="{FF2B5EF4-FFF2-40B4-BE49-F238E27FC236}">
                <a16:creationId xmlns:a16="http://schemas.microsoft.com/office/drawing/2014/main" id="{6CED4A5A-C13B-3D2E-F8BF-B985E1017E31}"/>
              </a:ext>
            </a:extLst>
          </p:cNvPr>
          <p:cNvSpPr txBox="1">
            <a:spLocks/>
          </p:cNvSpPr>
          <p:nvPr/>
        </p:nvSpPr>
        <p:spPr>
          <a:xfrm>
            <a:off x="205130" y="1644717"/>
            <a:ext cx="11470522" cy="302835"/>
          </a:xfrm>
          <a:prstGeom prst="rect">
            <a:avLst/>
          </a:prstGeom>
          <a:noFill/>
        </p:spPr>
        <p:txBody>
          <a:bodyPr vert="horz" wrap="square" lIns="216000" tIns="36000" rIns="21600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ja-JP" altLang="en-US" sz="1400" dirty="0"/>
              <a:t>　　　　　　　　　　　　　　　　　　　　　　　　　　　　　　　　　　</a:t>
            </a:r>
            <a:r>
              <a:rPr lang="ja-JP" altLang="en-US" sz="1400" b="1" dirty="0"/>
              <a:t>　　　　　　　　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392E85-3347-9FCF-0032-50F23CF5A928}"/>
              </a:ext>
            </a:extLst>
          </p:cNvPr>
          <p:cNvSpPr txBox="1"/>
          <p:nvPr/>
        </p:nvSpPr>
        <p:spPr>
          <a:xfrm>
            <a:off x="5425013" y="6349454"/>
            <a:ext cx="636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Free space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*</a:t>
            </a: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Please fill in more pages if it does not fit in the box.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A06CAF-20C9-7835-4A32-9F9A96E76A13}"/>
              </a:ext>
            </a:extLst>
          </p:cNvPr>
          <p:cNvSpPr/>
          <p:nvPr/>
        </p:nvSpPr>
        <p:spPr>
          <a:xfrm>
            <a:off x="346075" y="1000827"/>
            <a:ext cx="11151777" cy="617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AA4DBE-3749-255B-5828-9B7F42116D33}"/>
              </a:ext>
            </a:extLst>
          </p:cNvPr>
          <p:cNvSpPr txBox="1"/>
          <p:nvPr/>
        </p:nvSpPr>
        <p:spPr>
          <a:xfrm>
            <a:off x="254811" y="652280"/>
            <a:ext cx="1824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◇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Title of Video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08BFAF-C5B5-F956-0DF4-F444BEB64F58}"/>
              </a:ext>
            </a:extLst>
          </p:cNvPr>
          <p:cNvSpPr txBox="1"/>
          <p:nvPr/>
        </p:nvSpPr>
        <p:spPr>
          <a:xfrm>
            <a:off x="254811" y="1682800"/>
            <a:ext cx="8096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◇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Please describe the main themes and key points of your video content.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Please include images and diagrams if you have any.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828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3B126-128D-875D-C053-56BA060D9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5F06A411-EF32-CF38-46CB-F1BF64595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0005" y="6642000"/>
            <a:ext cx="2161497" cy="216000"/>
          </a:xfrm>
        </p:spPr>
        <p:txBody>
          <a:bodyPr/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17D35-CB2B-46E2-AAA2-A2005A228270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3" name="タイトル 6">
            <a:extLst>
              <a:ext uri="{FF2B5EF4-FFF2-40B4-BE49-F238E27FC236}">
                <a16:creationId xmlns:a16="http://schemas.microsoft.com/office/drawing/2014/main" id="{37E50A82-3D63-5C31-2273-2C6B3F470CBD}"/>
              </a:ext>
            </a:extLst>
          </p:cNvPr>
          <p:cNvSpPr txBox="1">
            <a:spLocks/>
          </p:cNvSpPr>
          <p:nvPr/>
        </p:nvSpPr>
        <p:spPr>
          <a:xfrm>
            <a:off x="346075" y="220438"/>
            <a:ext cx="939059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(Continued from previous page)Additional Points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7F089A7-3FF9-27DC-7E98-0173D084CD0C}"/>
              </a:ext>
            </a:extLst>
          </p:cNvPr>
          <p:cNvSpPr/>
          <p:nvPr/>
        </p:nvSpPr>
        <p:spPr>
          <a:xfrm>
            <a:off x="520111" y="858812"/>
            <a:ext cx="11151777" cy="5523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4392E85-3347-9FCF-0032-50F23CF5A928}"/>
              </a:ext>
            </a:extLst>
          </p:cNvPr>
          <p:cNvSpPr txBox="1"/>
          <p:nvPr/>
        </p:nvSpPr>
        <p:spPr>
          <a:xfrm>
            <a:off x="5509680" y="6442223"/>
            <a:ext cx="636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Free space</a:t>
            </a:r>
            <a:r>
              <a:rPr lang="ja-JP" altLang="en-US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*</a:t>
            </a:r>
            <a:r>
              <a:rPr lang="en-US" altLang="ja-JP" sz="1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Please fill in more pages if it does not fit in the box.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87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10557F2E-A0D1-4477-AED2-F4FE25D63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0005" y="6642000"/>
            <a:ext cx="2161497" cy="216000"/>
          </a:xfrm>
        </p:spPr>
        <p:txBody>
          <a:bodyPr/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917D35-CB2B-46E2-AAA2-A2005A228270}" type="slidenum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227F445-F14B-463C-8D6A-3B50021A50E6}"/>
              </a:ext>
            </a:extLst>
          </p:cNvPr>
          <p:cNvSpPr txBox="1"/>
          <p:nvPr/>
        </p:nvSpPr>
        <p:spPr>
          <a:xfrm>
            <a:off x="432611" y="660959"/>
            <a:ext cx="11566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◇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Please describe any past achievements or any other points that you wish to highlight to strengthen your application. </a:t>
            </a: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タイトル 6">
            <a:extLst>
              <a:ext uri="{FF2B5EF4-FFF2-40B4-BE49-F238E27FC236}">
                <a16:creationId xmlns:a16="http://schemas.microsoft.com/office/drawing/2014/main" id="{FB925A93-C894-4BBD-A444-1AB78883E2E2}"/>
              </a:ext>
            </a:extLst>
          </p:cNvPr>
          <p:cNvSpPr txBox="1">
            <a:spLocks/>
          </p:cNvSpPr>
          <p:nvPr/>
        </p:nvSpPr>
        <p:spPr>
          <a:xfrm>
            <a:off x="322790" y="220438"/>
            <a:ext cx="810101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Other appeal points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39ACA37-8DB1-4B2B-75F6-62F087C76CA5}"/>
              </a:ext>
            </a:extLst>
          </p:cNvPr>
          <p:cNvSpPr/>
          <p:nvPr/>
        </p:nvSpPr>
        <p:spPr>
          <a:xfrm>
            <a:off x="523875" y="1005002"/>
            <a:ext cx="11151777" cy="5632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82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1" b="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Meiryo UI" panose="020B0604030504040204" pitchFamily="50" charset="-128"/>
            <a:ea typeface="Meiryo UI" panose="020B0604030504040204" pitchFamily="50" charset="-128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A198B3A517B6442982488DA0BBCCF6A" ma:contentTypeVersion="18" ma:contentTypeDescription="新しいドキュメントを作成します。" ma:contentTypeScope="" ma:versionID="d6567f459f62bba61352b086937bf4a1">
  <xsd:schema xmlns:xsd="http://www.w3.org/2001/XMLSchema" xmlns:xs="http://www.w3.org/2001/XMLSchema" xmlns:p="http://schemas.microsoft.com/office/2006/metadata/properties" xmlns:ns2="4c929416-3665-4dd3-8d32-e94ff91926d8" xmlns:ns3="0a8b2438-981d-4c0a-8469-de24ae4ce83f" targetNamespace="http://schemas.microsoft.com/office/2006/metadata/properties" ma:root="true" ma:fieldsID="38f899bb9651ab0266fb9cb88751d839" ns2:_="" ns3:_="">
    <xsd:import namespace="4c929416-3665-4dd3-8d32-e94ff91926d8"/>
    <xsd:import namespace="0a8b2438-981d-4c0a-8469-de24ae4ce8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29416-3665-4dd3-8d32-e94ff91926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a95d1507-21fd-45cf-866d-ceae8a82a7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b2438-981d-4c0a-8469-de24ae4ce83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ff00e69-b31b-458d-bfc0-52adb41e39e8}" ma:internalName="TaxCatchAll" ma:showField="CatchAllData" ma:web="0a8b2438-981d-4c0a-8469-de24ae4ce8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929416-3665-4dd3-8d32-e94ff91926d8">
      <Terms xmlns="http://schemas.microsoft.com/office/infopath/2007/PartnerControls"/>
    </lcf76f155ced4ddcb4097134ff3c332f>
    <TaxCatchAll xmlns="0a8b2438-981d-4c0a-8469-de24ae4ce83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663628-57E4-4FEB-8E2A-EE026170E5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929416-3665-4dd3-8d32-e94ff91926d8"/>
    <ds:schemaRef ds:uri="0a8b2438-981d-4c0a-8469-de24ae4ce8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379909-B7D0-4BE9-A929-A9BA60E79A39}">
  <ds:schemaRefs>
    <ds:schemaRef ds:uri="http://www.w3.org/XML/1998/namespace"/>
    <ds:schemaRef ds:uri="http://purl.org/dc/terms/"/>
    <ds:schemaRef ds:uri="http://purl.org/dc/dcmitype/"/>
    <ds:schemaRef ds:uri="0a8b2438-981d-4c0a-8469-de24ae4ce83f"/>
    <ds:schemaRef ds:uri="http://purl.org/dc/elements/1.1/"/>
    <ds:schemaRef ds:uri="http://schemas.microsoft.com/office/2006/documentManagement/types"/>
    <ds:schemaRef ds:uri="4c929416-3665-4dd3-8d32-e94ff91926d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606397C-0778-4B0E-92D9-2EA2E53C26A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aa42dee-c3ca-495a-b062-15ae613db7dd}" enabled="1" method="Standard" siteId="{0887bfb2-df9a-4dfd-968d-83326fd2126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712</Words>
  <Application>Microsoft Office PowerPoint</Application>
  <PresentationFormat>ワイド画面</PresentationFormat>
  <Paragraphs>71</Paragraphs>
  <Slides>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Meiryo UI</vt:lpstr>
      <vt:lpstr>メイリオ</vt:lpstr>
      <vt:lpstr>游ゴシック</vt:lpstr>
      <vt:lpstr>游明朝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Points to Note When Preparing Your Statement of Purpose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秋田　恭伸</dc:creator>
  <cp:lastModifiedBy>松井　優河</cp:lastModifiedBy>
  <cp:revision>268</cp:revision>
  <cp:lastPrinted>2024-12-20T06:57:12Z</cp:lastPrinted>
  <dcterms:created xsi:type="dcterms:W3CDTF">2023-05-09T02:24:55Z</dcterms:created>
  <dcterms:modified xsi:type="dcterms:W3CDTF">2025-01-14T07:25:14Z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0x010100AA198B3A517B6442982488DA0BBCCF6A</vt:lpwstr>
  </property>
  <property fmtid="{D5CDD505-2E9C-101B-9397-08002B2CF9AE}" pid="3" name="MediaServiceImageTags">
    <vt:lpwstr/>
  </property>
</Properties>
</file>