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0" r:id="rId4"/>
  </p:sldMasterIdLst>
  <p:notesMasterIdLst>
    <p:notesMasterId r:id="rId6"/>
  </p:notesMasterIdLst>
  <p:handoutMasterIdLst>
    <p:handoutMasterId r:id="rId7"/>
  </p:handoutMasterIdLst>
  <p:sldIdLst>
    <p:sldId id="713" r:id="rId5"/>
  </p:sldIdLst>
  <p:sldSz cx="15119350" cy="10691813"/>
  <p:notesSz cx="6797675" cy="9926638"/>
  <p:defaultTextStyle>
    <a:defPPr>
      <a:defRPr lang="ja-JP"/>
    </a:defPPr>
    <a:lvl1pPr marL="0" algn="l" defTabSz="737436" rtl="0" eaLnBrk="1" latinLnBrk="0" hangingPunct="1">
      <a:defRPr kumimoji="1" sz="2903" kern="1200">
        <a:solidFill>
          <a:schemeClr val="tx1"/>
        </a:solidFill>
        <a:latin typeface="+mn-lt"/>
        <a:ea typeface="+mn-ea"/>
        <a:cs typeface="+mn-cs"/>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368" userDrawn="1">
          <p15:clr>
            <a:srgbClr val="A4A3A4"/>
          </p15:clr>
        </p15:guide>
        <p15:guide id="4" orient="horz" pos="419" userDrawn="1">
          <p15:clr>
            <a:srgbClr val="A4A3A4"/>
          </p15:clr>
        </p15:guide>
        <p15:guide id="6" pos="4762" userDrawn="1">
          <p15:clr>
            <a:srgbClr val="A4A3A4"/>
          </p15:clr>
        </p15:guide>
        <p15:guide id="7" pos="339" userDrawn="1">
          <p15:clr>
            <a:srgbClr val="A4A3A4"/>
          </p15:clr>
        </p15:guide>
        <p15:guide id="8" pos="9185" userDrawn="1">
          <p15:clr>
            <a:srgbClr val="A4A3A4"/>
          </p15:clr>
        </p15:guide>
        <p15:guide id="9" orient="horz" pos="1326" userDrawn="1">
          <p15:clr>
            <a:srgbClr val="A4A3A4"/>
          </p15:clr>
        </p15:guide>
        <p15:guide id="10" pos="12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7"/>
    <a:srgbClr val="C1E4FF"/>
    <a:srgbClr val="E60012"/>
    <a:srgbClr val="FC9797"/>
    <a:srgbClr val="D2D7DA"/>
    <a:srgbClr val="DED8DD"/>
    <a:srgbClr val="0066FF"/>
    <a:srgbClr val="AAAAFF"/>
    <a:srgbClr val="9FD2F1"/>
    <a:srgbClr val="00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809" autoAdjust="0"/>
    <p:restoredTop sz="89636" autoAdjust="0"/>
  </p:normalViewPr>
  <p:slideViewPr>
    <p:cSldViewPr snapToGrid="0" snapToObjects="1">
      <p:cViewPr>
        <p:scale>
          <a:sx n="150" d="100"/>
          <a:sy n="150" d="100"/>
        </p:scale>
        <p:origin x="-932" y="-1532"/>
      </p:cViewPr>
      <p:guideLst>
        <p:guide orient="horz" pos="3368"/>
        <p:guide orient="horz" pos="419"/>
        <p:guide pos="4762"/>
        <p:guide pos="339"/>
        <p:guide pos="9185"/>
        <p:guide orient="horz" pos="1326"/>
        <p:guide pos="1269"/>
      </p:guideLst>
    </p:cSldViewPr>
  </p:slideViewPr>
  <p:notesTextViewPr>
    <p:cViewPr>
      <p:scale>
        <a:sx n="200" d="100"/>
        <a:sy n="200" d="100"/>
      </p:scale>
      <p:origin x="0" y="0"/>
    </p:cViewPr>
  </p:notesTextViewPr>
  <p:sorterViewPr>
    <p:cViewPr varScale="1">
      <p:scale>
        <a:sx n="1" d="1"/>
        <a:sy n="1" d="1"/>
      </p:scale>
      <p:origin x="0" y="-10434"/>
    </p:cViewPr>
  </p:sorterViewPr>
  <p:notesViewPr>
    <p:cSldViewPr snapToGrid="0" snapToObjects="1">
      <p:cViewPr>
        <p:scale>
          <a:sx n="130" d="100"/>
          <a:sy n="130" d="100"/>
        </p:scale>
        <p:origin x="2742" y="-15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8" y="25"/>
            <a:ext cx="2945660" cy="498056"/>
          </a:xfrm>
          <a:prstGeom prst="rect">
            <a:avLst/>
          </a:prstGeom>
        </p:spPr>
        <p:txBody>
          <a:bodyPr vert="horz" lIns="90153" tIns="45075" rIns="90153" bIns="45075"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50467" y="25"/>
            <a:ext cx="2945660" cy="498056"/>
          </a:xfrm>
          <a:prstGeom prst="rect">
            <a:avLst/>
          </a:prstGeom>
        </p:spPr>
        <p:txBody>
          <a:bodyPr vert="horz" lIns="90153" tIns="45075" rIns="90153" bIns="45075" rtlCol="0"/>
          <a:lstStyle>
            <a:lvl1pPr algn="r">
              <a:defRPr sz="1100"/>
            </a:lvl1pPr>
          </a:lstStyle>
          <a:p>
            <a:fld id="{BBBD62C2-E873-5F4D-BA00-AAE0B1B124B5}" type="datetimeFigureOut">
              <a:rPr kumimoji="1" lang="ja-JP" altLang="en-US" smtClean="0"/>
              <a:t>2022/12/15</a:t>
            </a:fld>
            <a:endParaRPr kumimoji="1" lang="ja-JP" altLang="en-US"/>
          </a:p>
        </p:txBody>
      </p:sp>
      <p:sp>
        <p:nvSpPr>
          <p:cNvPr id="4" name="フッター プレースホルダー 3"/>
          <p:cNvSpPr>
            <a:spLocks noGrp="1"/>
          </p:cNvSpPr>
          <p:nvPr>
            <p:ph type="ftr" sz="quarter" idx="2"/>
          </p:nvPr>
        </p:nvSpPr>
        <p:spPr>
          <a:xfrm>
            <a:off x="18" y="9428594"/>
            <a:ext cx="2945660" cy="498055"/>
          </a:xfrm>
          <a:prstGeom prst="rect">
            <a:avLst/>
          </a:prstGeom>
        </p:spPr>
        <p:txBody>
          <a:bodyPr vert="horz" lIns="90153" tIns="45075" rIns="90153" bIns="45075"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50467" y="9428594"/>
            <a:ext cx="2945660" cy="498055"/>
          </a:xfrm>
          <a:prstGeom prst="rect">
            <a:avLst/>
          </a:prstGeom>
        </p:spPr>
        <p:txBody>
          <a:bodyPr vert="horz" lIns="90153" tIns="45075" rIns="90153" bIns="45075" rtlCol="0" anchor="b"/>
          <a:lstStyle>
            <a:lvl1pPr algn="r">
              <a:defRPr sz="1100"/>
            </a:lvl1pPr>
          </a:lstStyle>
          <a:p>
            <a:fld id="{DD1E3D76-EB51-7442-9019-E03B8572EE91}" type="slidenum">
              <a:rPr kumimoji="1" lang="ja-JP" altLang="en-US" smtClean="0"/>
              <a:t>‹#›</a:t>
            </a:fld>
            <a:endParaRPr kumimoji="1" lang="ja-JP" altLang="en-US"/>
          </a:p>
        </p:txBody>
      </p:sp>
    </p:spTree>
    <p:extLst>
      <p:ext uri="{BB962C8B-B14F-4D97-AF65-F5344CB8AC3E}">
        <p14:creationId xmlns:p14="http://schemas.microsoft.com/office/powerpoint/2010/main" val="1040354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9" y="22"/>
            <a:ext cx="2854667" cy="234488"/>
          </a:xfrm>
          <a:prstGeom prst="rect">
            <a:avLst/>
          </a:prstGeom>
        </p:spPr>
        <p:txBody>
          <a:bodyPr vert="horz" lIns="90153" tIns="45075" rIns="90153" bIns="45075" rtlCol="0" anchor="ctr" anchorCtr="0"/>
          <a:lstStyle>
            <a:lvl1pPr algn="l">
              <a:defRPr sz="1100"/>
            </a:lvl1pPr>
          </a:lstStyle>
          <a:p>
            <a:endParaRPr lang="ja-JP" altLang="en-US" dirty="0"/>
          </a:p>
        </p:txBody>
      </p:sp>
      <p:sp>
        <p:nvSpPr>
          <p:cNvPr id="3" name="日付プレースホルダー 2"/>
          <p:cNvSpPr>
            <a:spLocks noGrp="1"/>
          </p:cNvSpPr>
          <p:nvPr>
            <p:ph type="dt" idx="1"/>
          </p:nvPr>
        </p:nvSpPr>
        <p:spPr>
          <a:xfrm>
            <a:off x="3850468" y="22"/>
            <a:ext cx="2854667" cy="234488"/>
          </a:xfrm>
          <a:prstGeom prst="rect">
            <a:avLst/>
          </a:prstGeom>
        </p:spPr>
        <p:txBody>
          <a:bodyPr vert="horz" lIns="90153" tIns="45075" rIns="90153" bIns="45075" rtlCol="0" anchor="ctr" anchorCtr="0"/>
          <a:lstStyle>
            <a:lvl1pPr algn="r">
              <a:defRPr sz="1100"/>
            </a:lvl1pPr>
          </a:lstStyle>
          <a:p>
            <a:fld id="{EF1F5F32-C4D4-7C4B-97B0-222226BE262B}" type="datetimeFigureOut">
              <a:rPr lang="ja-JP" altLang="en-US" smtClean="0"/>
              <a:pPr/>
              <a:t>2022/12/15</a:t>
            </a:fld>
            <a:endParaRPr lang="ja-JP" altLang="en-US" dirty="0"/>
          </a:p>
        </p:txBody>
      </p:sp>
      <p:sp>
        <p:nvSpPr>
          <p:cNvPr id="4" name="スライド イメージ プレースホルダー 3"/>
          <p:cNvSpPr>
            <a:spLocks noGrp="1" noRot="1" noChangeAspect="1"/>
          </p:cNvSpPr>
          <p:nvPr>
            <p:ph type="sldImg" idx="2"/>
          </p:nvPr>
        </p:nvSpPr>
        <p:spPr>
          <a:xfrm>
            <a:off x="704850" y="946150"/>
            <a:ext cx="5387975" cy="3811588"/>
          </a:xfrm>
          <a:prstGeom prst="rect">
            <a:avLst/>
          </a:prstGeom>
          <a:noFill/>
          <a:ln w="12700">
            <a:solidFill>
              <a:prstClr val="black"/>
            </a:solidFill>
          </a:ln>
        </p:spPr>
        <p:txBody>
          <a:bodyPr vert="horz" lIns="90153" tIns="45075" rIns="90153" bIns="45075" rtlCol="0" anchor="ctr"/>
          <a:lstStyle/>
          <a:p>
            <a:endParaRPr lang="ja-JP" altLang="en-US"/>
          </a:p>
        </p:txBody>
      </p:sp>
      <p:sp>
        <p:nvSpPr>
          <p:cNvPr id="5" name="ノート プレースホルダー 4"/>
          <p:cNvSpPr>
            <a:spLocks noGrp="1"/>
          </p:cNvSpPr>
          <p:nvPr>
            <p:ph type="body" sz="quarter" idx="3"/>
          </p:nvPr>
        </p:nvSpPr>
        <p:spPr>
          <a:xfrm>
            <a:off x="1079436" y="5167988"/>
            <a:ext cx="4638832" cy="3810422"/>
          </a:xfrm>
          <a:prstGeom prst="rect">
            <a:avLst/>
          </a:prstGeom>
        </p:spPr>
        <p:txBody>
          <a:bodyPr vert="horz" lIns="90153" tIns="45075" rIns="90153" bIns="45075"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9" y="9731250"/>
            <a:ext cx="2854667" cy="195406"/>
          </a:xfrm>
          <a:prstGeom prst="rect">
            <a:avLst/>
          </a:prstGeom>
        </p:spPr>
        <p:txBody>
          <a:bodyPr vert="horz" lIns="90153" tIns="45075" rIns="90153" bIns="45075" rtlCol="0" anchor="ctr" anchorCtr="0"/>
          <a:lstStyle>
            <a:lvl1pPr algn="l">
              <a:defRPr sz="1100"/>
            </a:lvl1pPr>
          </a:lstStyle>
          <a:p>
            <a:endParaRPr lang="ja-JP" altLang="en-US" dirty="0"/>
          </a:p>
        </p:txBody>
      </p:sp>
      <p:sp>
        <p:nvSpPr>
          <p:cNvPr id="7" name="スライド番号プレースホルダー 6"/>
          <p:cNvSpPr>
            <a:spLocks noGrp="1"/>
          </p:cNvSpPr>
          <p:nvPr>
            <p:ph type="sldNum" sz="quarter" idx="5"/>
          </p:nvPr>
        </p:nvSpPr>
        <p:spPr>
          <a:xfrm>
            <a:off x="3943040" y="9692171"/>
            <a:ext cx="2854667" cy="234488"/>
          </a:xfrm>
          <a:prstGeom prst="rect">
            <a:avLst/>
          </a:prstGeom>
        </p:spPr>
        <p:txBody>
          <a:bodyPr vert="horz" lIns="90153" tIns="45075" rIns="90153" bIns="45075" rtlCol="0" anchor="ctr" anchorCtr="0"/>
          <a:lstStyle>
            <a:lvl1pPr algn="r">
              <a:defRPr sz="1100"/>
            </a:lvl1pPr>
          </a:lstStyle>
          <a:p>
            <a:fld id="{D4EFF1A5-1FEB-C64A-BD29-5AAE6D4DCA5B}" type="slidenum">
              <a:rPr lang="ja-JP" altLang="en-US" smtClean="0"/>
              <a:pPr/>
              <a:t>‹#›</a:t>
            </a:fld>
            <a:endParaRPr lang="ja-JP" altLang="en-US"/>
          </a:p>
        </p:txBody>
      </p:sp>
    </p:spTree>
    <p:extLst>
      <p:ext uri="{BB962C8B-B14F-4D97-AF65-F5344CB8AC3E}">
        <p14:creationId xmlns:p14="http://schemas.microsoft.com/office/powerpoint/2010/main" val="430664674"/>
      </p:ext>
    </p:extLst>
  </p:cSld>
  <p:clrMap bg1="lt1" tx1="dk1" bg2="lt2" tx2="dk2" accent1="accent1" accent2="accent2" accent3="accent3" accent4="accent4" accent5="accent5" accent6="accent6" hlink="hlink" folHlink="folHlink"/>
  <p:hf sldNum="0" hdr="0" ftr="0" dt="0"/>
  <p:notesStyle>
    <a:lvl1pPr marL="0" algn="l" defTabSz="1474872" rtl="0" eaLnBrk="1" latinLnBrk="0" hangingPunct="1">
      <a:defRPr kumimoji="1" sz="1936" kern="1200">
        <a:solidFill>
          <a:schemeClr val="tx1"/>
        </a:solidFill>
        <a:latin typeface="+mn-lt"/>
        <a:ea typeface="+mn-ea"/>
        <a:cs typeface="+mn-cs"/>
      </a:defRPr>
    </a:lvl1pPr>
    <a:lvl2pPr marL="737436" algn="l" defTabSz="1474872" rtl="0" eaLnBrk="1" latinLnBrk="0" hangingPunct="1">
      <a:defRPr kumimoji="1" sz="1936" kern="1200">
        <a:solidFill>
          <a:schemeClr val="tx1"/>
        </a:solidFill>
        <a:latin typeface="+mn-lt"/>
        <a:ea typeface="+mn-ea"/>
        <a:cs typeface="+mn-cs"/>
      </a:defRPr>
    </a:lvl2pPr>
    <a:lvl3pPr marL="1474872" algn="l" defTabSz="1474872" rtl="0" eaLnBrk="1" latinLnBrk="0" hangingPunct="1">
      <a:defRPr kumimoji="1" sz="1936" kern="1200">
        <a:solidFill>
          <a:schemeClr val="tx1"/>
        </a:solidFill>
        <a:latin typeface="+mn-lt"/>
        <a:ea typeface="+mn-ea"/>
        <a:cs typeface="+mn-cs"/>
      </a:defRPr>
    </a:lvl3pPr>
    <a:lvl4pPr marL="2212309" algn="l" defTabSz="1474872" rtl="0" eaLnBrk="1" latinLnBrk="0" hangingPunct="1">
      <a:defRPr kumimoji="1" sz="1936" kern="1200">
        <a:solidFill>
          <a:schemeClr val="tx1"/>
        </a:solidFill>
        <a:latin typeface="+mn-lt"/>
        <a:ea typeface="+mn-ea"/>
        <a:cs typeface="+mn-cs"/>
      </a:defRPr>
    </a:lvl4pPr>
    <a:lvl5pPr marL="2949745" algn="l" defTabSz="1474872" rtl="0" eaLnBrk="1" latinLnBrk="0" hangingPunct="1">
      <a:defRPr kumimoji="1" sz="1936" kern="1200">
        <a:solidFill>
          <a:schemeClr val="tx1"/>
        </a:solidFill>
        <a:latin typeface="+mn-lt"/>
        <a:ea typeface="+mn-ea"/>
        <a:cs typeface="+mn-cs"/>
      </a:defRPr>
    </a:lvl5pPr>
    <a:lvl6pPr marL="3687181" algn="l" defTabSz="1474872" rtl="0" eaLnBrk="1" latinLnBrk="0" hangingPunct="1">
      <a:defRPr kumimoji="1" sz="1936" kern="1200">
        <a:solidFill>
          <a:schemeClr val="tx1"/>
        </a:solidFill>
        <a:latin typeface="+mn-lt"/>
        <a:ea typeface="+mn-ea"/>
        <a:cs typeface="+mn-cs"/>
      </a:defRPr>
    </a:lvl6pPr>
    <a:lvl7pPr marL="4424617" algn="l" defTabSz="1474872" rtl="0" eaLnBrk="1" latinLnBrk="0" hangingPunct="1">
      <a:defRPr kumimoji="1" sz="1936" kern="1200">
        <a:solidFill>
          <a:schemeClr val="tx1"/>
        </a:solidFill>
        <a:latin typeface="+mn-lt"/>
        <a:ea typeface="+mn-ea"/>
        <a:cs typeface="+mn-cs"/>
      </a:defRPr>
    </a:lvl7pPr>
    <a:lvl8pPr marL="5162053" algn="l" defTabSz="1474872" rtl="0" eaLnBrk="1" latinLnBrk="0" hangingPunct="1">
      <a:defRPr kumimoji="1" sz="1936" kern="1200">
        <a:solidFill>
          <a:schemeClr val="tx1"/>
        </a:solidFill>
        <a:latin typeface="+mn-lt"/>
        <a:ea typeface="+mn-ea"/>
        <a:cs typeface="+mn-cs"/>
      </a:defRPr>
    </a:lvl8pPr>
    <a:lvl9pPr marL="5899489" algn="l" defTabSz="1474872" rtl="0" eaLnBrk="1" latinLnBrk="0" hangingPunct="1">
      <a:defRPr kumimoji="1" sz="1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タイトルとテキストとガイド">
    <p:spTree>
      <p:nvGrpSpPr>
        <p:cNvPr id="1" name=""/>
        <p:cNvGrpSpPr/>
        <p:nvPr/>
      </p:nvGrpSpPr>
      <p:grpSpPr>
        <a:xfrm>
          <a:off x="0" y="0"/>
          <a:ext cx="0" cy="0"/>
          <a:chOff x="0" y="0"/>
          <a:chExt cx="0" cy="0"/>
        </a:xfrm>
      </p:grpSpPr>
      <p:sp>
        <p:nvSpPr>
          <p:cNvPr id="14" name="スライド番号プレースホルダー 2"/>
          <p:cNvSpPr txBox="1">
            <a:spLocks/>
          </p:cNvSpPr>
          <p:nvPr userDrawn="1"/>
        </p:nvSpPr>
        <p:spPr>
          <a:xfrm>
            <a:off x="7839822" y="9992616"/>
            <a:ext cx="3730671" cy="505125"/>
          </a:xfrm>
          <a:prstGeom prst="rect">
            <a:avLst/>
          </a:prstGeom>
        </p:spPr>
        <p:txBody>
          <a:bodyPr vert="horz" lIns="0" tIns="0" rIns="0" bIns="0" rtlCol="0" anchor="ct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ctr"/>
            <a:r>
              <a:rPr lang="ja-JP" altLang="en-US" dirty="0"/>
              <a:t> </a:t>
            </a:r>
          </a:p>
        </p:txBody>
      </p:sp>
    </p:spTree>
    <p:extLst>
      <p:ext uri="{BB962C8B-B14F-4D97-AF65-F5344CB8AC3E}">
        <p14:creationId xmlns:p14="http://schemas.microsoft.com/office/powerpoint/2010/main" val="3256683887"/>
      </p:ext>
    </p:extLst>
  </p:cSld>
  <p:clrMapOvr>
    <a:masterClrMapping/>
  </p:clrMapOvr>
  <p:extLst>
    <p:ext uri="{DCECCB84-F9BA-43D5-87BE-67443E8EF086}">
      <p15:sldGuideLst xmlns:p15="http://schemas.microsoft.com/office/powerpoint/2012/main">
        <p15:guide id="1" pos="4762">
          <p15:clr>
            <a:srgbClr val="FBAE40"/>
          </p15:clr>
        </p15:guide>
        <p15:guide id="2" pos="339">
          <p15:clr>
            <a:srgbClr val="FBAE40"/>
          </p15:clr>
        </p15:guide>
        <p15:guide id="3" pos="9185">
          <p15:clr>
            <a:srgbClr val="FBAE40"/>
          </p15:clr>
        </p15:guide>
        <p15:guide id="4" orient="horz" pos="3368">
          <p15:clr>
            <a:srgbClr val="FBAE40"/>
          </p15:clr>
        </p15:guide>
        <p15:guide id="5" orient="horz" pos="6180">
          <p15:clr>
            <a:srgbClr val="FBAE40"/>
          </p15:clr>
        </p15:guide>
        <p15:guide id="6" orient="horz" pos="55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pSp>
        <p:nvGrpSpPr>
          <p:cNvPr id="11" name="グループ化 10"/>
          <p:cNvGrpSpPr/>
          <p:nvPr userDrawn="1"/>
        </p:nvGrpSpPr>
        <p:grpSpPr>
          <a:xfrm>
            <a:off x="538162" y="534886"/>
            <a:ext cx="14043025" cy="9223173"/>
            <a:chOff x="324000" y="317394"/>
            <a:chExt cx="8496000" cy="5580000"/>
          </a:xfrm>
        </p:grpSpPr>
        <p:sp>
          <p:nvSpPr>
            <p:cNvPr id="12" name="正方形/長方形 11"/>
            <p:cNvSpPr/>
            <p:nvPr/>
          </p:nvSpPr>
          <p:spPr>
            <a:xfrm>
              <a:off x="324000" y="317394"/>
              <a:ext cx="8496000" cy="5580000"/>
            </a:xfrm>
            <a:prstGeom prst="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Windows Office Compatible MS Mincho" charset="0"/>
              </a:endParaRPr>
            </a:p>
          </p:txBody>
        </p:sp>
        <p:cxnSp>
          <p:nvCxnSpPr>
            <p:cNvPr id="13" name="直線コネクタ 12"/>
            <p:cNvCxnSpPr/>
            <p:nvPr/>
          </p:nvCxnSpPr>
          <p:spPr>
            <a:xfrm>
              <a:off x="324000" y="3107394"/>
              <a:ext cx="849600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57836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11" name="タイトル プレースホルダー 10"/>
          <p:cNvSpPr>
            <a:spLocks noGrp="1"/>
          </p:cNvSpPr>
          <p:nvPr>
            <p:ph type="title"/>
          </p:nvPr>
        </p:nvSpPr>
        <p:spPr>
          <a:xfrm>
            <a:off x="535725" y="518622"/>
            <a:ext cx="14047900" cy="673500"/>
          </a:xfrm>
          <a:prstGeom prst="rect">
            <a:avLst/>
          </a:prstGeom>
        </p:spPr>
        <p:txBody>
          <a:bodyPr vert="horz" wrap="none" lIns="0" tIns="0" rIns="0" bIns="0" rtlCol="0" anchor="t" anchorCtr="0">
            <a:normAutofit/>
          </a:bodyPr>
          <a:lstStyle/>
          <a:p>
            <a:r>
              <a:rPr kumimoji="1" lang="ja-JP" altLang="en-US" dirty="0"/>
              <a:t>ここにタイトルを入力します</a:t>
            </a:r>
          </a:p>
        </p:txBody>
      </p:sp>
    </p:spTree>
    <p:extLst>
      <p:ext uri="{BB962C8B-B14F-4D97-AF65-F5344CB8AC3E}">
        <p14:creationId xmlns:p14="http://schemas.microsoft.com/office/powerpoint/2010/main" val="3614610891"/>
      </p:ext>
    </p:extLst>
  </p:cSld>
  <p:clrMap bg1="lt1" tx1="dk1" bg2="lt2" tx2="dk2" accent1="accent1" accent2="accent2" accent3="accent3" accent4="accent4" accent5="accent5" accent6="accent6" hlink="hlink" folHlink="folHlink"/>
  <p:sldLayoutIdLst>
    <p:sldLayoutId id="2147483680" r:id="rId1"/>
    <p:sldLayoutId id="2147483681" r:id="rId2"/>
  </p:sldLayoutIdLst>
  <p:hf sldNum="0" hdr="0" ftr="0" dt="0"/>
  <p:txStyles>
    <p:titleStyle>
      <a:lvl1pPr algn="l" defTabSz="712793" rtl="0" eaLnBrk="1" latinLnBrk="0" hangingPunct="1">
        <a:spcBef>
          <a:spcPct val="0"/>
        </a:spcBef>
        <a:buNone/>
        <a:defRPr kumimoji="1" sz="3274" b="0" i="0" kern="1200" spc="390" baseline="0">
          <a:solidFill>
            <a:schemeClr val="tx1"/>
          </a:solidFill>
          <a:latin typeface="+mj-ea"/>
          <a:ea typeface="+mj-ea"/>
          <a:cs typeface="Century Gothic レギュラー" charset="0"/>
        </a:defRPr>
      </a:lvl1pPr>
    </p:titleStyle>
    <p:bodyStyle>
      <a:lvl1pPr marL="534595" indent="-534595" algn="l" defTabSz="712793" rtl="0" eaLnBrk="1" latinLnBrk="0" hangingPunct="1">
        <a:spcBef>
          <a:spcPct val="20000"/>
        </a:spcBef>
        <a:buFont typeface="Arial"/>
        <a:buChar char="•"/>
        <a:defRPr kumimoji="1" sz="4989" kern="1200">
          <a:solidFill>
            <a:schemeClr val="tx1"/>
          </a:solidFill>
          <a:latin typeface="+mn-lt"/>
          <a:ea typeface="+mn-ea"/>
          <a:cs typeface="+mn-cs"/>
        </a:defRPr>
      </a:lvl1pPr>
      <a:lvl2pPr marL="1158289" indent="-445496" algn="l" defTabSz="712793" rtl="0" eaLnBrk="1" latinLnBrk="0" hangingPunct="1">
        <a:spcBef>
          <a:spcPct val="20000"/>
        </a:spcBef>
        <a:buFont typeface="Arial"/>
        <a:buChar char="–"/>
        <a:defRPr kumimoji="1" sz="4365" kern="1200">
          <a:solidFill>
            <a:schemeClr val="tx1"/>
          </a:solidFill>
          <a:latin typeface="+mn-lt"/>
          <a:ea typeface="+mn-ea"/>
          <a:cs typeface="+mn-cs"/>
        </a:defRPr>
      </a:lvl2pPr>
      <a:lvl3pPr marL="1781983" indent="-356397" algn="l" defTabSz="712793" rtl="0" eaLnBrk="1" latinLnBrk="0" hangingPunct="1">
        <a:spcBef>
          <a:spcPct val="20000"/>
        </a:spcBef>
        <a:buFont typeface="Arial"/>
        <a:buChar char="•"/>
        <a:defRPr kumimoji="1" sz="3742" kern="1200">
          <a:solidFill>
            <a:schemeClr val="tx1"/>
          </a:solidFill>
          <a:latin typeface="+mn-lt"/>
          <a:ea typeface="+mn-ea"/>
          <a:cs typeface="+mn-cs"/>
        </a:defRPr>
      </a:lvl3pPr>
      <a:lvl4pPr marL="2494776"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4pPr>
      <a:lvl5pPr marL="3207569"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5pPr>
      <a:lvl6pPr marL="3920362"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6pPr>
      <a:lvl7pPr marL="4633155"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7pPr>
      <a:lvl8pPr marL="5345948"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8pPr>
      <a:lvl9pPr marL="6058741"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9pPr>
    </p:bodyStyle>
    <p:otherStyle>
      <a:defPPr>
        <a:defRPr lang="ja-JP"/>
      </a:defPPr>
      <a:lvl1pPr marL="0" algn="l" defTabSz="712793" rtl="0" eaLnBrk="1" latinLnBrk="0" hangingPunct="1">
        <a:defRPr kumimoji="1" sz="2806" kern="1200">
          <a:solidFill>
            <a:schemeClr val="tx1"/>
          </a:solidFill>
          <a:latin typeface="+mn-lt"/>
          <a:ea typeface="+mn-ea"/>
          <a:cs typeface="+mn-cs"/>
        </a:defRPr>
      </a:lvl1pPr>
      <a:lvl2pPr marL="712793" algn="l" defTabSz="712793" rtl="0" eaLnBrk="1" latinLnBrk="0" hangingPunct="1">
        <a:defRPr kumimoji="1" sz="2806" kern="1200">
          <a:solidFill>
            <a:schemeClr val="tx1"/>
          </a:solidFill>
          <a:latin typeface="+mn-lt"/>
          <a:ea typeface="+mn-ea"/>
          <a:cs typeface="+mn-cs"/>
        </a:defRPr>
      </a:lvl2pPr>
      <a:lvl3pPr marL="1425586" algn="l" defTabSz="712793" rtl="0" eaLnBrk="1" latinLnBrk="0" hangingPunct="1">
        <a:defRPr kumimoji="1" sz="2806" kern="1200">
          <a:solidFill>
            <a:schemeClr val="tx1"/>
          </a:solidFill>
          <a:latin typeface="+mn-lt"/>
          <a:ea typeface="+mn-ea"/>
          <a:cs typeface="+mn-cs"/>
        </a:defRPr>
      </a:lvl3pPr>
      <a:lvl4pPr marL="2138379" algn="l" defTabSz="712793" rtl="0" eaLnBrk="1" latinLnBrk="0" hangingPunct="1">
        <a:defRPr kumimoji="1" sz="2806" kern="1200">
          <a:solidFill>
            <a:schemeClr val="tx1"/>
          </a:solidFill>
          <a:latin typeface="+mn-lt"/>
          <a:ea typeface="+mn-ea"/>
          <a:cs typeface="+mn-cs"/>
        </a:defRPr>
      </a:lvl4pPr>
      <a:lvl5pPr marL="2851172" algn="l" defTabSz="712793" rtl="0" eaLnBrk="1" latinLnBrk="0" hangingPunct="1">
        <a:defRPr kumimoji="1" sz="2806" kern="1200">
          <a:solidFill>
            <a:schemeClr val="tx1"/>
          </a:solidFill>
          <a:latin typeface="+mn-lt"/>
          <a:ea typeface="+mn-ea"/>
          <a:cs typeface="+mn-cs"/>
        </a:defRPr>
      </a:lvl5pPr>
      <a:lvl6pPr marL="3563965" algn="l" defTabSz="712793" rtl="0" eaLnBrk="1" latinLnBrk="0" hangingPunct="1">
        <a:defRPr kumimoji="1" sz="2806" kern="1200">
          <a:solidFill>
            <a:schemeClr val="tx1"/>
          </a:solidFill>
          <a:latin typeface="+mn-lt"/>
          <a:ea typeface="+mn-ea"/>
          <a:cs typeface="+mn-cs"/>
        </a:defRPr>
      </a:lvl6pPr>
      <a:lvl7pPr marL="4276759" algn="l" defTabSz="712793" rtl="0" eaLnBrk="1" latinLnBrk="0" hangingPunct="1">
        <a:defRPr kumimoji="1" sz="2806" kern="1200">
          <a:solidFill>
            <a:schemeClr val="tx1"/>
          </a:solidFill>
          <a:latin typeface="+mn-lt"/>
          <a:ea typeface="+mn-ea"/>
          <a:cs typeface="+mn-cs"/>
        </a:defRPr>
      </a:lvl7pPr>
      <a:lvl8pPr marL="4989552" algn="l" defTabSz="712793" rtl="0" eaLnBrk="1" latinLnBrk="0" hangingPunct="1">
        <a:defRPr kumimoji="1" sz="2806" kern="1200">
          <a:solidFill>
            <a:schemeClr val="tx1"/>
          </a:solidFill>
          <a:latin typeface="+mn-lt"/>
          <a:ea typeface="+mn-ea"/>
          <a:cs typeface="+mn-cs"/>
        </a:defRPr>
      </a:lvl8pPr>
      <a:lvl9pPr marL="5702345" algn="l" defTabSz="712793"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スライド番号プレースホルダー 2">
            <a:extLst>
              <a:ext uri="{FF2B5EF4-FFF2-40B4-BE49-F238E27FC236}">
                <a16:creationId xmlns:a16="http://schemas.microsoft.com/office/drawing/2014/main" id="{3000D8E4-2603-45AB-A942-9EBF8DCD9194}"/>
              </a:ext>
            </a:extLst>
          </p:cNvPr>
          <p:cNvSpPr txBox="1">
            <a:spLocks/>
          </p:cNvSpPr>
          <p:nvPr/>
        </p:nvSpPr>
        <p:spPr>
          <a:xfrm>
            <a:off x="444500" y="563596"/>
            <a:ext cx="14214929" cy="645543"/>
          </a:xfrm>
          <a:prstGeom prst="rect">
            <a:avLst/>
          </a:prstGeom>
          <a:solidFill>
            <a:srgbClr val="D2D7DA"/>
          </a:solidFill>
          <a:ln>
            <a:noFill/>
          </a:ln>
        </p:spPr>
        <p:txBody>
          <a:bodyPr vert="horz" wrap="square" lIns="72000" tIns="72000" rIns="72000" bIns="7200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en-US" altLang="ja-JP" sz="12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2025</a:t>
            </a:r>
            <a:r>
              <a:rPr lang="ja-JP" altLang="en-US" sz="12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年日本国際博覧会　施設整備に関するユニバーサルデザインワークショップ</a:t>
            </a:r>
            <a:endParaRPr lang="en-US" altLang="ja-JP"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algn="l">
              <a:spcBef>
                <a:spcPts val="300"/>
              </a:spcBef>
            </a:pPr>
            <a:r>
              <a:rPr lang="ja-JP" altLang="en-US" sz="1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第１回</a:t>
            </a:r>
            <a:r>
              <a:rPr lang="ja-JP" altLang="en-US" sz="1800" b="1" u="sng"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カームダウン／クールダウンスペース</a:t>
            </a:r>
            <a:r>
              <a:rPr lang="ja-JP" altLang="en-US" sz="1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に関する検討会の議事概要について</a:t>
            </a:r>
            <a:endParaRPr lang="en-US" altLang="ja-JP" sz="2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195" name="スライド番号プレースホルダー 2">
            <a:extLst>
              <a:ext uri="{FF2B5EF4-FFF2-40B4-BE49-F238E27FC236}">
                <a16:creationId xmlns:a16="http://schemas.microsoft.com/office/drawing/2014/main" id="{DD611CC9-69DF-44C9-8D9A-78165A866F5B}"/>
              </a:ext>
            </a:extLst>
          </p:cNvPr>
          <p:cNvSpPr txBox="1">
            <a:spLocks/>
          </p:cNvSpPr>
          <p:nvPr/>
        </p:nvSpPr>
        <p:spPr>
          <a:xfrm>
            <a:off x="10525126" y="755459"/>
            <a:ext cx="3969582" cy="246221"/>
          </a:xfrm>
          <a:prstGeom prst="rect">
            <a:avLst/>
          </a:prstGeom>
        </p:spPr>
        <p:txBody>
          <a:bodyPr vert="horz" wrap="squar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lang="ja-JP" altLang="en-US" sz="16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カームダウン／クールダウンスペース①</a:t>
            </a:r>
            <a:endParaRPr lang="en-US" altLang="ja-JP" sz="16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44" name="スライド番号プレースホルダー 2">
            <a:extLst>
              <a:ext uri="{FF2B5EF4-FFF2-40B4-BE49-F238E27FC236}">
                <a16:creationId xmlns:a16="http://schemas.microsoft.com/office/drawing/2014/main" id="{CA2D624C-1014-4950-99FB-26F9C554A325}"/>
              </a:ext>
              <a:ext uri="{C183D7F6-B498-43B3-948B-1728B52AA6E4}">
                <adec:decorative xmlns:adec="http://schemas.microsoft.com/office/drawing/2017/decorative" val="0"/>
              </a:ext>
            </a:extLst>
          </p:cNvPr>
          <p:cNvSpPr txBox="1">
            <a:spLocks/>
          </p:cNvSpPr>
          <p:nvPr/>
        </p:nvSpPr>
        <p:spPr>
          <a:xfrm>
            <a:off x="1810171" y="1834616"/>
            <a:ext cx="3706143" cy="169277"/>
          </a:xfrm>
          <a:prstGeom prst="rect">
            <a:avLst/>
          </a:prstGeom>
          <a:solidFill>
            <a:schemeClr val="bg1"/>
          </a:solidFill>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kumimoji="1" lang="ja-JP" altLang="en-US" sz="1100" b="0" dirty="0">
                <a:latin typeface="UD デジタル 教科書体 NP-R" panose="02020400000000000000" pitchFamily="18" charset="-128"/>
                <a:ea typeface="UD デジタル 教科書体 NP-R" panose="02020400000000000000" pitchFamily="18" charset="-128"/>
              </a:rPr>
              <a:t>２０２２年９月１２日（月）</a:t>
            </a:r>
            <a:r>
              <a:rPr kumimoji="1" lang="en-US" altLang="ja-JP" sz="1100" b="0" dirty="0">
                <a:latin typeface="UD デジタル 教科書体 NP-R" panose="02020400000000000000" pitchFamily="18" charset="-128"/>
                <a:ea typeface="UD デジタル 教科書体 NP-R" panose="02020400000000000000" pitchFamily="18" charset="-128"/>
              </a:rPr>
              <a:t>15</a:t>
            </a:r>
            <a:r>
              <a:rPr kumimoji="1" lang="ja-JP" altLang="en-US" sz="1100" b="0" dirty="0">
                <a:latin typeface="UD デジタル 教科書体 NP-R" panose="02020400000000000000" pitchFamily="18" charset="-128"/>
                <a:ea typeface="UD デジタル 教科書体 NP-R" panose="02020400000000000000" pitchFamily="18" charset="-128"/>
              </a:rPr>
              <a:t>時</a:t>
            </a:r>
            <a:r>
              <a:rPr kumimoji="1" lang="en-US" altLang="ja-JP" sz="1100" b="0" dirty="0">
                <a:latin typeface="UD デジタル 教科書体 NP-R" panose="02020400000000000000" pitchFamily="18" charset="-128"/>
                <a:ea typeface="UD デジタル 教科書体 NP-R" panose="02020400000000000000" pitchFamily="18" charset="-128"/>
              </a:rPr>
              <a:t>30</a:t>
            </a:r>
            <a:r>
              <a:rPr kumimoji="1" lang="ja-JP" altLang="en-US" sz="1100" b="0" dirty="0">
                <a:latin typeface="UD デジタル 教科書体 NP-R" panose="02020400000000000000" pitchFamily="18" charset="-128"/>
                <a:ea typeface="UD デジタル 教科書体 NP-R" panose="02020400000000000000" pitchFamily="18" charset="-128"/>
              </a:rPr>
              <a:t>分から</a:t>
            </a:r>
            <a:r>
              <a:rPr kumimoji="1" lang="en-US" altLang="ja-JP" sz="1100" b="0" dirty="0">
                <a:latin typeface="UD デジタル 教科書体 NP-R" panose="02020400000000000000" pitchFamily="18" charset="-128"/>
                <a:ea typeface="UD デジタル 教科書体 NP-R" panose="02020400000000000000" pitchFamily="18" charset="-128"/>
              </a:rPr>
              <a:t>17</a:t>
            </a:r>
            <a:r>
              <a:rPr kumimoji="1" lang="ja-JP" altLang="en-US" sz="1100" b="0" dirty="0">
                <a:latin typeface="UD デジタル 教科書体 NP-R" panose="02020400000000000000" pitchFamily="18" charset="-128"/>
                <a:ea typeface="UD デジタル 教科書体 NP-R" panose="02020400000000000000" pitchFamily="18" charset="-128"/>
              </a:rPr>
              <a:t>時</a:t>
            </a:r>
            <a:r>
              <a:rPr kumimoji="1" lang="en-US" altLang="ja-JP" sz="1100" b="0" dirty="0">
                <a:latin typeface="UD デジタル 教科書体 NP-R" panose="02020400000000000000" pitchFamily="18" charset="-128"/>
                <a:ea typeface="UD デジタル 教科書体 NP-R" panose="02020400000000000000" pitchFamily="18" charset="-128"/>
              </a:rPr>
              <a:t>30</a:t>
            </a:r>
            <a:r>
              <a:rPr kumimoji="1" lang="ja-JP" altLang="en-US" sz="1100" b="0" dirty="0">
                <a:latin typeface="UD デジタル 教科書体 NP-R" panose="02020400000000000000" pitchFamily="18" charset="-128"/>
                <a:ea typeface="UD デジタル 教科書体 NP-R" panose="02020400000000000000" pitchFamily="18" charset="-128"/>
              </a:rPr>
              <a:t>分まで</a:t>
            </a:r>
          </a:p>
        </p:txBody>
      </p:sp>
      <p:sp>
        <p:nvSpPr>
          <p:cNvPr id="203" name="スライド番号プレースホルダー 2">
            <a:extLst>
              <a:ext uri="{FF2B5EF4-FFF2-40B4-BE49-F238E27FC236}">
                <a16:creationId xmlns:a16="http://schemas.microsoft.com/office/drawing/2014/main" id="{03031839-56EE-49A8-BEE5-D95BE2964A65}"/>
              </a:ext>
            </a:extLst>
          </p:cNvPr>
          <p:cNvSpPr txBox="1">
            <a:spLocks/>
          </p:cNvSpPr>
          <p:nvPr/>
        </p:nvSpPr>
        <p:spPr>
          <a:xfrm>
            <a:off x="798171" y="4488286"/>
            <a:ext cx="1154162" cy="276999"/>
          </a:xfrm>
          <a:prstGeom prst="rect">
            <a:avLst/>
          </a:prstGeom>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800" b="1" dirty="0">
                <a:solidFill>
                  <a:srgbClr val="0068B7"/>
                </a:solidFill>
                <a:latin typeface="UD デジタル 教科書体 NP-R" panose="02020400000000000000" pitchFamily="18" charset="-128"/>
                <a:ea typeface="UD デジタル 教科書体 NP-R" panose="02020400000000000000" pitchFamily="18" charset="-128"/>
              </a:rPr>
              <a:t>主なご意見</a:t>
            </a:r>
            <a:endParaRPr lang="en-US" altLang="ja-JP" sz="2800" b="1" dirty="0">
              <a:solidFill>
                <a:srgbClr val="0068B7"/>
              </a:solidFill>
              <a:latin typeface="UD デジタル 教科書体 NP-R" panose="02020400000000000000" pitchFamily="18" charset="-128"/>
              <a:ea typeface="UD デジタル 教科書体 NP-R" panose="02020400000000000000" pitchFamily="18" charset="-128"/>
            </a:endParaRPr>
          </a:p>
        </p:txBody>
      </p:sp>
      <p:sp>
        <p:nvSpPr>
          <p:cNvPr id="12" name="テキスト ボックス 11">
            <a:extLst>
              <a:ext uri="{FF2B5EF4-FFF2-40B4-BE49-F238E27FC236}">
                <a16:creationId xmlns:a16="http://schemas.microsoft.com/office/drawing/2014/main" id="{D7686755-877E-4537-ADDA-2D1E9D43247D}"/>
              </a:ext>
            </a:extLst>
          </p:cNvPr>
          <p:cNvSpPr txBox="1"/>
          <p:nvPr/>
        </p:nvSpPr>
        <p:spPr>
          <a:xfrm>
            <a:off x="538164" y="4796406"/>
            <a:ext cx="6777036" cy="4934941"/>
          </a:xfrm>
          <a:prstGeom prst="rect">
            <a:avLst/>
          </a:prstGeom>
          <a:solidFill>
            <a:schemeClr val="bg1">
              <a:lumMod val="95000"/>
            </a:schemeClr>
          </a:solidFill>
          <a:ln w="12700">
            <a:noFill/>
            <a:prstDash val="dash"/>
          </a:ln>
        </p:spPr>
        <p:txBody>
          <a:bodyPr wrap="square">
            <a:spAutoFit/>
          </a:bodyPr>
          <a:lstStyle/>
          <a:p>
            <a:pPr marL="173038" indent="-173038">
              <a:lnSpc>
                <a:spcPts val="1400"/>
              </a:lnSpc>
            </a:pP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全体配置計画について</a:t>
            </a:r>
            <a:endParaRPr lang="en-US" altLang="ja-JP"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・会場全体で均等に配置されるよう、</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南東エリアにも追加してほしい</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・会場までの道中で疲れることが想定されるため、東西ゲートに配置されている点が良い。</a:t>
            </a: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・屋外イベント広場などの</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催事内容によっては施設の近傍に配置する必要がある</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可能な限りトイレや休憩所に併設してほしい</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小部屋タイプをリング下に分散配置してほしい</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。（不可の場合、ベンチの周囲にパーテーションを配置するだけでも効果があるため設置してほしい。）</a:t>
            </a:r>
          </a:p>
          <a:p>
            <a:pPr marL="173038" indent="-173038">
              <a:lnSpc>
                <a:spcPts val="1400"/>
              </a:lnSpc>
            </a:pPr>
            <a:endPar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標準仕様について</a:t>
            </a:r>
            <a:endParaRPr lang="en-US" altLang="ja-JP"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個室タイプと小部屋タイプの２種類あり、使い分けられる点が良い</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車いす利用者も利用できる仕様（段差無し、有効幅員確保など）にしてほしい</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緊急時の</a:t>
            </a:r>
            <a:r>
              <a:rPr lang="en-US"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SOS</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ボタンはむやみに押す可能性があるので、カバー付きや、必要な人への貸出など</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の対応を検討してほしい。</a:t>
            </a: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・室内の仕様は、</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防音、クッション性のある床壁、季節感がないシンプルな色合いとし、</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備品は最低限としてほしい</a:t>
            </a: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・個室タイプはカーテンやパーテーションで間仕切るのではなく、</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完全に個室にして遮音してほしい</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小部屋タイプの防犯対策として、入口扉を暖簾、アンダーカットを施してほしい</a:t>
            </a: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endPar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その他</a:t>
            </a:r>
          </a:p>
          <a:p>
            <a:pPr marL="173038" indent="-173038">
              <a:lnSpc>
                <a:spcPts val="1400"/>
              </a:lnSpc>
            </a:pP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救護施設が東西ゲート施設に１箇所ずつでは少ない</a:t>
            </a: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屋外のベンチには日除けを設置してほしい</a:t>
            </a: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11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背もたれがついた複数座れる大きめなベンチを会場全体に分散配置してほしい</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トイレ内およびその付近</a:t>
            </a:r>
            <a:r>
              <a:rPr lang="ja-JP" altLang="en-US" sz="1100" b="1" u="sng" kern="10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のデッドスペースなどに</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ベンチを設置してほしい</a:t>
            </a: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・スヌーズレンは日本には不向きである。（理由：コスト過多、照明の色が刺激的など）</a:t>
            </a: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大規模イベント時などには仮設で増設するなど柔軟に対応してほしい</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・パニック時に動けなくなることがあるので、</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スタッフには声掛けをお願いしたい</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看板や地図で配置場所を示してほしい</a:t>
            </a: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。センサリーマップを作成して情報提供してほしい。</a:t>
            </a:r>
            <a:endParaRPr lang="en-US" altLang="ja-JP" sz="11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D7C41E61-F961-4C9C-9165-F759A12CA189}"/>
              </a:ext>
            </a:extLst>
          </p:cNvPr>
          <p:cNvSpPr txBox="1"/>
          <p:nvPr/>
        </p:nvSpPr>
        <p:spPr>
          <a:xfrm>
            <a:off x="7689852" y="8968037"/>
            <a:ext cx="6891334" cy="738664"/>
          </a:xfrm>
          <a:prstGeom prst="rect">
            <a:avLst/>
          </a:prstGeom>
          <a:noFill/>
        </p:spPr>
        <p:txBody>
          <a:bodyPr wrap="square" rtlCol="0">
            <a:spAutoFit/>
          </a:bodyPr>
          <a:lstStyle/>
          <a:p>
            <a:pPr marL="171450" indent="-171450">
              <a:buFont typeface="UD デジタル 教科書体 NP-R" panose="02020400000000000000" pitchFamily="18" charset="-128"/>
              <a:buChar char="※"/>
            </a:pPr>
            <a:r>
              <a:rPr kumimoji="1" lang="ja-JP" altLang="en-US" sz="1050" dirty="0">
                <a:latin typeface="UD デジタル 教科書体 NP-R" panose="02020400000000000000" pitchFamily="18" charset="-128"/>
                <a:ea typeface="UD デジタル 教科書体 NP-R" panose="02020400000000000000" pitchFamily="18" charset="-128"/>
              </a:rPr>
              <a:t>カームダウン／クールダウンスペースとは</a:t>
            </a:r>
            <a:r>
              <a:rPr lang="ja-JP" altLang="en-US" sz="1050" dirty="0">
                <a:latin typeface="UD デジタル 教科書体 NP-R" panose="02020400000000000000" pitchFamily="18" charset="-128"/>
                <a:ea typeface="UD デジタル 教科書体 NP-R" panose="02020400000000000000" pitchFamily="18" charset="-128"/>
              </a:rPr>
              <a:t>、発達障がいの方、知的障がいの方、精神障がいの方、認知症の方などが</a:t>
            </a:r>
            <a:r>
              <a:rPr kumimoji="1" lang="ja-JP" altLang="en-US" sz="1050" dirty="0">
                <a:latin typeface="UD デジタル 教科書体 NP-R" panose="02020400000000000000" pitchFamily="18" charset="-128"/>
                <a:ea typeface="UD デジタル 教科書体 NP-R" panose="02020400000000000000" pitchFamily="18" charset="-128"/>
              </a:rPr>
              <a:t>外部の音をなるべく遮り、外気温や湿度に左右されず、気持ちを落ち着かせるための空間。</a:t>
            </a: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171450" indent="-171450">
              <a:buFont typeface="UD デジタル 教科書体 NP-R" panose="02020400000000000000" pitchFamily="18" charset="-128"/>
              <a:buChar char="※"/>
            </a:pPr>
            <a:endParaRPr lang="en-US" altLang="ja-JP" sz="1050" dirty="0">
              <a:latin typeface="UD デジタル 教科書体 NP-R" panose="02020400000000000000" pitchFamily="18" charset="-128"/>
              <a:ea typeface="UD デジタル 教科書体 NP-R" panose="02020400000000000000" pitchFamily="18" charset="-128"/>
            </a:endParaRPr>
          </a:p>
          <a:p>
            <a:pPr marL="171450" indent="-171450">
              <a:buFont typeface="UD デジタル 教科書体 NP-R" panose="02020400000000000000" pitchFamily="18" charset="-128"/>
              <a:buChar char="※"/>
            </a:pPr>
            <a:r>
              <a:rPr lang="ja-JP" altLang="en-US" sz="1050" dirty="0">
                <a:latin typeface="UD デジタル 教科書体 NP-R" panose="02020400000000000000" pitchFamily="18" charset="-128"/>
                <a:ea typeface="UD デジタル 教科書体 NP-R" panose="02020400000000000000" pitchFamily="18" charset="-128"/>
              </a:rPr>
              <a:t>スヌーズレンとは、暗くて静かな室内で安らぎと憩いを与える空間。</a:t>
            </a:r>
            <a:endParaRPr kumimoji="1" lang="ja-JP" altLang="en-US" sz="1050" dirty="0">
              <a:latin typeface="UD デジタル 教科書体 NP-R" panose="02020400000000000000" pitchFamily="18" charset="-128"/>
              <a:ea typeface="UD デジタル 教科書体 NP-R" panose="02020400000000000000" pitchFamily="18" charset="-128"/>
            </a:endParaRPr>
          </a:p>
        </p:txBody>
      </p:sp>
      <p:sp>
        <p:nvSpPr>
          <p:cNvPr id="223" name="正方形/長方形 222">
            <a:extLst>
              <a:ext uri="{FF2B5EF4-FFF2-40B4-BE49-F238E27FC236}">
                <a16:creationId xmlns:a16="http://schemas.microsoft.com/office/drawing/2014/main" id="{DEF9953D-B34F-4DA4-92F5-DAEFB8A62352}"/>
              </a:ext>
            </a:extLst>
          </p:cNvPr>
          <p:cNvSpPr/>
          <p:nvPr/>
        </p:nvSpPr>
        <p:spPr>
          <a:xfrm>
            <a:off x="444500" y="10014494"/>
            <a:ext cx="14214929" cy="299295"/>
          </a:xfrm>
          <a:prstGeom prst="rect">
            <a:avLst/>
          </a:prstGeom>
          <a:solidFill>
            <a:srgbClr val="D2D7DA"/>
          </a:solidFill>
          <a:ln>
            <a:noFill/>
          </a:ln>
        </p:spPr>
        <p:txBody>
          <a:bodyPr vert="horz" wrap="square" lIns="72000" tIns="72000" rIns="72000" bIns="72000" rtlCol="0" anchor="ctr">
            <a:spAutoFit/>
          </a:bodyPr>
          <a:lstStyle/>
          <a:p>
            <a:r>
              <a:rPr lang="en-US" altLang="ja-JP"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a:t>
            </a:r>
            <a:r>
              <a:rPr lang="ja-JP" altLang="en-US"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本資料の設計内容は、今後変更の可能性がございます。</a:t>
            </a:r>
          </a:p>
        </p:txBody>
      </p:sp>
      <p:sp>
        <p:nvSpPr>
          <p:cNvPr id="48" name="スライド番号プレースホルダー 2">
            <a:extLst>
              <a:ext uri="{FF2B5EF4-FFF2-40B4-BE49-F238E27FC236}">
                <a16:creationId xmlns:a16="http://schemas.microsoft.com/office/drawing/2014/main" id="{B1751DB5-D689-46A2-BE27-D903E124AC55}"/>
              </a:ext>
            </a:extLst>
          </p:cNvPr>
          <p:cNvSpPr txBox="1">
            <a:spLocks/>
          </p:cNvSpPr>
          <p:nvPr/>
        </p:nvSpPr>
        <p:spPr>
          <a:xfrm>
            <a:off x="11932600" y="10079502"/>
            <a:ext cx="2660371" cy="169277"/>
          </a:xfrm>
          <a:prstGeom prst="rect">
            <a:avLst/>
          </a:prstGeom>
        </p:spPr>
        <p:txBody>
          <a:bodyPr vert="horz" wrap="squar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公表日：</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2022</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年</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12</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月</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16</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日</a:t>
            </a:r>
            <a:endPar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202" name="正方形/長方形 201">
            <a:extLst>
              <a:ext uri="{FF2B5EF4-FFF2-40B4-BE49-F238E27FC236}">
                <a16:creationId xmlns:a16="http://schemas.microsoft.com/office/drawing/2014/main" id="{5725192A-9B2D-4B0C-8F17-9EEBCD1784EC}"/>
              </a:ext>
              <a:ext uri="{C183D7F6-B498-43B3-948B-1728B52AA6E4}">
                <adec:decorative xmlns:adec="http://schemas.microsoft.com/office/drawing/2017/decorative" val="1"/>
              </a:ext>
            </a:extLst>
          </p:cNvPr>
          <p:cNvSpPr/>
          <p:nvPr/>
        </p:nvSpPr>
        <p:spPr>
          <a:xfrm>
            <a:off x="538164" y="4494343"/>
            <a:ext cx="231393" cy="231393"/>
          </a:xfrm>
          <a:prstGeom prst="rect">
            <a:avLst/>
          </a:prstGeom>
          <a:solidFill>
            <a:srgbClr val="0068B7"/>
          </a:solidFill>
          <a:ln w="1905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graphicFrame>
        <p:nvGraphicFramePr>
          <p:cNvPr id="46" name="表 9">
            <a:extLst>
              <a:ext uri="{FF2B5EF4-FFF2-40B4-BE49-F238E27FC236}">
                <a16:creationId xmlns:a16="http://schemas.microsoft.com/office/drawing/2014/main" id="{E0D80024-79C4-4819-8D7F-5555C9906ADA}"/>
              </a:ext>
            </a:extLst>
          </p:cNvPr>
          <p:cNvGraphicFramePr>
            <a:graphicFrameLocks noGrp="1"/>
          </p:cNvGraphicFramePr>
          <p:nvPr>
            <p:extLst>
              <p:ext uri="{D42A27DB-BD31-4B8C-83A1-F6EECF244321}">
                <p14:modId xmlns:p14="http://schemas.microsoft.com/office/powerpoint/2010/main" val="2263669242"/>
              </p:ext>
            </p:extLst>
          </p:nvPr>
        </p:nvGraphicFramePr>
        <p:xfrm>
          <a:off x="538163" y="1768775"/>
          <a:ext cx="6777037" cy="2301240"/>
        </p:xfrm>
        <a:graphic>
          <a:graphicData uri="http://schemas.openxmlformats.org/drawingml/2006/table">
            <a:tbl>
              <a:tblPr firstRow="1" bandRow="1">
                <a:tableStyleId>{9D7B26C5-4107-4FEC-AEDC-1716B250A1EF}</a:tableStyleId>
              </a:tblPr>
              <a:tblGrid>
                <a:gridCol w="1307403">
                  <a:extLst>
                    <a:ext uri="{9D8B030D-6E8A-4147-A177-3AD203B41FA5}">
                      <a16:colId xmlns:a16="http://schemas.microsoft.com/office/drawing/2014/main" val="3120787404"/>
                    </a:ext>
                  </a:extLst>
                </a:gridCol>
                <a:gridCol w="5469634">
                  <a:extLst>
                    <a:ext uri="{9D8B030D-6E8A-4147-A177-3AD203B41FA5}">
                      <a16:colId xmlns:a16="http://schemas.microsoft.com/office/drawing/2014/main" val="2514595461"/>
                    </a:ext>
                  </a:extLst>
                </a:gridCol>
              </a:tblGrid>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日　時</a:t>
                      </a:r>
                    </a:p>
                  </a:txBody>
                  <a:tcPr>
                    <a:lnL w="38100" cap="flat" cmpd="sng" algn="ctr">
                      <a:noFill/>
                      <a:prstDash val="solid"/>
                      <a:round/>
                      <a:headEnd type="none" w="med" len="med"/>
                      <a:tailEnd type="none" w="med" len="med"/>
                    </a:lnL>
                    <a:lnR>
                      <a:noFill/>
                    </a:lnR>
                    <a:lnT w="28575" cap="flat" cmpd="sng" algn="ctr">
                      <a:solidFill>
                        <a:srgbClr val="0068B7"/>
                      </a:solidFill>
                      <a:prstDash val="solid"/>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100" b="0" dirty="0">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28575" cap="flat" cmpd="sng" algn="ctr">
                      <a:solidFill>
                        <a:srgbClr val="0068B7"/>
                      </a:solidFill>
                      <a:prstDash val="solid"/>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7777449"/>
                  </a:ext>
                </a:extLst>
              </a:tr>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場　所</a:t>
                      </a: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0" dirty="0">
                          <a:latin typeface="UD デジタル 教科書体 NP-R" panose="02020400000000000000" pitchFamily="18" charset="-128"/>
                          <a:ea typeface="UD デジタル 教科書体 NP-R" panose="02020400000000000000" pitchFamily="18" charset="-128"/>
                        </a:rPr>
                        <a:t>２０２５年日本国際博覧会</a:t>
                      </a:r>
                      <a:r>
                        <a:rPr kumimoji="1" lang="ja-JP" altLang="en-US" sz="1100" b="0">
                          <a:latin typeface="UD デジタル 教科書体 NP-R" panose="02020400000000000000" pitchFamily="18" charset="-128"/>
                          <a:ea typeface="UD デジタル 教科書体 NP-R" panose="02020400000000000000" pitchFamily="18" charset="-128"/>
                        </a:rPr>
                        <a:t>協会 会議室・オンライン併催</a:t>
                      </a:r>
                      <a:endParaRPr kumimoji="1" lang="ja-JP" altLang="en-US" sz="1100" b="0" dirty="0">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8194729"/>
                  </a:ext>
                </a:extLst>
              </a:tr>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委員出席者</a:t>
                      </a:r>
                      <a:endParaRPr kumimoji="1" lang="en-US" altLang="ja-JP" sz="1100" b="0" dirty="0">
                        <a:latin typeface="UD デジタル 教科書体 NP-R" panose="02020400000000000000" pitchFamily="18" charset="-128"/>
                        <a:ea typeface="UD デジタル 教科書体 NP-R" panose="02020400000000000000" pitchFamily="18" charset="-128"/>
                      </a:endParaRPr>
                    </a:p>
                    <a:p>
                      <a:pPr algn="l"/>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順不同、敬称略</a:t>
                      </a:r>
                      <a:r>
                        <a:rPr kumimoji="1" lang="en-US" altLang="ja-JP" sz="1100" b="0" dirty="0">
                          <a:latin typeface="UD デジタル 教科書体 NP-R" panose="02020400000000000000" pitchFamily="18" charset="-128"/>
                          <a:ea typeface="UD デジタル 教科書体 NP-R" panose="02020400000000000000" pitchFamily="18" charset="-128"/>
                        </a:rPr>
                        <a:t>)</a:t>
                      </a: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100" b="0" dirty="0">
                          <a:latin typeface="UD デジタル 教科書体 NP-R" panose="02020400000000000000" pitchFamily="18" charset="-128"/>
                          <a:ea typeface="UD デジタル 教科書体 NP-R" panose="02020400000000000000" pitchFamily="18" charset="-128"/>
                        </a:rPr>
                        <a:t>石塚裕子</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大阪大学大学院人間科学研究科 講師</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、三星昭宏</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近畿大学理工学部 名誉教授</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、小尾隆一</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社会福祉法人 大阪手をつなぐ育成会 常務理事</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、六條友聡</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ＮＰＯ法人ちゅうぶ 理事</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、鈴木千春</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障害者の自立と完全参加を目指す大阪連絡会議 運営委員</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、吉川ひとみ</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アクセス関西ネットワーク</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、堀篤子</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en-US" altLang="ja-JP" sz="1100" b="0" dirty="0" err="1">
                          <a:latin typeface="UD デジタル 教科書体 NP-R" panose="02020400000000000000" pitchFamily="18" charset="-128"/>
                          <a:ea typeface="UD デジタル 教科書体 NP-R" panose="02020400000000000000" pitchFamily="18" charset="-128"/>
                        </a:rPr>
                        <a:t>NPO</a:t>
                      </a:r>
                      <a:r>
                        <a:rPr kumimoji="1" lang="ja-JP" altLang="en-US" sz="1100" b="0" dirty="0">
                          <a:latin typeface="UD デジタル 教科書体 NP-R" panose="02020400000000000000" pitchFamily="18" charset="-128"/>
                          <a:ea typeface="UD デジタル 教科書体 NP-R" panose="02020400000000000000" pitchFamily="18" charset="-128"/>
                        </a:rPr>
                        <a:t>法人ちゅう</a:t>
                      </a:r>
                      <a:r>
                        <a:rPr kumimoji="1" lang="ja-JP" altLang="en-US" sz="1100" b="0" dirty="0" err="1">
                          <a:latin typeface="UD デジタル 教科書体 NP-R" panose="02020400000000000000" pitchFamily="18" charset="-128"/>
                          <a:ea typeface="UD デジタル 教科書体 NP-R" panose="02020400000000000000" pitchFamily="18" charset="-128"/>
                        </a:rPr>
                        <a:t>ぶ</a:t>
                      </a:r>
                      <a:r>
                        <a:rPr kumimoji="1" lang="ja-JP" altLang="en-US" sz="1100" b="0" dirty="0">
                          <a:latin typeface="UD デジタル 教科書体 NP-R" panose="02020400000000000000" pitchFamily="18" charset="-128"/>
                          <a:ea typeface="UD デジタル 教科書体 NP-R" panose="02020400000000000000" pitchFamily="18" charset="-128"/>
                        </a:rPr>
                        <a:t> スタッフ・障害者の自立と完全参加を目指す大阪連絡会議</a:t>
                      </a:r>
                      <a:r>
                        <a:rPr kumimoji="1" lang="en-US" altLang="ja-JP" sz="1100" b="0" dirty="0">
                          <a:latin typeface="UD デジタル 教科書体 NP-R" panose="02020400000000000000" pitchFamily="18" charset="-128"/>
                          <a:ea typeface="UD デジタル 教科書体 NP-R" panose="02020400000000000000" pitchFamily="18" charset="-128"/>
                        </a:rPr>
                        <a:t> </a:t>
                      </a:r>
                      <a:r>
                        <a:rPr kumimoji="1" lang="ja-JP" altLang="en-US" sz="1100" b="0" dirty="0">
                          <a:latin typeface="UD デジタル 教科書体 NP-R" panose="02020400000000000000" pitchFamily="18" charset="-128"/>
                          <a:ea typeface="UD デジタル 教科書体 NP-R" panose="02020400000000000000" pitchFamily="18" charset="-128"/>
                        </a:rPr>
                        <a:t>交通部会担当</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、橋口亜希子</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橋口亜希子個人事務所 代表</a:t>
                      </a:r>
                      <a:r>
                        <a:rPr kumimoji="1" lang="en-US" altLang="ja-JP" sz="1100" b="0" dirty="0">
                          <a:latin typeface="UD デジタル 教科書体 NP-R" panose="02020400000000000000" pitchFamily="18" charset="-128"/>
                          <a:ea typeface="UD デジタル 教科書体 NP-R" panose="02020400000000000000" pitchFamily="18" charset="-128"/>
                        </a:rPr>
                        <a:t>]</a:t>
                      </a: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3925101"/>
                  </a:ext>
                </a:extLst>
              </a:tr>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検討対象施設</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100" b="0" dirty="0">
                          <a:latin typeface="UD デジタル 教科書体 NP-R" panose="02020400000000000000" pitchFamily="18" charset="-128"/>
                          <a:ea typeface="UD デジタル 教科書体 NP-R" panose="02020400000000000000" pitchFamily="18" charset="-128"/>
                        </a:rPr>
                        <a:t>会場全体</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500858"/>
                  </a:ext>
                </a:extLst>
              </a:tr>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検討テーマ</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28575" cap="flat" cmpd="sng" algn="ctr">
                      <a:solidFill>
                        <a:srgbClr val="0068B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100" b="0" dirty="0">
                          <a:latin typeface="UD デジタル 教科書体 NP-R" panose="02020400000000000000" pitchFamily="18" charset="-128"/>
                          <a:ea typeface="UD デジタル 教科書体 NP-R" panose="02020400000000000000" pitchFamily="18" charset="-128"/>
                        </a:rPr>
                        <a:t>①会場内に整備する施設数、配置など</a:t>
                      </a:r>
                    </a:p>
                    <a:p>
                      <a:pPr algn="just"/>
                      <a:r>
                        <a:rPr kumimoji="1" lang="ja-JP" altLang="en-US" sz="1100" b="0" dirty="0">
                          <a:latin typeface="UD デジタル 教科書体 NP-R" panose="02020400000000000000" pitchFamily="18" charset="-128"/>
                          <a:ea typeface="UD デジタル 教科書体 NP-R" panose="02020400000000000000" pitchFamily="18" charset="-128"/>
                        </a:rPr>
                        <a:t>②カームダウン／クールダウンスペースの標準仕様について</a:t>
                      </a: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28575" cap="flat" cmpd="sng" algn="ctr">
                      <a:solidFill>
                        <a:srgbClr val="0068B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2992373"/>
                  </a:ext>
                </a:extLst>
              </a:tr>
            </a:tbl>
          </a:graphicData>
        </a:graphic>
      </p:graphicFrame>
      <p:grpSp>
        <p:nvGrpSpPr>
          <p:cNvPr id="200" name="グループ化 199">
            <a:extLst>
              <a:ext uri="{FF2B5EF4-FFF2-40B4-BE49-F238E27FC236}">
                <a16:creationId xmlns:a16="http://schemas.microsoft.com/office/drawing/2014/main" id="{14245490-00FE-49C4-B861-B5E4A51BBB84}"/>
              </a:ext>
              <a:ext uri="{C183D7F6-B498-43B3-948B-1728B52AA6E4}">
                <adec:decorative xmlns:adec="http://schemas.microsoft.com/office/drawing/2017/decorative" val="1"/>
              </a:ext>
            </a:extLst>
          </p:cNvPr>
          <p:cNvGrpSpPr/>
          <p:nvPr/>
        </p:nvGrpSpPr>
        <p:grpSpPr>
          <a:xfrm>
            <a:off x="538164" y="1414671"/>
            <a:ext cx="1183337" cy="276999"/>
            <a:chOff x="-260308" y="2858700"/>
            <a:chExt cx="1183337" cy="276999"/>
          </a:xfrm>
        </p:grpSpPr>
        <p:sp>
          <p:nvSpPr>
            <p:cNvPr id="198" name="正方形/長方形 197">
              <a:extLst>
                <a:ext uri="{FF2B5EF4-FFF2-40B4-BE49-F238E27FC236}">
                  <a16:creationId xmlns:a16="http://schemas.microsoft.com/office/drawing/2014/main" id="{6A25BAC4-928F-4EBC-AF31-7BA6DDDD63D4}"/>
                </a:ext>
              </a:extLst>
            </p:cNvPr>
            <p:cNvSpPr/>
            <p:nvPr/>
          </p:nvSpPr>
          <p:spPr>
            <a:xfrm>
              <a:off x="-260308" y="2864757"/>
              <a:ext cx="231393" cy="231393"/>
            </a:xfrm>
            <a:prstGeom prst="rect">
              <a:avLst/>
            </a:prstGeom>
            <a:solidFill>
              <a:srgbClr val="0068B7"/>
            </a:solidFill>
            <a:ln w="1905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solidFill>
                  <a:srgbClr val="002060"/>
                </a:solidFill>
              </a:endParaRPr>
            </a:p>
          </p:txBody>
        </p:sp>
        <p:sp>
          <p:nvSpPr>
            <p:cNvPr id="199" name="スライド番号プレースホルダー 2">
              <a:extLst>
                <a:ext uri="{FF2B5EF4-FFF2-40B4-BE49-F238E27FC236}">
                  <a16:creationId xmlns:a16="http://schemas.microsoft.com/office/drawing/2014/main" id="{51CC7005-90F9-4615-902D-9D397A55057A}"/>
                </a:ext>
              </a:extLst>
            </p:cNvPr>
            <p:cNvSpPr txBox="1">
              <a:spLocks/>
            </p:cNvSpPr>
            <p:nvPr/>
          </p:nvSpPr>
          <p:spPr>
            <a:xfrm>
              <a:off x="-301" y="2858700"/>
              <a:ext cx="923330" cy="276999"/>
            </a:xfrm>
            <a:prstGeom prst="rect">
              <a:avLst/>
            </a:prstGeom>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800" b="1" dirty="0">
                  <a:solidFill>
                    <a:srgbClr val="0068B7"/>
                  </a:solidFill>
                  <a:latin typeface="UD デジタル 教科書体 NP-R" panose="02020400000000000000" pitchFamily="18" charset="-128"/>
                  <a:ea typeface="UD デジタル 教科書体 NP-R" panose="02020400000000000000" pitchFamily="18" charset="-128"/>
                </a:rPr>
                <a:t>会議概要</a:t>
              </a:r>
              <a:endParaRPr lang="en-US" altLang="ja-JP" sz="2800" b="1" dirty="0">
                <a:solidFill>
                  <a:srgbClr val="0068B7"/>
                </a:solidFill>
                <a:latin typeface="UD デジタル 教科書体 NP-R" panose="02020400000000000000" pitchFamily="18" charset="-128"/>
                <a:ea typeface="UD デジタル 教科書体 NP-R" panose="02020400000000000000" pitchFamily="18" charset="-128"/>
              </a:endParaRPr>
            </a:p>
          </p:txBody>
        </p:sp>
      </p:grpSp>
      <p:sp>
        <p:nvSpPr>
          <p:cNvPr id="249" name="スライド番号プレースホルダー 2">
            <a:extLst>
              <a:ext uri="{FF2B5EF4-FFF2-40B4-BE49-F238E27FC236}">
                <a16:creationId xmlns:a16="http://schemas.microsoft.com/office/drawing/2014/main" id="{0FF1D4A3-3D3C-4DB3-AA67-41BFAA6309ED}"/>
              </a:ext>
            </a:extLst>
          </p:cNvPr>
          <p:cNvSpPr txBox="1">
            <a:spLocks/>
          </p:cNvSpPr>
          <p:nvPr/>
        </p:nvSpPr>
        <p:spPr>
          <a:xfrm>
            <a:off x="634935" y="4832058"/>
            <a:ext cx="1410643" cy="169277"/>
          </a:xfrm>
          <a:prstGeom prst="rect">
            <a:avLst/>
          </a:prstGeom>
          <a:solidFill>
            <a:srgbClr val="0068B7"/>
          </a:solidFill>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100" dirty="0">
                <a:solidFill>
                  <a:schemeClr val="bg1"/>
                </a:solidFill>
                <a:latin typeface="UD デジタル 教科書体 NP-R" panose="02020400000000000000" pitchFamily="18" charset="-128"/>
                <a:ea typeface="UD デジタル 教科書体 NP-R" panose="02020400000000000000" pitchFamily="18" charset="-128"/>
              </a:rPr>
              <a:t>全体配置計画について</a:t>
            </a:r>
            <a:endParaRPr lang="en-US" altLang="ja-JP" sz="16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50" name="スライド番号プレースホルダー 2">
            <a:extLst>
              <a:ext uri="{FF2B5EF4-FFF2-40B4-BE49-F238E27FC236}">
                <a16:creationId xmlns:a16="http://schemas.microsoft.com/office/drawing/2014/main" id="{726DB1D9-B684-4273-B313-09A5354C86CD}"/>
              </a:ext>
            </a:extLst>
          </p:cNvPr>
          <p:cNvSpPr txBox="1">
            <a:spLocks/>
          </p:cNvSpPr>
          <p:nvPr/>
        </p:nvSpPr>
        <p:spPr>
          <a:xfrm>
            <a:off x="634935" y="6242031"/>
            <a:ext cx="1128514" cy="169277"/>
          </a:xfrm>
          <a:prstGeom prst="rect">
            <a:avLst/>
          </a:prstGeom>
          <a:solidFill>
            <a:srgbClr val="0068B7"/>
          </a:solidFill>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100" dirty="0">
                <a:solidFill>
                  <a:schemeClr val="bg1"/>
                </a:solidFill>
                <a:latin typeface="UD デジタル 教科書体 NP-R" panose="02020400000000000000" pitchFamily="18" charset="-128"/>
                <a:ea typeface="UD デジタル 教科書体 NP-R" panose="02020400000000000000" pitchFamily="18" charset="-128"/>
              </a:rPr>
              <a:t>標準仕様について</a:t>
            </a:r>
            <a:endParaRPr lang="en-US" altLang="ja-JP" sz="16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53" name="スライド番号プレースホルダー 2">
            <a:extLst>
              <a:ext uri="{FF2B5EF4-FFF2-40B4-BE49-F238E27FC236}">
                <a16:creationId xmlns:a16="http://schemas.microsoft.com/office/drawing/2014/main" id="{409D249F-B3FF-4B4D-B664-32E4181F0BF6}"/>
              </a:ext>
            </a:extLst>
          </p:cNvPr>
          <p:cNvSpPr txBox="1">
            <a:spLocks/>
          </p:cNvSpPr>
          <p:nvPr/>
        </p:nvSpPr>
        <p:spPr>
          <a:xfrm>
            <a:off x="634935" y="8032093"/>
            <a:ext cx="423193" cy="169277"/>
          </a:xfrm>
          <a:prstGeom prst="rect">
            <a:avLst/>
          </a:prstGeom>
          <a:solidFill>
            <a:srgbClr val="0068B7"/>
          </a:solidFill>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100" dirty="0">
                <a:solidFill>
                  <a:schemeClr val="bg1"/>
                </a:solidFill>
                <a:latin typeface="UD デジタル 教科書体 NP-R" panose="02020400000000000000" pitchFamily="18" charset="-128"/>
                <a:ea typeface="UD デジタル 教科書体 NP-R" panose="02020400000000000000" pitchFamily="18" charset="-128"/>
              </a:rPr>
              <a:t>その他</a:t>
            </a:r>
            <a:endParaRPr lang="en-US" altLang="ja-JP" sz="1600" dirty="0">
              <a:solidFill>
                <a:schemeClr val="bg1"/>
              </a:solidFill>
              <a:latin typeface="UD デジタル 教科書体 NP-R" panose="02020400000000000000" pitchFamily="18" charset="-128"/>
              <a:ea typeface="UD デジタル 教科書体 NP-R" panose="02020400000000000000" pitchFamily="18" charset="-128"/>
            </a:endParaRPr>
          </a:p>
        </p:txBody>
      </p:sp>
      <p:pic>
        <p:nvPicPr>
          <p:cNvPr id="8" name="図 7">
            <a:extLst>
              <a:ext uri="{FF2B5EF4-FFF2-40B4-BE49-F238E27FC236}">
                <a16:creationId xmlns:a16="http://schemas.microsoft.com/office/drawing/2014/main" id="{39749E6B-1B38-4141-B874-3B2BA3E6B251}"/>
              </a:ext>
            </a:extLst>
          </p:cNvPr>
          <p:cNvPicPr>
            <a:picLocks noChangeAspect="1"/>
          </p:cNvPicPr>
          <p:nvPr/>
        </p:nvPicPr>
        <p:blipFill>
          <a:blip r:embed="rId2"/>
          <a:stretch>
            <a:fillRect/>
          </a:stretch>
        </p:blipFill>
        <p:spPr>
          <a:xfrm>
            <a:off x="7559675" y="1804241"/>
            <a:ext cx="7099754" cy="4415526"/>
          </a:xfrm>
          <a:prstGeom prst="rect">
            <a:avLst/>
          </a:prstGeom>
        </p:spPr>
      </p:pic>
      <p:grpSp>
        <p:nvGrpSpPr>
          <p:cNvPr id="212" name="グループ化 211">
            <a:extLst>
              <a:ext uri="{FF2B5EF4-FFF2-40B4-BE49-F238E27FC236}">
                <a16:creationId xmlns:a16="http://schemas.microsoft.com/office/drawing/2014/main" id="{3175BDBB-A6EF-4BCB-B39A-897B0DBA6E3B}"/>
              </a:ext>
              <a:ext uri="{C183D7F6-B498-43B3-948B-1728B52AA6E4}">
                <adec:decorative xmlns:adec="http://schemas.microsoft.com/office/drawing/2017/decorative" val="1"/>
              </a:ext>
            </a:extLst>
          </p:cNvPr>
          <p:cNvGrpSpPr/>
          <p:nvPr/>
        </p:nvGrpSpPr>
        <p:grpSpPr>
          <a:xfrm>
            <a:off x="13405636" y="224909"/>
            <a:ext cx="1254482" cy="273677"/>
            <a:chOff x="2257363" y="4641057"/>
            <a:chExt cx="1762531" cy="384512"/>
          </a:xfrm>
        </p:grpSpPr>
        <p:pic>
          <p:nvPicPr>
            <p:cNvPr id="213" name="Picture 2" descr="EXPO2025">
              <a:extLst>
                <a:ext uri="{FF2B5EF4-FFF2-40B4-BE49-F238E27FC236}">
                  <a16:creationId xmlns:a16="http://schemas.microsoft.com/office/drawing/2014/main" id="{F3B20081-22B1-4ED5-A9D6-835AC250DFF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9709"/>
            <a:stretch/>
          </p:blipFill>
          <p:spPr bwMode="auto">
            <a:xfrm>
              <a:off x="2257363" y="4657345"/>
              <a:ext cx="317704" cy="368224"/>
            </a:xfrm>
            <a:prstGeom prst="rect">
              <a:avLst/>
            </a:prstGeom>
            <a:noFill/>
            <a:extLst>
              <a:ext uri="{909E8E84-426E-40DD-AFC4-6F175D3DCCD1}">
                <a14:hiddenFill xmlns:a14="http://schemas.microsoft.com/office/drawing/2010/main">
                  <a:solidFill>
                    <a:srgbClr val="FFFFFF"/>
                  </a:solidFill>
                </a14:hiddenFill>
              </a:ext>
            </a:extLst>
          </p:spPr>
        </p:pic>
        <p:grpSp>
          <p:nvGrpSpPr>
            <p:cNvPr id="214" name="グループ化 213">
              <a:extLst>
                <a:ext uri="{FF2B5EF4-FFF2-40B4-BE49-F238E27FC236}">
                  <a16:creationId xmlns:a16="http://schemas.microsoft.com/office/drawing/2014/main" id="{6ACC2F36-0CA0-49FA-AAEA-1F80ADECAC28}"/>
                </a:ext>
              </a:extLst>
            </p:cNvPr>
            <p:cNvGrpSpPr/>
            <p:nvPr userDrawn="1"/>
          </p:nvGrpSpPr>
          <p:grpSpPr>
            <a:xfrm>
              <a:off x="2603642" y="4641057"/>
              <a:ext cx="1416252" cy="367363"/>
              <a:chOff x="2575068" y="4593444"/>
              <a:chExt cx="2285714" cy="592895"/>
            </a:xfrm>
          </p:grpSpPr>
          <p:pic>
            <p:nvPicPr>
              <p:cNvPr id="215" name="Picture 2" descr="Osaka,KANSAI,JAPAN EXPO2025 Design System">
                <a:extLst>
                  <a:ext uri="{FF2B5EF4-FFF2-40B4-BE49-F238E27FC236}">
                    <a16:creationId xmlns:a16="http://schemas.microsoft.com/office/drawing/2014/main" id="{DE97FE57-FF16-4AAA-A62B-5CACBFC4BD7F}"/>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44823" r="57248" b="7004"/>
              <a:stretch/>
            </p:blipFill>
            <p:spPr bwMode="auto">
              <a:xfrm>
                <a:off x="2616199" y="4828383"/>
                <a:ext cx="2234046" cy="357956"/>
              </a:xfrm>
              <a:prstGeom prst="rect">
                <a:avLst/>
              </a:prstGeom>
              <a:noFill/>
              <a:extLst>
                <a:ext uri="{909E8E84-426E-40DD-AFC4-6F175D3DCCD1}">
                  <a14:hiddenFill xmlns:a14="http://schemas.microsoft.com/office/drawing/2010/main">
                    <a:solidFill>
                      <a:srgbClr val="FFFFFF"/>
                    </a:solidFill>
                  </a14:hiddenFill>
                </a:ext>
              </a:extLst>
            </p:spPr>
          </p:pic>
          <p:pic>
            <p:nvPicPr>
              <p:cNvPr id="216" name="図 215">
                <a:extLst>
                  <a:ext uri="{FF2B5EF4-FFF2-40B4-BE49-F238E27FC236}">
                    <a16:creationId xmlns:a16="http://schemas.microsoft.com/office/drawing/2014/main" id="{9E18E1DB-BE43-4CA8-B39B-6A90AC63733D}"/>
                  </a:ext>
                </a:extLst>
              </p:cNvPr>
              <p:cNvPicPr>
                <a:picLocks noChangeAspect="1"/>
              </p:cNvPicPr>
              <p:nvPr userDrawn="1"/>
            </p:nvPicPr>
            <p:blipFill>
              <a:blip r:embed="rId5"/>
              <a:stretch>
                <a:fillRect/>
              </a:stretch>
            </p:blipFill>
            <p:spPr>
              <a:xfrm>
                <a:off x="2575068" y="4593444"/>
                <a:ext cx="2285714" cy="209524"/>
              </a:xfrm>
              <a:prstGeom prst="rect">
                <a:avLst/>
              </a:prstGeom>
            </p:spPr>
          </p:pic>
        </p:grpSp>
      </p:grpSp>
      <p:sp>
        <p:nvSpPr>
          <p:cNvPr id="224" name="正方形/長方形 223">
            <a:extLst>
              <a:ext uri="{FF2B5EF4-FFF2-40B4-BE49-F238E27FC236}">
                <a16:creationId xmlns:a16="http://schemas.microsoft.com/office/drawing/2014/main" id="{C38A3B93-BED3-474B-B405-42770DAA6705}"/>
              </a:ext>
            </a:extLst>
          </p:cNvPr>
          <p:cNvSpPr/>
          <p:nvPr/>
        </p:nvSpPr>
        <p:spPr>
          <a:xfrm>
            <a:off x="7559675" y="1382981"/>
            <a:ext cx="7099754" cy="8424053"/>
          </a:xfrm>
          <a:prstGeom prst="rect">
            <a:avLst/>
          </a:prstGeom>
          <a:noFill/>
          <a:ln w="38100">
            <a:solidFill>
              <a:srgbClr val="0068B7"/>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25" name="テキスト ボックス 224">
            <a:extLst>
              <a:ext uri="{FF2B5EF4-FFF2-40B4-BE49-F238E27FC236}">
                <a16:creationId xmlns:a16="http://schemas.microsoft.com/office/drawing/2014/main" id="{1999C8B4-71E6-4FAD-9486-8F3C223D1263}"/>
              </a:ext>
            </a:extLst>
          </p:cNvPr>
          <p:cNvSpPr txBox="1"/>
          <p:nvPr/>
        </p:nvSpPr>
        <p:spPr>
          <a:xfrm>
            <a:off x="7559675" y="1384985"/>
            <a:ext cx="1005403" cy="338554"/>
          </a:xfrm>
          <a:prstGeom prst="rect">
            <a:avLst/>
          </a:prstGeom>
          <a:solidFill>
            <a:srgbClr val="0068B7"/>
          </a:solidFill>
        </p:spPr>
        <p:txBody>
          <a:bodyPr wrap="none">
            <a:spAutoFit/>
          </a:bodyPr>
          <a:lstStyle/>
          <a:p>
            <a:r>
              <a:rPr kumimoji="1" lang="ja-JP" altLang="en-US" sz="1600" dirty="0">
                <a:solidFill>
                  <a:schemeClr val="bg1"/>
                </a:solidFill>
                <a:latin typeface="UD デジタル 教科書体 NP-R" panose="02020400000000000000" pitchFamily="18" charset="-128"/>
                <a:ea typeface="UD デジタル 教科書体 NP-R" panose="02020400000000000000" pitchFamily="18" charset="-128"/>
              </a:rPr>
              <a:t>会場全体</a:t>
            </a:r>
          </a:p>
        </p:txBody>
      </p:sp>
      <p:cxnSp>
        <p:nvCxnSpPr>
          <p:cNvPr id="6" name="直線コネクタ 5">
            <a:extLst>
              <a:ext uri="{FF2B5EF4-FFF2-40B4-BE49-F238E27FC236}">
                <a16:creationId xmlns:a16="http://schemas.microsoft.com/office/drawing/2014/main" id="{742AC895-905E-4CE1-9C25-DCDE157F4503}"/>
              </a:ext>
            </a:extLst>
          </p:cNvPr>
          <p:cNvCxnSpPr>
            <a:cxnSpLocks/>
          </p:cNvCxnSpPr>
          <p:nvPr/>
        </p:nvCxnSpPr>
        <p:spPr>
          <a:xfrm>
            <a:off x="538164" y="4796406"/>
            <a:ext cx="6777036" cy="0"/>
          </a:xfrm>
          <a:prstGeom prst="line">
            <a:avLst/>
          </a:prstGeom>
          <a:ln w="28575">
            <a:solidFill>
              <a:srgbClr val="0068B7"/>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B7E8D01C-0DDA-4610-A585-D7AA9171544C}"/>
              </a:ext>
            </a:extLst>
          </p:cNvPr>
          <p:cNvCxnSpPr>
            <a:cxnSpLocks/>
          </p:cNvCxnSpPr>
          <p:nvPr/>
        </p:nvCxnSpPr>
        <p:spPr>
          <a:xfrm>
            <a:off x="538164" y="9731347"/>
            <a:ext cx="6777036" cy="0"/>
          </a:xfrm>
          <a:prstGeom prst="line">
            <a:avLst/>
          </a:prstGeom>
          <a:ln w="28575">
            <a:solidFill>
              <a:srgbClr val="0068B7"/>
            </a:solidFill>
          </a:ln>
        </p:spPr>
        <p:style>
          <a:lnRef idx="1">
            <a:schemeClr val="dk1"/>
          </a:lnRef>
          <a:fillRef idx="0">
            <a:schemeClr val="dk1"/>
          </a:fillRef>
          <a:effectRef idx="0">
            <a:schemeClr val="dk1"/>
          </a:effectRef>
          <a:fontRef idx="minor">
            <a:schemeClr val="tx1"/>
          </a:fontRef>
        </p:style>
      </p:cxnSp>
      <p:sp>
        <p:nvSpPr>
          <p:cNvPr id="57" name="正方形/長方形 56">
            <a:extLst>
              <a:ext uri="{FF2B5EF4-FFF2-40B4-BE49-F238E27FC236}">
                <a16:creationId xmlns:a16="http://schemas.microsoft.com/office/drawing/2014/main" id="{A109B39A-BEE8-485C-8191-5406CB8196BC}"/>
              </a:ext>
            </a:extLst>
          </p:cNvPr>
          <p:cNvSpPr/>
          <p:nvPr/>
        </p:nvSpPr>
        <p:spPr>
          <a:xfrm>
            <a:off x="10429191" y="5411761"/>
            <a:ext cx="1142244" cy="400110"/>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南東エリアにも追加してほしい。</a:t>
            </a:r>
          </a:p>
        </p:txBody>
      </p:sp>
      <p:cxnSp>
        <p:nvCxnSpPr>
          <p:cNvPr id="58" name="直線矢印コネクタ 57">
            <a:extLst>
              <a:ext uri="{FF2B5EF4-FFF2-40B4-BE49-F238E27FC236}">
                <a16:creationId xmlns:a16="http://schemas.microsoft.com/office/drawing/2014/main" id="{DA210A32-5B3A-4798-9347-F40E6F8F3FB4}"/>
              </a:ext>
            </a:extLst>
          </p:cNvPr>
          <p:cNvCxnSpPr>
            <a:cxnSpLocks/>
            <a:stCxn id="57" idx="0"/>
          </p:cNvCxnSpPr>
          <p:nvPr/>
        </p:nvCxnSpPr>
        <p:spPr>
          <a:xfrm flipV="1">
            <a:off x="11000313" y="5060484"/>
            <a:ext cx="0" cy="351277"/>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49" name="正方形/長方形 148">
            <a:extLst>
              <a:ext uri="{FF2B5EF4-FFF2-40B4-BE49-F238E27FC236}">
                <a16:creationId xmlns:a16="http://schemas.microsoft.com/office/drawing/2014/main" id="{A9D80D34-3758-4120-8820-A1EA0DF1543E}"/>
              </a:ext>
            </a:extLst>
          </p:cNvPr>
          <p:cNvSpPr/>
          <p:nvPr/>
        </p:nvSpPr>
        <p:spPr>
          <a:xfrm>
            <a:off x="7643833" y="3940345"/>
            <a:ext cx="1364002" cy="553998"/>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催事内容によっては施設の近傍に配置する必要がある。</a:t>
            </a:r>
          </a:p>
        </p:txBody>
      </p:sp>
      <p:sp>
        <p:nvSpPr>
          <p:cNvPr id="148" name="正方形/長方形 147">
            <a:extLst>
              <a:ext uri="{FF2B5EF4-FFF2-40B4-BE49-F238E27FC236}">
                <a16:creationId xmlns:a16="http://schemas.microsoft.com/office/drawing/2014/main" id="{3B2CDE25-5EC8-4A0E-B6F1-10F6B0BA6625}"/>
              </a:ext>
            </a:extLst>
          </p:cNvPr>
          <p:cNvSpPr/>
          <p:nvPr/>
        </p:nvSpPr>
        <p:spPr>
          <a:xfrm>
            <a:off x="7643833" y="4600945"/>
            <a:ext cx="1363991" cy="553998"/>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可能な限りトイレや休憩所に併設してほしい。</a:t>
            </a:r>
          </a:p>
        </p:txBody>
      </p:sp>
      <p:pic>
        <p:nvPicPr>
          <p:cNvPr id="14" name="図 13">
            <a:extLst>
              <a:ext uri="{FF2B5EF4-FFF2-40B4-BE49-F238E27FC236}">
                <a16:creationId xmlns:a16="http://schemas.microsoft.com/office/drawing/2014/main" id="{C3E3576D-79BE-46DC-8EE3-07D3FF6297C2}"/>
              </a:ext>
            </a:extLst>
          </p:cNvPr>
          <p:cNvPicPr>
            <a:picLocks noChangeAspect="1"/>
          </p:cNvPicPr>
          <p:nvPr/>
        </p:nvPicPr>
        <p:blipFill>
          <a:blip r:embed="rId6"/>
          <a:stretch>
            <a:fillRect/>
          </a:stretch>
        </p:blipFill>
        <p:spPr>
          <a:xfrm>
            <a:off x="7600949" y="6964752"/>
            <a:ext cx="7060115" cy="1833121"/>
          </a:xfrm>
          <a:prstGeom prst="rect">
            <a:avLst/>
          </a:prstGeom>
        </p:spPr>
      </p:pic>
      <p:sp>
        <p:nvSpPr>
          <p:cNvPr id="152" name="正方形/長方形 151">
            <a:extLst>
              <a:ext uri="{FF2B5EF4-FFF2-40B4-BE49-F238E27FC236}">
                <a16:creationId xmlns:a16="http://schemas.microsoft.com/office/drawing/2014/main" id="{CAC6722A-E56A-439F-BFC6-60D0F96FBC58}"/>
              </a:ext>
            </a:extLst>
          </p:cNvPr>
          <p:cNvSpPr/>
          <p:nvPr/>
        </p:nvSpPr>
        <p:spPr>
          <a:xfrm>
            <a:off x="10695125" y="2121077"/>
            <a:ext cx="1299683" cy="553998"/>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小部屋タイプをリング下に分散配置してほしい。</a:t>
            </a:r>
          </a:p>
        </p:txBody>
      </p:sp>
      <p:cxnSp>
        <p:nvCxnSpPr>
          <p:cNvPr id="153" name="直線矢印コネクタ 152">
            <a:extLst>
              <a:ext uri="{FF2B5EF4-FFF2-40B4-BE49-F238E27FC236}">
                <a16:creationId xmlns:a16="http://schemas.microsoft.com/office/drawing/2014/main" id="{621D74C9-D53A-4172-B6F1-469AF337978F}"/>
              </a:ext>
            </a:extLst>
          </p:cNvPr>
          <p:cNvCxnSpPr>
            <a:cxnSpLocks/>
          </p:cNvCxnSpPr>
          <p:nvPr/>
        </p:nvCxnSpPr>
        <p:spPr>
          <a:xfrm flipH="1">
            <a:off x="10820712" y="2685327"/>
            <a:ext cx="175237" cy="680816"/>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55" name="直線矢印コネクタ 154">
            <a:extLst>
              <a:ext uri="{FF2B5EF4-FFF2-40B4-BE49-F238E27FC236}">
                <a16:creationId xmlns:a16="http://schemas.microsoft.com/office/drawing/2014/main" id="{0B75E929-2D6F-4757-8FAB-0750E4CCEA34}"/>
              </a:ext>
            </a:extLst>
          </p:cNvPr>
          <p:cNvCxnSpPr>
            <a:cxnSpLocks/>
          </p:cNvCxnSpPr>
          <p:nvPr/>
        </p:nvCxnSpPr>
        <p:spPr>
          <a:xfrm>
            <a:off x="9474278" y="6650438"/>
            <a:ext cx="0" cy="269911"/>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56" name="直線矢印コネクタ 155">
            <a:extLst>
              <a:ext uri="{FF2B5EF4-FFF2-40B4-BE49-F238E27FC236}">
                <a16:creationId xmlns:a16="http://schemas.microsoft.com/office/drawing/2014/main" id="{989989C7-0ED7-4C6A-A328-245872A04F0A}"/>
              </a:ext>
            </a:extLst>
          </p:cNvPr>
          <p:cNvCxnSpPr>
            <a:cxnSpLocks/>
          </p:cNvCxnSpPr>
          <p:nvPr/>
        </p:nvCxnSpPr>
        <p:spPr>
          <a:xfrm>
            <a:off x="10064587" y="6650438"/>
            <a:ext cx="260031" cy="314314"/>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58" name="直線矢印コネクタ 157">
            <a:extLst>
              <a:ext uri="{FF2B5EF4-FFF2-40B4-BE49-F238E27FC236}">
                <a16:creationId xmlns:a16="http://schemas.microsoft.com/office/drawing/2014/main" id="{228E5345-194E-4E20-804D-752005E1706B}"/>
              </a:ext>
            </a:extLst>
          </p:cNvPr>
          <p:cNvCxnSpPr>
            <a:cxnSpLocks/>
          </p:cNvCxnSpPr>
          <p:nvPr/>
        </p:nvCxnSpPr>
        <p:spPr>
          <a:xfrm>
            <a:off x="8305235" y="6650438"/>
            <a:ext cx="0" cy="269911"/>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60" name="直線矢印コネクタ 159">
            <a:extLst>
              <a:ext uri="{FF2B5EF4-FFF2-40B4-BE49-F238E27FC236}">
                <a16:creationId xmlns:a16="http://schemas.microsoft.com/office/drawing/2014/main" id="{EC1AA6C2-57F9-4DFA-AEB4-1F41EA06DA65}"/>
              </a:ext>
            </a:extLst>
          </p:cNvPr>
          <p:cNvCxnSpPr>
            <a:cxnSpLocks/>
          </p:cNvCxnSpPr>
          <p:nvPr/>
        </p:nvCxnSpPr>
        <p:spPr>
          <a:xfrm>
            <a:off x="11938787" y="6650438"/>
            <a:ext cx="0" cy="269911"/>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54" name="正方形/長方形 153">
            <a:extLst>
              <a:ext uri="{FF2B5EF4-FFF2-40B4-BE49-F238E27FC236}">
                <a16:creationId xmlns:a16="http://schemas.microsoft.com/office/drawing/2014/main" id="{A3D2F403-903D-4C96-93A2-CCFE523E8EE9}"/>
              </a:ext>
            </a:extLst>
          </p:cNvPr>
          <p:cNvSpPr/>
          <p:nvPr/>
        </p:nvSpPr>
        <p:spPr>
          <a:xfrm>
            <a:off x="8873703" y="5641266"/>
            <a:ext cx="1364002" cy="1015663"/>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個室タイプと小部屋タイプの２種類あり、使い分けられる点が良い。車いす利用者も利用できる仕様にしてほしい。</a:t>
            </a:r>
          </a:p>
        </p:txBody>
      </p:sp>
      <p:sp>
        <p:nvSpPr>
          <p:cNvPr id="157" name="正方形/長方形 156">
            <a:extLst>
              <a:ext uri="{FF2B5EF4-FFF2-40B4-BE49-F238E27FC236}">
                <a16:creationId xmlns:a16="http://schemas.microsoft.com/office/drawing/2014/main" id="{A7FCB864-BCB8-46CB-995F-E79D8CB0C335}"/>
              </a:ext>
            </a:extLst>
          </p:cNvPr>
          <p:cNvSpPr/>
          <p:nvPr/>
        </p:nvSpPr>
        <p:spPr>
          <a:xfrm>
            <a:off x="7886322" y="6113515"/>
            <a:ext cx="879141" cy="553998"/>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完全に個室にして遮音してほしい。</a:t>
            </a:r>
          </a:p>
        </p:txBody>
      </p:sp>
      <p:sp>
        <p:nvSpPr>
          <p:cNvPr id="159" name="正方形/長方形 158">
            <a:extLst>
              <a:ext uri="{FF2B5EF4-FFF2-40B4-BE49-F238E27FC236}">
                <a16:creationId xmlns:a16="http://schemas.microsoft.com/office/drawing/2014/main" id="{4E49CA3D-BE7D-4061-BF64-6AC9454B4CD9}"/>
              </a:ext>
            </a:extLst>
          </p:cNvPr>
          <p:cNvSpPr/>
          <p:nvPr/>
        </p:nvSpPr>
        <p:spPr>
          <a:xfrm>
            <a:off x="11756420" y="6113515"/>
            <a:ext cx="1166122" cy="553998"/>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入口扉を暖簾、アンダーカットを施してほしい。</a:t>
            </a:r>
          </a:p>
        </p:txBody>
      </p:sp>
      <p:cxnSp>
        <p:nvCxnSpPr>
          <p:cNvPr id="162" name="直線矢印コネクタ 161">
            <a:extLst>
              <a:ext uri="{FF2B5EF4-FFF2-40B4-BE49-F238E27FC236}">
                <a16:creationId xmlns:a16="http://schemas.microsoft.com/office/drawing/2014/main" id="{376CC1A4-DDD8-4FF4-8CEE-0EDBB5E4D6B6}"/>
              </a:ext>
            </a:extLst>
          </p:cNvPr>
          <p:cNvCxnSpPr>
            <a:cxnSpLocks/>
          </p:cNvCxnSpPr>
          <p:nvPr/>
        </p:nvCxnSpPr>
        <p:spPr>
          <a:xfrm>
            <a:off x="13481751" y="6650438"/>
            <a:ext cx="0" cy="269911"/>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61" name="正方形/長方形 160">
            <a:extLst>
              <a:ext uri="{FF2B5EF4-FFF2-40B4-BE49-F238E27FC236}">
                <a16:creationId xmlns:a16="http://schemas.microsoft.com/office/drawing/2014/main" id="{F7640985-1AE8-4F77-B9DD-EA82FC236B9C}"/>
              </a:ext>
            </a:extLst>
          </p:cNvPr>
          <p:cNvSpPr/>
          <p:nvPr/>
        </p:nvSpPr>
        <p:spPr>
          <a:xfrm>
            <a:off x="13118401" y="5949043"/>
            <a:ext cx="1366014" cy="707886"/>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大規模イベント時などには仮設で増設するなど柔軟に対応してほしい。</a:t>
            </a:r>
          </a:p>
        </p:txBody>
      </p:sp>
    </p:spTree>
    <p:extLst>
      <p:ext uri="{BB962C8B-B14F-4D97-AF65-F5344CB8AC3E}">
        <p14:creationId xmlns:p14="http://schemas.microsoft.com/office/powerpoint/2010/main" val="2293864626"/>
      </p:ext>
    </p:extLst>
  </p:cSld>
  <p:clrMapOvr>
    <a:masterClrMapping/>
  </p:clrMapOvr>
</p:sld>
</file>

<file path=ppt/theme/theme1.xml><?xml version="1.0" encoding="utf-8"?>
<a:theme xmlns:a="http://schemas.openxmlformats.org/drawingml/2006/main" name="1_スライド">
  <a:themeElements>
    <a:clrScheme name="NIKKEN　COLOR">
      <a:dk1>
        <a:sysClr val="windowText" lastClr="000000"/>
      </a:dk1>
      <a:lt1>
        <a:sysClr val="window" lastClr="FFFFFF"/>
      </a:lt1>
      <a:dk2>
        <a:srgbClr val="62B0E2"/>
      </a:dk2>
      <a:lt2>
        <a:srgbClr val="E7E6E6"/>
      </a:lt2>
      <a:accent1>
        <a:srgbClr val="238966"/>
      </a:accent1>
      <a:accent2>
        <a:srgbClr val="F7B515"/>
      </a:accent2>
      <a:accent3>
        <a:srgbClr val="2CA6E0"/>
      </a:accent3>
      <a:accent4>
        <a:srgbClr val="3271AD"/>
      </a:accent4>
      <a:accent5>
        <a:srgbClr val="E95541"/>
      </a:accent5>
      <a:accent6>
        <a:srgbClr val="D82531"/>
      </a:accent6>
      <a:hlink>
        <a:srgbClr val="0563C1"/>
      </a:hlink>
      <a:folHlink>
        <a:srgbClr val="954F72"/>
      </a:folHlink>
    </a:clrScheme>
    <a:fontScheme name="NIKKEN　GROUP">
      <a:majorFont>
        <a:latin typeface="Century Gothic"/>
        <a:ea typeface="メイリオ"/>
        <a:cs typeface=""/>
      </a:majorFont>
      <a:minorFont>
        <a:latin typeface="Georgia"/>
        <a:ea typeface="ＭＳ 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alpha val="40000"/>
          </a:schemeClr>
        </a:solidFill>
        <a:ln w="19050">
          <a:noFill/>
          <a:prstDash val="solid"/>
          <a:headEnd type="arrow" w="lg" len="sm"/>
          <a:tailEnd type="arrow" w="lg" len="sm"/>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kumimoji="1" dirty="0" smtClean="0">
            <a:latin typeface="+mj-ea"/>
            <a:ea typeface="+mj-ea"/>
          </a:defRPr>
        </a:defPPr>
      </a:lstStyle>
    </a:txDef>
  </a:objectDefaults>
  <a:extraClrSchemeLst/>
  <a:extLst>
    <a:ext uri="{05A4C25C-085E-4340-85A3-A5531E510DB2}">
      <thm15:themeFamily xmlns:thm15="http://schemas.microsoft.com/office/thememl/2012/main" name="20171212_NIKKEN_SEKKEI_PPT_Template_4-3_J.pptx" id="{965866C0-7233-42BB-BFD5-895C01CA6236}" vid="{3A5F5028-5423-413C-8672-275BE65AE44A}"/>
    </a:ext>
  </a:extLst>
</a:theme>
</file>

<file path=ppt/theme/theme2.xml><?xml version="1.0" encoding="utf-8"?>
<a:theme xmlns:a="http://schemas.openxmlformats.org/drawingml/2006/main" name="ホワイト">
  <a:themeElements>
    <a:clrScheme name="NIKKEN　SEKKEI">
      <a:dk1>
        <a:srgbClr val="000000"/>
      </a:dk1>
      <a:lt1>
        <a:srgbClr val="FFFFFF"/>
      </a:lt1>
      <a:dk2>
        <a:srgbClr val="62B0E2"/>
      </a:dk2>
      <a:lt2>
        <a:srgbClr val="FFFFFF"/>
      </a:lt2>
      <a:accent1>
        <a:srgbClr val="62B0E2"/>
      </a:accent1>
      <a:accent2>
        <a:srgbClr val="238966"/>
      </a:accent2>
      <a:accent3>
        <a:srgbClr val="F7B515"/>
      </a:accent3>
      <a:accent4>
        <a:srgbClr val="3271AD"/>
      </a:accent4>
      <a:accent5>
        <a:srgbClr val="E95541"/>
      </a:accent5>
      <a:accent6>
        <a:srgbClr val="D82531"/>
      </a:accent6>
      <a:hlink>
        <a:srgbClr val="000000"/>
      </a:hlink>
      <a:folHlink>
        <a:srgbClr val="000000"/>
      </a:folHlink>
    </a:clrScheme>
    <a:fontScheme name="Nikken　Group">
      <a:majorFont>
        <a:latin typeface="Century Gothic"/>
        <a:ea typeface="メイリオ"/>
        <a:cs typeface=""/>
      </a:majorFont>
      <a:minorFont>
        <a:latin typeface="Georgia"/>
        <a:ea typeface="ＭＳ 明朝"/>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90d353-0991-41f4-95ca-37b2da48dd0f" xsi:nil="true"/>
    <lcf76f155ced4ddcb4097134ff3c332f xmlns="031d1d97-ee14-4b71-9e7b-9cea7d44693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E33821C8F2A564E83A6148AA69174AD" ma:contentTypeVersion="16" ma:contentTypeDescription="新しいドキュメントを作成します。" ma:contentTypeScope="" ma:versionID="f259e29be277e886ee9e178acda7ea3e">
  <xsd:schema xmlns:xsd="http://www.w3.org/2001/XMLSchema" xmlns:xs="http://www.w3.org/2001/XMLSchema" xmlns:p="http://schemas.microsoft.com/office/2006/metadata/properties" xmlns:ns2="031d1d97-ee14-4b71-9e7b-9cea7d446934" xmlns:ns3="1490d353-0991-41f4-95ca-37b2da48dd0f" targetNamespace="http://schemas.microsoft.com/office/2006/metadata/properties" ma:root="true" ma:fieldsID="7db417312a3f01172d9bffee16cebef8" ns2:_="" ns3:_="">
    <xsd:import namespace="031d1d97-ee14-4b71-9e7b-9cea7d446934"/>
    <xsd:import namespace="1490d353-0991-41f4-95ca-37b2da48dd0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d1d97-ee14-4b71-9e7b-9cea7d4469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a95d1507-21fd-45cf-866d-ceae8a82a7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90d353-0991-41f4-95ca-37b2da48dd0f"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88f501ed-212f-4df1-b724-b58af8084807}" ma:internalName="TaxCatchAll" ma:showField="CatchAllData" ma:web="1490d353-0991-41f4-95ca-37b2da48dd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59F1BB-A7F8-43F0-80CE-3C559838D155}">
  <ds:schemaRefs>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1490d353-0991-41f4-95ca-37b2da48dd0f"/>
    <ds:schemaRef ds:uri="031d1d97-ee14-4b71-9e7b-9cea7d446934"/>
    <ds:schemaRef ds:uri="http://www.w3.org/XML/1998/namespace"/>
    <ds:schemaRef ds:uri="http://purl.org/dc/terms/"/>
  </ds:schemaRefs>
</ds:datastoreItem>
</file>

<file path=customXml/itemProps2.xml><?xml version="1.0" encoding="utf-8"?>
<ds:datastoreItem xmlns:ds="http://schemas.openxmlformats.org/officeDocument/2006/customXml" ds:itemID="{1538CA90-6D8C-4182-A4EF-FD4413E3B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d1d97-ee14-4b71-9e7b-9cea7d446934"/>
    <ds:schemaRef ds:uri="1490d353-0991-41f4-95ca-37b2da48d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6D6AEB-E352-4711-8236-C4A159B430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20171212_NIKKEN_SEKKEI_PPT_Template_4-3_J_v2</Template>
  <TotalTime>0</TotalTime>
  <Words>805</Words>
  <Application>Microsoft Office PowerPoint</Application>
  <PresentationFormat>ユーザー設定</PresentationFormat>
  <Paragraphs>58</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UD デジタル 教科書体 NP-R</vt:lpstr>
      <vt:lpstr>Windows Office Compatible MS Mincho</vt:lpstr>
      <vt:lpstr>メイリオ</vt:lpstr>
      <vt:lpstr>Yu Gothic</vt:lpstr>
      <vt:lpstr>游明朝</vt:lpstr>
      <vt:lpstr>Arial</vt:lpstr>
      <vt:lpstr>Century Gothic</vt:lpstr>
      <vt:lpstr>Georgia</vt:lpstr>
      <vt:lpstr>1_スライド</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ウォータープラザ沿い客席の設計変更案</dc:title>
  <dc:creator/>
  <cp:lastModifiedBy/>
  <cp:revision>72</cp:revision>
  <cp:lastPrinted>2017-06-30T01:48:05Z</cp:lastPrinted>
  <dcterms:created xsi:type="dcterms:W3CDTF">2019-07-04T01:24:14Z</dcterms:created>
  <dcterms:modified xsi:type="dcterms:W3CDTF">2022-12-15T13:23:32Z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0x0101002E33821C8F2A564E83A6148AA69174AD</vt:lpwstr>
  </property>
  <property fmtid="{D5CDD505-2E9C-101B-9397-08002B2CF9AE}" pid="3" name="MediaServiceImageTags">
    <vt:lpwstr/>
  </property>
</Properties>
</file>