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0" r:id="rId4"/>
  </p:sldMasterIdLst>
  <p:notesMasterIdLst>
    <p:notesMasterId r:id="rId6"/>
  </p:notesMasterIdLst>
  <p:handoutMasterIdLst>
    <p:handoutMasterId r:id="rId7"/>
  </p:handoutMasterIdLst>
  <p:sldIdLst>
    <p:sldId id="713" r:id="rId5"/>
  </p:sldIdLst>
  <p:sldSz cx="15119350" cy="10691813"/>
  <p:notesSz cx="9939338" cy="14368463"/>
  <p:defaultTextStyle>
    <a:defPPr>
      <a:defRPr lang="ja-JP"/>
    </a:defPPr>
    <a:lvl1pPr marL="0" algn="l" defTabSz="737436" rtl="0" eaLnBrk="1" latinLnBrk="0" hangingPunct="1">
      <a:defRPr kumimoji="1" sz="2903" kern="1200">
        <a:solidFill>
          <a:schemeClr val="tx1"/>
        </a:solidFill>
        <a:latin typeface="+mn-lt"/>
        <a:ea typeface="+mn-ea"/>
        <a:cs typeface="+mn-cs"/>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368" userDrawn="1">
          <p15:clr>
            <a:srgbClr val="A4A3A4"/>
          </p15:clr>
        </p15:guide>
        <p15:guide id="4" orient="horz" pos="419" userDrawn="1">
          <p15:clr>
            <a:srgbClr val="A4A3A4"/>
          </p15:clr>
        </p15:guide>
        <p15:guide id="6" pos="4762" userDrawn="1">
          <p15:clr>
            <a:srgbClr val="A4A3A4"/>
          </p15:clr>
        </p15:guide>
        <p15:guide id="7" pos="339" userDrawn="1">
          <p15:clr>
            <a:srgbClr val="A4A3A4"/>
          </p15:clr>
        </p15:guide>
        <p15:guide id="8" pos="9185" userDrawn="1">
          <p15:clr>
            <a:srgbClr val="A4A3A4"/>
          </p15:clr>
        </p15:guide>
        <p15:guide id="9" orient="horz" pos="1326" userDrawn="1">
          <p15:clr>
            <a:srgbClr val="A4A3A4"/>
          </p15:clr>
        </p15:guide>
        <p15:guide id="10" pos="12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7"/>
    <a:srgbClr val="73BBC3"/>
    <a:srgbClr val="C1E4FF"/>
    <a:srgbClr val="E60012"/>
    <a:srgbClr val="FC9797"/>
    <a:srgbClr val="D2D7DA"/>
    <a:srgbClr val="DED8DD"/>
    <a:srgbClr val="0066FF"/>
    <a:srgbClr val="AAAAFF"/>
    <a:srgbClr val="9FD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809" autoAdjust="0"/>
    <p:restoredTop sz="89636" autoAdjust="0"/>
  </p:normalViewPr>
  <p:slideViewPr>
    <p:cSldViewPr snapToGrid="0" snapToObjects="1">
      <p:cViewPr varScale="1">
        <p:scale>
          <a:sx n="74" d="100"/>
          <a:sy n="74" d="100"/>
        </p:scale>
        <p:origin x="1932" y="60"/>
      </p:cViewPr>
      <p:guideLst>
        <p:guide orient="horz" pos="3368"/>
        <p:guide orient="horz" pos="419"/>
        <p:guide pos="4762"/>
        <p:guide pos="339"/>
        <p:guide pos="9185"/>
        <p:guide orient="horz" pos="1326"/>
        <p:guide pos="1269"/>
      </p:guideLst>
    </p:cSldViewPr>
  </p:slideViewPr>
  <p:notesTextViewPr>
    <p:cViewPr>
      <p:scale>
        <a:sx n="200" d="100"/>
        <a:sy n="200" d="100"/>
      </p:scale>
      <p:origin x="0" y="0"/>
    </p:cViewPr>
  </p:notesTextViewPr>
  <p:sorterViewPr>
    <p:cViewPr varScale="1">
      <p:scale>
        <a:sx n="1" d="1"/>
        <a:sy n="1" d="1"/>
      </p:scale>
      <p:origin x="0" y="-10434"/>
    </p:cViewPr>
  </p:sorterViewPr>
  <p:notesViewPr>
    <p:cSldViewPr snapToGrid="0" snapToObjects="1">
      <p:cViewPr>
        <p:scale>
          <a:sx n="130" d="100"/>
          <a:sy n="130" d="100"/>
        </p:scale>
        <p:origin x="2742" y="-15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6" y="36"/>
            <a:ext cx="4307048" cy="720919"/>
          </a:xfrm>
          <a:prstGeom prst="rect">
            <a:avLst/>
          </a:prstGeom>
        </p:spPr>
        <p:txBody>
          <a:bodyPr vert="horz" lIns="131036" tIns="65516" rIns="131036" bIns="65516" rtlCol="0"/>
          <a:lstStyle>
            <a:lvl1pPr algn="l">
              <a:defRPr sz="1600"/>
            </a:lvl1pPr>
          </a:lstStyle>
          <a:p>
            <a:endParaRPr kumimoji="1" lang="ja-JP" altLang="en-US"/>
          </a:p>
        </p:txBody>
      </p:sp>
      <p:sp>
        <p:nvSpPr>
          <p:cNvPr id="3" name="日付プレースホルダー 2"/>
          <p:cNvSpPr>
            <a:spLocks noGrp="1"/>
          </p:cNvSpPr>
          <p:nvPr>
            <p:ph type="dt" sz="quarter" idx="1"/>
          </p:nvPr>
        </p:nvSpPr>
        <p:spPr>
          <a:xfrm>
            <a:off x="5630027" y="36"/>
            <a:ext cx="4307048" cy="720919"/>
          </a:xfrm>
          <a:prstGeom prst="rect">
            <a:avLst/>
          </a:prstGeom>
        </p:spPr>
        <p:txBody>
          <a:bodyPr vert="horz" lIns="131036" tIns="65516" rIns="131036" bIns="65516" rtlCol="0"/>
          <a:lstStyle>
            <a:lvl1pPr algn="r">
              <a:defRPr sz="1600"/>
            </a:lvl1pPr>
          </a:lstStyle>
          <a:p>
            <a:fld id="{BBBD62C2-E873-5F4D-BA00-AAE0B1B124B5}" type="datetimeFigureOut">
              <a:rPr kumimoji="1" lang="ja-JP" altLang="en-US" smtClean="0"/>
              <a:t>2023/1/31</a:t>
            </a:fld>
            <a:endParaRPr kumimoji="1" lang="ja-JP" altLang="en-US"/>
          </a:p>
        </p:txBody>
      </p:sp>
      <p:sp>
        <p:nvSpPr>
          <p:cNvPr id="4" name="フッター プレースホルダー 3"/>
          <p:cNvSpPr>
            <a:spLocks noGrp="1"/>
          </p:cNvSpPr>
          <p:nvPr>
            <p:ph type="ftr" sz="quarter" idx="2"/>
          </p:nvPr>
        </p:nvSpPr>
        <p:spPr>
          <a:xfrm>
            <a:off x="26" y="13647561"/>
            <a:ext cx="4307048" cy="720917"/>
          </a:xfrm>
          <a:prstGeom prst="rect">
            <a:avLst/>
          </a:prstGeom>
        </p:spPr>
        <p:txBody>
          <a:bodyPr vert="horz" lIns="131036" tIns="65516" rIns="131036" bIns="65516" rtlCol="0" anchor="b"/>
          <a:lstStyle>
            <a:lvl1pPr algn="l">
              <a:defRPr sz="1600"/>
            </a:lvl1pPr>
          </a:lstStyle>
          <a:p>
            <a:endParaRPr kumimoji="1" lang="ja-JP" altLang="en-US"/>
          </a:p>
        </p:txBody>
      </p:sp>
      <p:sp>
        <p:nvSpPr>
          <p:cNvPr id="5" name="スライド番号プレースホルダー 4"/>
          <p:cNvSpPr>
            <a:spLocks noGrp="1"/>
          </p:cNvSpPr>
          <p:nvPr>
            <p:ph type="sldNum" sz="quarter" idx="3"/>
          </p:nvPr>
        </p:nvSpPr>
        <p:spPr>
          <a:xfrm>
            <a:off x="5630027" y="13647561"/>
            <a:ext cx="4307048" cy="720917"/>
          </a:xfrm>
          <a:prstGeom prst="rect">
            <a:avLst/>
          </a:prstGeom>
        </p:spPr>
        <p:txBody>
          <a:bodyPr vert="horz" lIns="131036" tIns="65516" rIns="131036" bIns="65516" rtlCol="0" anchor="b"/>
          <a:lstStyle>
            <a:lvl1pPr algn="r">
              <a:defRPr sz="1600"/>
            </a:lvl1pPr>
          </a:lstStyle>
          <a:p>
            <a:fld id="{DD1E3D76-EB51-7442-9019-E03B8572EE91}" type="slidenum">
              <a:rPr kumimoji="1" lang="ja-JP" altLang="en-US" smtClean="0"/>
              <a:t>‹#›</a:t>
            </a:fld>
            <a:endParaRPr kumimoji="1" lang="ja-JP" altLang="en-US"/>
          </a:p>
        </p:txBody>
      </p:sp>
    </p:spTree>
    <p:extLst>
      <p:ext uri="{BB962C8B-B14F-4D97-AF65-F5344CB8AC3E}">
        <p14:creationId xmlns:p14="http://schemas.microsoft.com/office/powerpoint/2010/main" val="1040354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2" y="32"/>
            <a:ext cx="4174001" cy="339413"/>
          </a:xfrm>
          <a:prstGeom prst="rect">
            <a:avLst/>
          </a:prstGeom>
        </p:spPr>
        <p:txBody>
          <a:bodyPr vert="horz" lIns="131036" tIns="65516" rIns="131036" bIns="65516" rtlCol="0" anchor="ctr" anchorCtr="0"/>
          <a:lstStyle>
            <a:lvl1pPr algn="l">
              <a:defRPr sz="1600"/>
            </a:lvl1pPr>
          </a:lstStyle>
          <a:p>
            <a:endParaRPr lang="ja-JP" altLang="en-US" dirty="0"/>
          </a:p>
        </p:txBody>
      </p:sp>
      <p:sp>
        <p:nvSpPr>
          <p:cNvPr id="3" name="日付プレースホルダー 2"/>
          <p:cNvSpPr>
            <a:spLocks noGrp="1"/>
          </p:cNvSpPr>
          <p:nvPr>
            <p:ph type="dt" idx="1"/>
          </p:nvPr>
        </p:nvSpPr>
        <p:spPr>
          <a:xfrm>
            <a:off x="5630027" y="32"/>
            <a:ext cx="4174001" cy="339413"/>
          </a:xfrm>
          <a:prstGeom prst="rect">
            <a:avLst/>
          </a:prstGeom>
        </p:spPr>
        <p:txBody>
          <a:bodyPr vert="horz" lIns="131036" tIns="65516" rIns="131036" bIns="65516" rtlCol="0" anchor="ctr" anchorCtr="0"/>
          <a:lstStyle>
            <a:lvl1pPr algn="r">
              <a:defRPr sz="1600"/>
            </a:lvl1pPr>
          </a:lstStyle>
          <a:p>
            <a:fld id="{EF1F5F32-C4D4-7C4B-97B0-222226BE262B}" type="datetimeFigureOut">
              <a:rPr lang="ja-JP" altLang="en-US" smtClean="0"/>
              <a:pPr/>
              <a:t>2023/1/31</a:t>
            </a:fld>
            <a:endParaRPr lang="ja-JP" altLang="en-US" dirty="0"/>
          </a:p>
        </p:txBody>
      </p:sp>
      <p:sp>
        <p:nvSpPr>
          <p:cNvPr id="4" name="スライド イメージ プレースホルダー 3"/>
          <p:cNvSpPr>
            <a:spLocks noGrp="1" noRot="1" noChangeAspect="1"/>
          </p:cNvSpPr>
          <p:nvPr>
            <p:ph type="sldImg" idx="2"/>
          </p:nvPr>
        </p:nvSpPr>
        <p:spPr>
          <a:xfrm>
            <a:off x="1068388" y="1370013"/>
            <a:ext cx="7802562" cy="5516562"/>
          </a:xfrm>
          <a:prstGeom prst="rect">
            <a:avLst/>
          </a:prstGeom>
          <a:noFill/>
          <a:ln w="12700">
            <a:solidFill>
              <a:prstClr val="black"/>
            </a:solidFill>
          </a:ln>
        </p:spPr>
        <p:txBody>
          <a:bodyPr vert="horz" lIns="131036" tIns="65516" rIns="131036" bIns="65516" rtlCol="0" anchor="ctr"/>
          <a:lstStyle/>
          <a:p>
            <a:endParaRPr lang="ja-JP" altLang="en-US"/>
          </a:p>
        </p:txBody>
      </p:sp>
      <p:sp>
        <p:nvSpPr>
          <p:cNvPr id="5" name="ノート プレースホルダー 4"/>
          <p:cNvSpPr>
            <a:spLocks noGrp="1"/>
          </p:cNvSpPr>
          <p:nvPr>
            <p:ph type="body" sz="quarter" idx="3"/>
          </p:nvPr>
        </p:nvSpPr>
        <p:spPr>
          <a:xfrm>
            <a:off x="1578316" y="7480483"/>
            <a:ext cx="6782748" cy="5515453"/>
          </a:xfrm>
          <a:prstGeom prst="rect">
            <a:avLst/>
          </a:prstGeom>
        </p:spPr>
        <p:txBody>
          <a:bodyPr vert="horz" lIns="131036" tIns="65516" rIns="131036" bIns="6551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42" y="14085646"/>
            <a:ext cx="4174001" cy="282843"/>
          </a:xfrm>
          <a:prstGeom prst="rect">
            <a:avLst/>
          </a:prstGeom>
        </p:spPr>
        <p:txBody>
          <a:bodyPr vert="horz" lIns="131036" tIns="65516" rIns="131036" bIns="65516" rtlCol="0" anchor="ctr" anchorCtr="0"/>
          <a:lstStyle>
            <a:lvl1pPr algn="l">
              <a:defRPr sz="1600"/>
            </a:lvl1pPr>
          </a:lstStyle>
          <a:p>
            <a:endParaRPr lang="ja-JP" altLang="en-US" dirty="0"/>
          </a:p>
        </p:txBody>
      </p:sp>
      <p:sp>
        <p:nvSpPr>
          <p:cNvPr id="7" name="スライド番号プレースホルダー 6"/>
          <p:cNvSpPr>
            <a:spLocks noGrp="1"/>
          </p:cNvSpPr>
          <p:nvPr>
            <p:ph type="sldNum" sz="quarter" idx="5"/>
          </p:nvPr>
        </p:nvSpPr>
        <p:spPr>
          <a:xfrm>
            <a:off x="5765383" y="14029080"/>
            <a:ext cx="4174001" cy="339413"/>
          </a:xfrm>
          <a:prstGeom prst="rect">
            <a:avLst/>
          </a:prstGeom>
        </p:spPr>
        <p:txBody>
          <a:bodyPr vert="horz" lIns="131036" tIns="65516" rIns="131036" bIns="65516" rtlCol="0" anchor="ctr" anchorCtr="0"/>
          <a:lstStyle>
            <a:lvl1pPr algn="r">
              <a:defRPr sz="1600"/>
            </a:lvl1pPr>
          </a:lstStyle>
          <a:p>
            <a:fld id="{D4EFF1A5-1FEB-C64A-BD29-5AAE6D4DCA5B}" type="slidenum">
              <a:rPr lang="ja-JP" altLang="en-US" smtClean="0"/>
              <a:pPr/>
              <a:t>‹#›</a:t>
            </a:fld>
            <a:endParaRPr lang="ja-JP" altLang="en-US"/>
          </a:p>
        </p:txBody>
      </p:sp>
    </p:spTree>
    <p:extLst>
      <p:ext uri="{BB962C8B-B14F-4D97-AF65-F5344CB8AC3E}">
        <p14:creationId xmlns:p14="http://schemas.microsoft.com/office/powerpoint/2010/main" val="430664674"/>
      </p:ext>
    </p:extLst>
  </p:cSld>
  <p:clrMap bg1="lt1" tx1="dk1" bg2="lt2" tx2="dk2" accent1="accent1" accent2="accent2" accent3="accent3" accent4="accent4" accent5="accent5" accent6="accent6" hlink="hlink" folHlink="folHlink"/>
  <p:hf sldNum="0" hdr="0" ftr="0" dt="0"/>
  <p:notesStyle>
    <a:lvl1pPr marL="0" algn="l" defTabSz="1474872" rtl="0" eaLnBrk="1" latinLnBrk="0" hangingPunct="1">
      <a:defRPr kumimoji="1" sz="1936" kern="1200">
        <a:solidFill>
          <a:schemeClr val="tx1"/>
        </a:solidFill>
        <a:latin typeface="+mn-lt"/>
        <a:ea typeface="+mn-ea"/>
        <a:cs typeface="+mn-cs"/>
      </a:defRPr>
    </a:lvl1pPr>
    <a:lvl2pPr marL="737436" algn="l" defTabSz="1474872" rtl="0" eaLnBrk="1" latinLnBrk="0" hangingPunct="1">
      <a:defRPr kumimoji="1" sz="1936" kern="1200">
        <a:solidFill>
          <a:schemeClr val="tx1"/>
        </a:solidFill>
        <a:latin typeface="+mn-lt"/>
        <a:ea typeface="+mn-ea"/>
        <a:cs typeface="+mn-cs"/>
      </a:defRPr>
    </a:lvl2pPr>
    <a:lvl3pPr marL="1474872" algn="l" defTabSz="1474872" rtl="0" eaLnBrk="1" latinLnBrk="0" hangingPunct="1">
      <a:defRPr kumimoji="1" sz="1936" kern="1200">
        <a:solidFill>
          <a:schemeClr val="tx1"/>
        </a:solidFill>
        <a:latin typeface="+mn-lt"/>
        <a:ea typeface="+mn-ea"/>
        <a:cs typeface="+mn-cs"/>
      </a:defRPr>
    </a:lvl3pPr>
    <a:lvl4pPr marL="2212309" algn="l" defTabSz="1474872" rtl="0" eaLnBrk="1" latinLnBrk="0" hangingPunct="1">
      <a:defRPr kumimoji="1" sz="1936" kern="1200">
        <a:solidFill>
          <a:schemeClr val="tx1"/>
        </a:solidFill>
        <a:latin typeface="+mn-lt"/>
        <a:ea typeface="+mn-ea"/>
        <a:cs typeface="+mn-cs"/>
      </a:defRPr>
    </a:lvl4pPr>
    <a:lvl5pPr marL="2949745" algn="l" defTabSz="1474872" rtl="0" eaLnBrk="1" latinLnBrk="0" hangingPunct="1">
      <a:defRPr kumimoji="1" sz="1936" kern="1200">
        <a:solidFill>
          <a:schemeClr val="tx1"/>
        </a:solidFill>
        <a:latin typeface="+mn-lt"/>
        <a:ea typeface="+mn-ea"/>
        <a:cs typeface="+mn-cs"/>
      </a:defRPr>
    </a:lvl5pPr>
    <a:lvl6pPr marL="3687181" algn="l" defTabSz="1474872" rtl="0" eaLnBrk="1" latinLnBrk="0" hangingPunct="1">
      <a:defRPr kumimoji="1" sz="1936" kern="1200">
        <a:solidFill>
          <a:schemeClr val="tx1"/>
        </a:solidFill>
        <a:latin typeface="+mn-lt"/>
        <a:ea typeface="+mn-ea"/>
        <a:cs typeface="+mn-cs"/>
      </a:defRPr>
    </a:lvl6pPr>
    <a:lvl7pPr marL="4424617" algn="l" defTabSz="1474872" rtl="0" eaLnBrk="1" latinLnBrk="0" hangingPunct="1">
      <a:defRPr kumimoji="1" sz="1936" kern="1200">
        <a:solidFill>
          <a:schemeClr val="tx1"/>
        </a:solidFill>
        <a:latin typeface="+mn-lt"/>
        <a:ea typeface="+mn-ea"/>
        <a:cs typeface="+mn-cs"/>
      </a:defRPr>
    </a:lvl7pPr>
    <a:lvl8pPr marL="5162053" algn="l" defTabSz="1474872" rtl="0" eaLnBrk="1" latinLnBrk="0" hangingPunct="1">
      <a:defRPr kumimoji="1" sz="1936" kern="1200">
        <a:solidFill>
          <a:schemeClr val="tx1"/>
        </a:solidFill>
        <a:latin typeface="+mn-lt"/>
        <a:ea typeface="+mn-ea"/>
        <a:cs typeface="+mn-cs"/>
      </a:defRPr>
    </a:lvl8pPr>
    <a:lvl9pPr marL="5899489" algn="l" defTabSz="1474872" rtl="0" eaLnBrk="1" latinLnBrk="0" hangingPunct="1">
      <a:defRPr kumimoji="1" sz="1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タイトルとテキストとガイド">
    <p:spTree>
      <p:nvGrpSpPr>
        <p:cNvPr id="1" name=""/>
        <p:cNvGrpSpPr/>
        <p:nvPr/>
      </p:nvGrpSpPr>
      <p:grpSpPr>
        <a:xfrm>
          <a:off x="0" y="0"/>
          <a:ext cx="0" cy="0"/>
          <a:chOff x="0" y="0"/>
          <a:chExt cx="0" cy="0"/>
        </a:xfrm>
      </p:grpSpPr>
      <p:sp>
        <p:nvSpPr>
          <p:cNvPr id="14" name="スライド番号プレースホルダー 2"/>
          <p:cNvSpPr txBox="1">
            <a:spLocks/>
          </p:cNvSpPr>
          <p:nvPr userDrawn="1"/>
        </p:nvSpPr>
        <p:spPr>
          <a:xfrm>
            <a:off x="7839822" y="9992616"/>
            <a:ext cx="3730671" cy="505125"/>
          </a:xfrm>
          <a:prstGeom prst="rect">
            <a:avLst/>
          </a:prstGeom>
        </p:spPr>
        <p:txBody>
          <a:bodyPr vert="horz" lIns="0" tIns="0" rIns="0" bIns="0" rtlCol="0" anchor="ct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ctr"/>
            <a:r>
              <a:rPr lang="ja-JP" altLang="en-US" dirty="0"/>
              <a:t> </a:t>
            </a:r>
          </a:p>
        </p:txBody>
      </p:sp>
    </p:spTree>
    <p:extLst>
      <p:ext uri="{BB962C8B-B14F-4D97-AF65-F5344CB8AC3E}">
        <p14:creationId xmlns:p14="http://schemas.microsoft.com/office/powerpoint/2010/main" val="3256683887"/>
      </p:ext>
    </p:extLst>
  </p:cSld>
  <p:clrMapOvr>
    <a:masterClrMapping/>
  </p:clrMapOvr>
  <p:extLst>
    <p:ext uri="{DCECCB84-F9BA-43D5-87BE-67443E8EF086}">
      <p15:sldGuideLst xmlns:p15="http://schemas.microsoft.com/office/powerpoint/2012/main">
        <p15:guide id="1" pos="4762">
          <p15:clr>
            <a:srgbClr val="FBAE40"/>
          </p15:clr>
        </p15:guide>
        <p15:guide id="2" pos="339">
          <p15:clr>
            <a:srgbClr val="FBAE40"/>
          </p15:clr>
        </p15:guide>
        <p15:guide id="3" pos="9185">
          <p15:clr>
            <a:srgbClr val="FBAE40"/>
          </p15:clr>
        </p15:guide>
        <p15:guide id="4" orient="horz" pos="3368">
          <p15:clr>
            <a:srgbClr val="FBAE40"/>
          </p15:clr>
        </p15:guide>
        <p15:guide id="5" orient="horz" pos="6180">
          <p15:clr>
            <a:srgbClr val="FBAE40"/>
          </p15:clr>
        </p15:guide>
        <p15:guide id="6" orient="horz" pos="555">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11" name="タイトル プレースホルダー 10"/>
          <p:cNvSpPr>
            <a:spLocks noGrp="1"/>
          </p:cNvSpPr>
          <p:nvPr>
            <p:ph type="title"/>
          </p:nvPr>
        </p:nvSpPr>
        <p:spPr>
          <a:xfrm>
            <a:off x="535725" y="518622"/>
            <a:ext cx="14047900" cy="673500"/>
          </a:xfrm>
          <a:prstGeom prst="rect">
            <a:avLst/>
          </a:prstGeom>
        </p:spPr>
        <p:txBody>
          <a:bodyPr vert="horz" wrap="none" lIns="0" tIns="0" rIns="0" bIns="0" rtlCol="0" anchor="t" anchorCtr="0">
            <a:normAutofit/>
          </a:bodyPr>
          <a:lstStyle/>
          <a:p>
            <a:r>
              <a:rPr kumimoji="1" lang="ja-JP" altLang="en-US" dirty="0"/>
              <a:t>ここにタイトルを入力します</a:t>
            </a:r>
          </a:p>
        </p:txBody>
      </p:sp>
    </p:spTree>
    <p:extLst>
      <p:ext uri="{BB962C8B-B14F-4D97-AF65-F5344CB8AC3E}">
        <p14:creationId xmlns:p14="http://schemas.microsoft.com/office/powerpoint/2010/main" val="3614610891"/>
      </p:ext>
    </p:extLst>
  </p:cSld>
  <p:clrMap bg1="lt1" tx1="dk1" bg2="lt2" tx2="dk2" accent1="accent1" accent2="accent2" accent3="accent3" accent4="accent4" accent5="accent5" accent6="accent6" hlink="hlink" folHlink="folHlink"/>
  <p:sldLayoutIdLst>
    <p:sldLayoutId id="2147483680" r:id="rId1"/>
  </p:sldLayoutIdLst>
  <p:hf sldNum="0" hdr="0" ftr="0" dt="0"/>
  <p:txStyles>
    <p:titleStyle>
      <a:lvl1pPr algn="l" defTabSz="712793" rtl="0" eaLnBrk="1" latinLnBrk="0" hangingPunct="1">
        <a:spcBef>
          <a:spcPct val="0"/>
        </a:spcBef>
        <a:buNone/>
        <a:defRPr kumimoji="1" sz="3274" b="0" i="0" kern="1200" spc="390" baseline="0">
          <a:solidFill>
            <a:schemeClr val="tx1"/>
          </a:solidFill>
          <a:latin typeface="+mj-ea"/>
          <a:ea typeface="+mj-ea"/>
          <a:cs typeface="Century Gothic レギュラー" charset="0"/>
        </a:defRPr>
      </a:lvl1pPr>
    </p:titleStyle>
    <p:bodyStyle>
      <a:lvl1pPr marL="534595" indent="-534595" algn="l" defTabSz="712793" rtl="0" eaLnBrk="1" latinLnBrk="0" hangingPunct="1">
        <a:spcBef>
          <a:spcPct val="20000"/>
        </a:spcBef>
        <a:buFont typeface="Arial"/>
        <a:buChar char="•"/>
        <a:defRPr kumimoji="1" sz="4989"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kumimoji="1" sz="4365"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kumimoji="1" sz="3742"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9pPr>
    </p:bodyStyle>
    <p:otherStyle>
      <a:defPPr>
        <a:defRPr lang="ja-JP"/>
      </a:defPPr>
      <a:lvl1pPr marL="0" algn="l" defTabSz="712793" rtl="0" eaLnBrk="1" latinLnBrk="0" hangingPunct="1">
        <a:defRPr kumimoji="1" sz="2806" kern="1200">
          <a:solidFill>
            <a:schemeClr val="tx1"/>
          </a:solidFill>
          <a:latin typeface="+mn-lt"/>
          <a:ea typeface="+mn-ea"/>
          <a:cs typeface="+mn-cs"/>
        </a:defRPr>
      </a:lvl1pPr>
      <a:lvl2pPr marL="712793" algn="l" defTabSz="712793" rtl="0" eaLnBrk="1" latinLnBrk="0" hangingPunct="1">
        <a:defRPr kumimoji="1" sz="2806" kern="1200">
          <a:solidFill>
            <a:schemeClr val="tx1"/>
          </a:solidFill>
          <a:latin typeface="+mn-lt"/>
          <a:ea typeface="+mn-ea"/>
          <a:cs typeface="+mn-cs"/>
        </a:defRPr>
      </a:lvl2pPr>
      <a:lvl3pPr marL="1425586" algn="l" defTabSz="712793" rtl="0" eaLnBrk="1" latinLnBrk="0" hangingPunct="1">
        <a:defRPr kumimoji="1" sz="2806" kern="1200">
          <a:solidFill>
            <a:schemeClr val="tx1"/>
          </a:solidFill>
          <a:latin typeface="+mn-lt"/>
          <a:ea typeface="+mn-ea"/>
          <a:cs typeface="+mn-cs"/>
        </a:defRPr>
      </a:lvl3pPr>
      <a:lvl4pPr marL="2138379" algn="l" defTabSz="712793" rtl="0" eaLnBrk="1" latinLnBrk="0" hangingPunct="1">
        <a:defRPr kumimoji="1" sz="2806" kern="1200">
          <a:solidFill>
            <a:schemeClr val="tx1"/>
          </a:solidFill>
          <a:latin typeface="+mn-lt"/>
          <a:ea typeface="+mn-ea"/>
          <a:cs typeface="+mn-cs"/>
        </a:defRPr>
      </a:lvl4pPr>
      <a:lvl5pPr marL="2851172" algn="l" defTabSz="712793" rtl="0" eaLnBrk="1" latinLnBrk="0" hangingPunct="1">
        <a:defRPr kumimoji="1" sz="2806" kern="1200">
          <a:solidFill>
            <a:schemeClr val="tx1"/>
          </a:solidFill>
          <a:latin typeface="+mn-lt"/>
          <a:ea typeface="+mn-ea"/>
          <a:cs typeface="+mn-cs"/>
        </a:defRPr>
      </a:lvl5pPr>
      <a:lvl6pPr marL="3563965" algn="l" defTabSz="712793" rtl="0" eaLnBrk="1" latinLnBrk="0" hangingPunct="1">
        <a:defRPr kumimoji="1" sz="2806" kern="1200">
          <a:solidFill>
            <a:schemeClr val="tx1"/>
          </a:solidFill>
          <a:latin typeface="+mn-lt"/>
          <a:ea typeface="+mn-ea"/>
          <a:cs typeface="+mn-cs"/>
        </a:defRPr>
      </a:lvl6pPr>
      <a:lvl7pPr marL="4276759" algn="l" defTabSz="712793" rtl="0" eaLnBrk="1" latinLnBrk="0" hangingPunct="1">
        <a:defRPr kumimoji="1" sz="2806" kern="1200">
          <a:solidFill>
            <a:schemeClr val="tx1"/>
          </a:solidFill>
          <a:latin typeface="+mn-lt"/>
          <a:ea typeface="+mn-ea"/>
          <a:cs typeface="+mn-cs"/>
        </a:defRPr>
      </a:lvl7pPr>
      <a:lvl8pPr marL="4989552" algn="l" defTabSz="712793" rtl="0" eaLnBrk="1" latinLnBrk="0" hangingPunct="1">
        <a:defRPr kumimoji="1" sz="2806" kern="1200">
          <a:solidFill>
            <a:schemeClr val="tx1"/>
          </a:solidFill>
          <a:latin typeface="+mn-lt"/>
          <a:ea typeface="+mn-ea"/>
          <a:cs typeface="+mn-cs"/>
        </a:defRPr>
      </a:lvl8pPr>
      <a:lvl9pPr marL="5702345" algn="l" defTabSz="712793"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スライド番号プレースホルダー 2">
            <a:extLst>
              <a:ext uri="{FF2B5EF4-FFF2-40B4-BE49-F238E27FC236}">
                <a16:creationId xmlns:a16="http://schemas.microsoft.com/office/drawing/2014/main" id="{3000D8E4-2603-45AB-A942-9EBF8DCD9194}"/>
              </a:ext>
            </a:extLst>
          </p:cNvPr>
          <p:cNvSpPr txBox="1">
            <a:spLocks/>
          </p:cNvSpPr>
          <p:nvPr/>
        </p:nvSpPr>
        <p:spPr>
          <a:xfrm>
            <a:off x="444500" y="563596"/>
            <a:ext cx="14214929" cy="645543"/>
          </a:xfrm>
          <a:prstGeom prst="rect">
            <a:avLst/>
          </a:prstGeom>
          <a:solidFill>
            <a:srgbClr val="D2D7DA"/>
          </a:solidFill>
          <a:ln>
            <a:noFill/>
          </a:ln>
        </p:spPr>
        <p:txBody>
          <a:bodyPr vert="horz" wrap="square" lIns="72000" tIns="72000" rIns="72000" bIns="7200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en-US" altLang="ja-JP" sz="12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2025</a:t>
            </a:r>
            <a:r>
              <a:rPr lang="ja-JP" altLang="en-US" sz="12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年日本国際博覧会　施設整備に</a:t>
            </a:r>
            <a:r>
              <a:rPr lang="ja-JP" altLang="en-US" sz="1200" b="1">
                <a:solidFill>
                  <a:schemeClr val="bg2">
                    <a:lumMod val="25000"/>
                  </a:schemeClr>
                </a:solidFill>
                <a:latin typeface="UD デジタル 教科書体 NP-R" panose="02020400000000000000" pitchFamily="18" charset="-128"/>
                <a:ea typeface="UD デジタル 教科書体 NP-R" panose="02020400000000000000" pitchFamily="18" charset="-128"/>
              </a:rPr>
              <a:t>関するユニバーサルデザインワークショップ</a:t>
            </a:r>
            <a:endParaRPr lang="en-US" altLang="ja-JP"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algn="l">
              <a:spcBef>
                <a:spcPts val="300"/>
              </a:spcBef>
            </a:pPr>
            <a:r>
              <a:rPr lang="ja-JP" altLang="en-US" sz="1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第２回</a:t>
            </a:r>
            <a:r>
              <a:rPr lang="ja-JP" altLang="en-US" sz="1800" b="1" u="sng"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カームダウン／クールダウンスペース</a:t>
            </a:r>
            <a:r>
              <a:rPr lang="ja-JP" altLang="en-US" sz="1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に関する検討会の議事概要について</a:t>
            </a:r>
            <a:endParaRPr lang="en-US" altLang="ja-JP" sz="2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195" name="スライド番号プレースホルダー 2">
            <a:extLst>
              <a:ext uri="{FF2B5EF4-FFF2-40B4-BE49-F238E27FC236}">
                <a16:creationId xmlns:a16="http://schemas.microsoft.com/office/drawing/2014/main" id="{DD611CC9-69DF-44C9-8D9A-78165A866F5B}"/>
              </a:ext>
            </a:extLst>
          </p:cNvPr>
          <p:cNvSpPr txBox="1">
            <a:spLocks/>
          </p:cNvSpPr>
          <p:nvPr/>
        </p:nvSpPr>
        <p:spPr>
          <a:xfrm>
            <a:off x="10306050" y="755459"/>
            <a:ext cx="4188657" cy="246221"/>
          </a:xfrm>
          <a:prstGeom prst="rect">
            <a:avLst/>
          </a:prstGeom>
        </p:spPr>
        <p:txBody>
          <a:bodyPr vert="horz" wrap="squar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lang="ja-JP" altLang="en-US" sz="16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カームダウン／クールダウンスペース ②</a:t>
            </a:r>
            <a:endParaRPr lang="en-US" altLang="ja-JP" sz="16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a:extLst>
              <a:ext uri="{FF2B5EF4-FFF2-40B4-BE49-F238E27FC236}">
                <a16:creationId xmlns:a16="http://schemas.microsoft.com/office/drawing/2014/main" id="{C32C827D-ADE0-4AE1-B012-D3558B436A3A}"/>
              </a:ext>
            </a:extLst>
          </p:cNvPr>
          <p:cNvSpPr txBox="1"/>
          <p:nvPr/>
        </p:nvSpPr>
        <p:spPr>
          <a:xfrm>
            <a:off x="1739900" y="1768775"/>
            <a:ext cx="4114800" cy="261610"/>
          </a:xfrm>
          <a:prstGeom prst="rect">
            <a:avLst/>
          </a:prstGeom>
          <a:noFill/>
        </p:spPr>
        <p:txBody>
          <a:bodyPr wrap="square" rtlCol="0">
            <a:spAutoFit/>
          </a:bodyPr>
          <a:lstStyle/>
          <a:p>
            <a:r>
              <a:rPr kumimoji="1" lang="ja-JP" altLang="en-US" sz="1100" b="0" dirty="0">
                <a:latin typeface="UD デジタル 教科書体 NP-R" panose="02020400000000000000" pitchFamily="18" charset="-128"/>
                <a:ea typeface="UD デジタル 教科書体 NP-R" panose="02020400000000000000" pitchFamily="18" charset="-128"/>
              </a:rPr>
              <a:t>２０２２年１１月２８日（月）</a:t>
            </a:r>
            <a:r>
              <a:rPr kumimoji="1" lang="en-US" altLang="ja-JP" sz="1100" b="0" dirty="0">
                <a:latin typeface="UD デジタル 教科書体 NP-R" panose="02020400000000000000" pitchFamily="18" charset="-128"/>
                <a:ea typeface="UD デジタル 教科書体 NP-R" panose="02020400000000000000" pitchFamily="18" charset="-128"/>
              </a:rPr>
              <a:t>14</a:t>
            </a:r>
            <a:r>
              <a:rPr kumimoji="1" lang="ja-JP" altLang="en-US" sz="1100" b="0" dirty="0">
                <a:latin typeface="UD デジタル 教科書体 NP-R" panose="02020400000000000000" pitchFamily="18" charset="-128"/>
                <a:ea typeface="UD デジタル 教科書体 NP-R" panose="02020400000000000000" pitchFamily="18" charset="-128"/>
              </a:rPr>
              <a:t>時</a:t>
            </a:r>
            <a:r>
              <a:rPr kumimoji="1" lang="en-US" altLang="ja-JP" sz="1100" b="0" dirty="0">
                <a:latin typeface="UD デジタル 教科書体 NP-R" panose="02020400000000000000" pitchFamily="18" charset="-128"/>
                <a:ea typeface="UD デジタル 教科書体 NP-R" panose="02020400000000000000" pitchFamily="18" charset="-128"/>
              </a:rPr>
              <a:t>30</a:t>
            </a:r>
            <a:r>
              <a:rPr kumimoji="1" lang="ja-JP" altLang="en-US" sz="1100" b="0" dirty="0">
                <a:latin typeface="UD デジタル 教科書体 NP-R" panose="02020400000000000000" pitchFamily="18" charset="-128"/>
                <a:ea typeface="UD デジタル 教科書体 NP-R" panose="02020400000000000000" pitchFamily="18" charset="-128"/>
              </a:rPr>
              <a:t>分から</a:t>
            </a:r>
            <a:r>
              <a:rPr kumimoji="1" lang="en-US" altLang="ja-JP" sz="1100" b="0" dirty="0">
                <a:latin typeface="UD デジタル 教科書体 NP-R" panose="02020400000000000000" pitchFamily="18" charset="-128"/>
                <a:ea typeface="UD デジタル 教科書体 NP-R" panose="02020400000000000000" pitchFamily="18" charset="-128"/>
              </a:rPr>
              <a:t>16</a:t>
            </a:r>
            <a:r>
              <a:rPr kumimoji="1" lang="ja-JP" altLang="en-US" sz="1100" b="0" dirty="0">
                <a:latin typeface="UD デジタル 教科書体 NP-R" panose="02020400000000000000" pitchFamily="18" charset="-128"/>
                <a:ea typeface="UD デジタル 教科書体 NP-R" panose="02020400000000000000" pitchFamily="18" charset="-128"/>
              </a:rPr>
              <a:t>時まで</a:t>
            </a:r>
          </a:p>
        </p:txBody>
      </p:sp>
      <p:sp>
        <p:nvSpPr>
          <p:cNvPr id="25" name="スライド番号プレースホルダー 2">
            <a:extLst>
              <a:ext uri="{FF2B5EF4-FFF2-40B4-BE49-F238E27FC236}">
                <a16:creationId xmlns:a16="http://schemas.microsoft.com/office/drawing/2014/main" id="{9AEEC90E-5AB9-4F23-8ECF-8A2D463FDF4D}"/>
              </a:ext>
            </a:extLst>
          </p:cNvPr>
          <p:cNvSpPr txBox="1">
            <a:spLocks/>
          </p:cNvSpPr>
          <p:nvPr/>
        </p:nvSpPr>
        <p:spPr>
          <a:xfrm>
            <a:off x="798171" y="4145441"/>
            <a:ext cx="1154162" cy="276999"/>
          </a:xfrm>
          <a:prstGeom prst="rect">
            <a:avLst/>
          </a:prstGeom>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800" b="1" dirty="0">
                <a:solidFill>
                  <a:srgbClr val="0068B7"/>
                </a:solidFill>
                <a:latin typeface="UD デジタル 教科書体 NP-R" panose="02020400000000000000" pitchFamily="18" charset="-128"/>
                <a:ea typeface="UD デジタル 教科書体 NP-R" panose="02020400000000000000" pitchFamily="18" charset="-128"/>
              </a:rPr>
              <a:t>主なご意見</a:t>
            </a:r>
            <a:endParaRPr lang="en-US" altLang="ja-JP" sz="2800" b="1" dirty="0">
              <a:solidFill>
                <a:srgbClr val="0068B7"/>
              </a:solidFill>
              <a:latin typeface="UD デジタル 教科書体 NP-R" panose="02020400000000000000" pitchFamily="18" charset="-128"/>
              <a:ea typeface="UD デジタル 教科書体 NP-R" panose="02020400000000000000" pitchFamily="18" charset="-128"/>
            </a:endParaRPr>
          </a:p>
        </p:txBody>
      </p:sp>
      <p:sp>
        <p:nvSpPr>
          <p:cNvPr id="26" name="テキスト ボックス 25">
            <a:extLst>
              <a:ext uri="{FF2B5EF4-FFF2-40B4-BE49-F238E27FC236}">
                <a16:creationId xmlns:a16="http://schemas.microsoft.com/office/drawing/2014/main" id="{D309640A-EC0F-4B63-9191-15F7E042EFB5}"/>
              </a:ext>
            </a:extLst>
          </p:cNvPr>
          <p:cNvSpPr txBox="1"/>
          <p:nvPr/>
        </p:nvSpPr>
        <p:spPr>
          <a:xfrm>
            <a:off x="525464" y="4440662"/>
            <a:ext cx="6777036" cy="5420812"/>
          </a:xfrm>
          <a:prstGeom prst="rect">
            <a:avLst/>
          </a:prstGeom>
          <a:solidFill>
            <a:schemeClr val="bg1">
              <a:lumMod val="95000"/>
            </a:schemeClr>
          </a:solidFill>
          <a:ln w="12700">
            <a:noFill/>
            <a:prstDash val="dash"/>
          </a:ln>
        </p:spPr>
        <p:txBody>
          <a:bodyPr wrap="square" bIns="46800">
            <a:noAutofit/>
          </a:bodyPr>
          <a:lstStyle/>
          <a:p>
            <a:pPr marL="92075" indent="-92075">
              <a:lnSpc>
                <a:spcPts val="1300"/>
              </a:lnSpc>
              <a:spcBef>
                <a:spcPts val="600"/>
              </a:spcBef>
            </a:pPr>
            <a:r>
              <a:rPr lang="ja-JP" altLang="en-US"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サービス施設（南東）平面プラン</a:t>
            </a:r>
            <a:r>
              <a:rPr lang="ja-JP" altLang="ja-JP"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について</a:t>
            </a:r>
          </a:p>
          <a:p>
            <a:pPr marL="92075" indent="-92075">
              <a:lnSpc>
                <a:spcPts val="1300"/>
              </a:lnSpc>
            </a:pP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・屋内休憩所と</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カームダウン・クールダウンが同じ建物内に配置され</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ることについて、人がたくさんいるなかで</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カームダウンに入っていく</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のは、恥ずかしさやいたたまれなさを感じてしまう。</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また、</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授乳室</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や</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おむつ交換室は静かな空間では</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ない</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ので、その隣に</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カームダウンがあると</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、利用するのが怖く、利用したとしても気持ちが収まらない</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一方、</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兄弟がいたり家族が休みたいこともあるので、併設していることは大事</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同じ施設内</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でいいが、</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動線が</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交わらない工夫をしてほしい</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300"/>
              </a:lnSpc>
            </a:pP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900" b="1" u="sng" kern="100" dirty="0" err="1">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発達障がい</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当事者は赤ちゃんの泣き声が苦手</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ストレスに</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なる</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場合があ</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るため、</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防音対策が大事</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物理的距離が心理的距離の安心につながる</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部屋を</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離して、</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入口を別に</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してほしい。</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300"/>
              </a:lnSpc>
            </a:pP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・カームダウン・クールダウンスペースを</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建物の入口側</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に持ってくる</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と</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良い。顔を見られずに</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部屋に入ることができるし、</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主要動線から</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手前にあること</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で</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心理的な辛さを軽減する</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このとき、</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外から見て入口が</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すぐに</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分かる</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他の人と交わらない動線とすることは大前提</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spcBef>
                <a:spcPts val="600"/>
              </a:spcBef>
            </a:pPr>
            <a:r>
              <a:rPr lang="ja-JP" altLang="ja-JP"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カームダウン・クールダウンスペース全体について</a:t>
            </a:r>
          </a:p>
          <a:p>
            <a:pPr marL="92075" indent="-92075">
              <a:lnSpc>
                <a:spcPts val="1300"/>
              </a:lnSpc>
            </a:pP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広い</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建物</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内などは、</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見つけ</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やすい案内表示</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をしてほしい。</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カームダウン・クールダウンのピクトグラムは珍しいので</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補助説明</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を</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つけて</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ほしい</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。また、</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会場全体の</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センサリーマップも作成し</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て</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ほしい</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300"/>
              </a:lnSpc>
            </a:pP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・利用中に外から誰か人が来るかもしれないと思うと怖くて落ち着けない。利用したい人も中に人がいるのではないかと思い、本当に</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部屋を</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開けていいか分からないこともある。中に人がいることが分かるように、</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利用中はランプが点灯するなど視覚的に分かるような工夫が必要</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・新国立競技場では部屋の電気がついていたら利用中と分かるように、扉の一部がすりガラスになっている。</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ただし、</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すりガラスだと衝動的にガラスを割ったり、凶器にしてしまうこともあるので、注意が必要</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個室なので、</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防犯上、</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部屋の中に防犯カメラがあってもいい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（ただし、</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利用者にとってプレッシャーになる</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こともある）。</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300"/>
              </a:lnSpc>
            </a:pP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・どこかの部屋を通らないと入れない</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カームダウン・クールダウンスペース</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も</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あ</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ると思う。</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屋外</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から直接</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カームダウン・クールダウンに</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入れることよりも</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動線が分かれていることが大事</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車いす使用者やベビーカー利用者など、いろいろなケースを想定して</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部屋の広さや使い勝手を考えてほしい</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300"/>
              </a:lnSpc>
              <a:spcBef>
                <a:spcPts val="600"/>
              </a:spcBef>
            </a:pPr>
            <a:r>
              <a:rPr lang="ja-JP" altLang="ja-JP" sz="900" b="1"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内壁仕上げ材について</a:t>
            </a:r>
          </a:p>
          <a:p>
            <a:pPr marL="92075" indent="-92075">
              <a:lnSpc>
                <a:spcPts val="1300"/>
              </a:lnSpc>
            </a:pP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寒色系、ブルー系がいい</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と思う。</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一方で、</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カームダウン・クールダウンスペースに入るような心境では</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悲しくなってしまう</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という意見もある</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・国によって色彩感覚</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が異なる</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が、</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温かみのあるアースカラー</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が</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いい</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と思う。</a:t>
            </a:r>
          </a:p>
          <a:p>
            <a:pPr marL="92075" indent="-92075">
              <a:lnSpc>
                <a:spcPts val="1300"/>
              </a:lnSpc>
            </a:pP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・会場に</a:t>
            </a:r>
            <a:r>
              <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8</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か所設置するので、</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場所によって寒色系や暖色系など色が選択できるといい</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。選択できることが大事。</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色味について</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もセンサリーマップに表示するといい。</a:t>
            </a:r>
          </a:p>
          <a:p>
            <a:pPr marL="92075" indent="-92075">
              <a:lnSpc>
                <a:spcPts val="1300"/>
              </a:lnSpc>
            </a:pP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ライトトーン、ライトグレイッシュトーン</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など</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を組み合わせたらいい</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92075" indent="-92075">
              <a:lnSpc>
                <a:spcPts val="1300"/>
              </a:lnSpc>
            </a:pP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・ペールトーン</a:t>
            </a:r>
            <a:r>
              <a:rPr lang="ja-JP" altLang="en-US"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は</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明るすぎる。ダークトーンとダークグレイッシュトーンは暗すぎる。</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ライトグレイッシュトーン、ダルトーン、ソフトトーンくらい。</a:t>
            </a:r>
            <a:r>
              <a:rPr lang="ja-JP" altLang="en-US"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特に、</a:t>
            </a:r>
            <a:r>
              <a:rPr lang="ja-JP" altLang="ja-JP" sz="9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ライトグレイッシュトーンはすごくいい色味だと思う</a:t>
            </a:r>
            <a:r>
              <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92075" indent="-92075">
              <a:lnSpc>
                <a:spcPts val="1300"/>
              </a:lnSpc>
            </a:pPr>
            <a:endParaRPr lang="ja-JP" altLang="ja-JP" sz="9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p:txBody>
      </p:sp>
      <p:sp>
        <p:nvSpPr>
          <p:cNvPr id="115" name="テキスト ボックス 114">
            <a:extLst>
              <a:ext uri="{FF2B5EF4-FFF2-40B4-BE49-F238E27FC236}">
                <a16:creationId xmlns:a16="http://schemas.microsoft.com/office/drawing/2014/main" id="{4A5C8EE5-5363-4AC8-9CC7-9D586F8D3B9F}"/>
              </a:ext>
              <a:ext uri="{C183D7F6-B498-43B3-948B-1728B52AA6E4}">
                <adec:decorative xmlns:adec="http://schemas.microsoft.com/office/drawing/2017/decorative" val="0"/>
              </a:ext>
            </a:extLst>
          </p:cNvPr>
          <p:cNvSpPr txBox="1"/>
          <p:nvPr/>
        </p:nvSpPr>
        <p:spPr>
          <a:xfrm>
            <a:off x="7559675" y="1384985"/>
            <a:ext cx="1005403" cy="338554"/>
          </a:xfrm>
          <a:prstGeom prst="rect">
            <a:avLst/>
          </a:prstGeom>
          <a:solidFill>
            <a:srgbClr val="0068B7"/>
          </a:solidFill>
        </p:spPr>
        <p:txBody>
          <a:bodyPr wrap="none">
            <a:spAutoFit/>
          </a:bodyPr>
          <a:lstStyle/>
          <a:p>
            <a:r>
              <a:rPr kumimoji="1" lang="ja-JP" altLang="en-US" sz="1600" dirty="0">
                <a:solidFill>
                  <a:schemeClr val="bg1"/>
                </a:solidFill>
                <a:latin typeface="UD デジタル 教科書体 NP-R" panose="02020400000000000000" pitchFamily="18" charset="-128"/>
                <a:ea typeface="UD デジタル 教科書体 NP-R" panose="02020400000000000000" pitchFamily="18" charset="-128"/>
              </a:rPr>
              <a:t>会場全体</a:t>
            </a:r>
          </a:p>
        </p:txBody>
      </p:sp>
      <p:sp>
        <p:nvSpPr>
          <p:cNvPr id="158" name="テキスト ボックス 157">
            <a:extLst>
              <a:ext uri="{FF2B5EF4-FFF2-40B4-BE49-F238E27FC236}">
                <a16:creationId xmlns:a16="http://schemas.microsoft.com/office/drawing/2014/main" id="{DD67241A-7BF5-4CB2-908E-381B55DEA2F2}"/>
              </a:ext>
            </a:extLst>
          </p:cNvPr>
          <p:cNvSpPr txBox="1"/>
          <p:nvPr/>
        </p:nvSpPr>
        <p:spPr>
          <a:xfrm>
            <a:off x="7661921" y="1767473"/>
            <a:ext cx="6923432" cy="2016642"/>
          </a:xfrm>
          <a:prstGeom prst="rect">
            <a:avLst/>
          </a:prstGeom>
          <a:solidFill>
            <a:srgbClr val="E60012">
              <a:alpha val="5000"/>
            </a:srgbClr>
          </a:solidFill>
          <a:ln w="25400">
            <a:solidFill>
              <a:srgbClr val="E60012"/>
            </a:solidFill>
            <a:prstDash val="solid"/>
          </a:ln>
          <a:effectLst/>
        </p:spPr>
        <p:txBody>
          <a:bodyPr wrap="square">
            <a:spAutoFit/>
          </a:bodyPr>
          <a:lstStyle>
            <a:defPPr>
              <a:defRPr lang="ja-JP"/>
            </a:defPPr>
            <a:lvl1pPr marL="173038" indent="-173038">
              <a:lnSpc>
                <a:spcPts val="900"/>
              </a:lnSpc>
              <a:defRPr sz="900" kern="100">
                <a:effectLst/>
                <a:latin typeface="游明朝" panose="02020400000000000000" pitchFamily="18" charset="-128"/>
                <a:ea typeface="UD デジタル 教科書体 NP-R" panose="02020400000000000000" pitchFamily="18" charset="-128"/>
                <a:cs typeface="Times New Roman" panose="02020603050405020304" pitchFamily="18" charset="0"/>
              </a:defRPr>
            </a:lvl1pPr>
          </a:lstStyle>
          <a:p>
            <a:pPr>
              <a:lnSpc>
                <a:spcPts val="1000"/>
              </a:lnSpc>
            </a:pPr>
            <a:r>
              <a:rPr lang="ja-JP" altLang="en-US" b="1" dirty="0">
                <a:solidFill>
                  <a:srgbClr val="E60012"/>
                </a:solidFill>
              </a:rPr>
              <a:t>まとめ（決定事項）</a:t>
            </a:r>
          </a:p>
          <a:p>
            <a:pPr marL="90488" indent="-90488">
              <a:lnSpc>
                <a:spcPts val="1000"/>
              </a:lnSpc>
            </a:pPr>
            <a:r>
              <a:rPr lang="ja-JP" altLang="en-US" dirty="0"/>
              <a:t>・会場内のカームダウン・クールダウンスペースは、東西のゲート施設、４つの休憩所、北東と南東のサービス施設（計８か所）とし、すべて個室タイプで検討していく。</a:t>
            </a:r>
          </a:p>
          <a:p>
            <a:pPr marL="90488" indent="-90488">
              <a:lnSpc>
                <a:spcPts val="1000"/>
              </a:lnSpc>
            </a:pPr>
            <a:r>
              <a:rPr lang="ja-JP" altLang="en-US" dirty="0"/>
              <a:t>・サービス施設（南東）の平面プランについては、カームダウン・クールダウンスペースと授乳室･おむつ交換室は離して配置し、建物外部から直接アプローチできる位置に扉を設けて、なるべく動線を交差させないようなプランの変更と、遮音性を高めることを検討していく。</a:t>
            </a:r>
          </a:p>
          <a:p>
            <a:pPr marL="90488" indent="-90488">
              <a:lnSpc>
                <a:spcPts val="1000"/>
              </a:lnSpc>
            </a:pPr>
            <a:r>
              <a:rPr lang="ja-JP" altLang="en-US" dirty="0"/>
              <a:t>・会場内の他の設置場所においても、いただいたご意見を参考にプランを検討していく。</a:t>
            </a:r>
          </a:p>
          <a:p>
            <a:pPr marL="90488" indent="-90488">
              <a:lnSpc>
                <a:spcPts val="1000"/>
              </a:lnSpc>
            </a:pPr>
            <a:r>
              <a:rPr lang="ja-JP" altLang="en-US" dirty="0"/>
              <a:t>・出入口の扉については、遮音性が期待できる片開き戸の採用を検討していく。</a:t>
            </a:r>
          </a:p>
          <a:p>
            <a:pPr marL="90488" indent="-90488">
              <a:lnSpc>
                <a:spcPts val="1000"/>
              </a:lnSpc>
            </a:pPr>
            <a:r>
              <a:rPr lang="ja-JP" altLang="en-US" dirty="0"/>
              <a:t>・南東のサービス施設では、広さは</a:t>
            </a:r>
            <a:r>
              <a:rPr lang="en-US" altLang="ja-JP" dirty="0"/>
              <a:t>2.5</a:t>
            </a:r>
            <a:r>
              <a:rPr lang="ja-JP" altLang="en-US" dirty="0"/>
              <a:t>ｍ</a:t>
            </a:r>
            <a:r>
              <a:rPr lang="en-US" altLang="ja-JP" dirty="0"/>
              <a:t>×2.5</a:t>
            </a:r>
            <a:r>
              <a:rPr lang="ja-JP" altLang="en-US" dirty="0"/>
              <a:t>ｍ程度を想定し、車いす使用者も利用可能な広さで一部屋としてゆったりと使っていただくことを検討していく。</a:t>
            </a:r>
          </a:p>
          <a:p>
            <a:pPr marL="90488" indent="-90488">
              <a:lnSpc>
                <a:spcPts val="1000"/>
              </a:lnSpc>
            </a:pPr>
            <a:r>
              <a:rPr lang="ja-JP" altLang="en-US" dirty="0"/>
              <a:t>・内装の色味については、いただいたご意見を参考にメーカーのサンプルを確認し、近い色となるよう検討していく。さらに会場内の場所によって寒色系や暖色系など色が選択できるように検討していく。</a:t>
            </a:r>
          </a:p>
          <a:p>
            <a:pPr marL="90488" indent="-90488">
              <a:lnSpc>
                <a:spcPts val="1000"/>
              </a:lnSpc>
            </a:pPr>
            <a:r>
              <a:rPr lang="ja-JP" altLang="en-US" dirty="0"/>
              <a:t>・第</a:t>
            </a:r>
            <a:r>
              <a:rPr lang="en-US" altLang="ja-JP" dirty="0"/>
              <a:t>1</a:t>
            </a:r>
            <a:r>
              <a:rPr lang="ja-JP" altLang="en-US" dirty="0"/>
              <a:t>回検討会でご意見いただいたベンチなどの休憩スペースの一部をパーテーションで仕切った簡易なカームダウンスペースの整備についても引き続き検討していく。</a:t>
            </a:r>
          </a:p>
          <a:p>
            <a:pPr marL="90488" indent="-90488">
              <a:lnSpc>
                <a:spcPts val="1000"/>
              </a:lnSpc>
            </a:pPr>
            <a:r>
              <a:rPr lang="ja-JP" altLang="en-US" dirty="0"/>
              <a:t>・外部のデザインについては、奇抜なデザインにならないように配慮し、分かりやすいピクトグラムでの表示を心がける。</a:t>
            </a:r>
          </a:p>
        </p:txBody>
      </p:sp>
      <p:sp>
        <p:nvSpPr>
          <p:cNvPr id="223" name="正方形/長方形 222">
            <a:extLst>
              <a:ext uri="{FF2B5EF4-FFF2-40B4-BE49-F238E27FC236}">
                <a16:creationId xmlns:a16="http://schemas.microsoft.com/office/drawing/2014/main" id="{DEF9953D-B34F-4DA4-92F5-DAEFB8A62352}"/>
              </a:ext>
              <a:ext uri="{C183D7F6-B498-43B3-948B-1728B52AA6E4}">
                <adec:decorative xmlns:adec="http://schemas.microsoft.com/office/drawing/2017/decorative" val="0"/>
              </a:ext>
            </a:extLst>
          </p:cNvPr>
          <p:cNvSpPr/>
          <p:nvPr/>
        </p:nvSpPr>
        <p:spPr>
          <a:xfrm>
            <a:off x="444500" y="10014494"/>
            <a:ext cx="14214929" cy="299295"/>
          </a:xfrm>
          <a:prstGeom prst="rect">
            <a:avLst/>
          </a:prstGeom>
          <a:solidFill>
            <a:srgbClr val="D2D7DA"/>
          </a:solidFill>
          <a:ln>
            <a:noFill/>
          </a:ln>
        </p:spPr>
        <p:txBody>
          <a:bodyPr vert="horz" wrap="square" lIns="72000" tIns="72000" rIns="72000" bIns="72000" rtlCol="0" anchor="ctr">
            <a:spAutoFit/>
          </a:bodyPr>
          <a:lstStyle/>
          <a:p>
            <a:r>
              <a:rPr lang="en-US" altLang="ja-JP"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r>
              <a:rPr lang="ja-JP" altLang="en-US"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本資料の設計内容は、今後変更の可能性がございます。</a:t>
            </a:r>
          </a:p>
        </p:txBody>
      </p:sp>
      <p:sp>
        <p:nvSpPr>
          <p:cNvPr id="194" name="スライド番号プレースホルダー 2">
            <a:extLst>
              <a:ext uri="{FF2B5EF4-FFF2-40B4-BE49-F238E27FC236}">
                <a16:creationId xmlns:a16="http://schemas.microsoft.com/office/drawing/2014/main" id="{0EB6AE8A-7BDC-4680-ABFB-B366AE3EBF5F}"/>
              </a:ext>
              <a:ext uri="{C183D7F6-B498-43B3-948B-1728B52AA6E4}">
                <adec:decorative xmlns:adec="http://schemas.microsoft.com/office/drawing/2017/decorative" val="0"/>
              </a:ext>
            </a:extLst>
          </p:cNvPr>
          <p:cNvSpPr txBox="1">
            <a:spLocks/>
          </p:cNvSpPr>
          <p:nvPr/>
        </p:nvSpPr>
        <p:spPr>
          <a:xfrm>
            <a:off x="11932600" y="10079502"/>
            <a:ext cx="2660371" cy="169277"/>
          </a:xfrm>
          <a:prstGeom prst="rect">
            <a:avLst/>
          </a:prstGeom>
        </p:spPr>
        <p:txBody>
          <a:bodyPr vert="horz" wrap="squar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公表日：</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2023</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年</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1</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月</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31</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日</a:t>
            </a:r>
            <a:endPar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graphicFrame>
        <p:nvGraphicFramePr>
          <p:cNvPr id="21" name="表 9">
            <a:extLst>
              <a:ext uri="{FF2B5EF4-FFF2-40B4-BE49-F238E27FC236}">
                <a16:creationId xmlns:a16="http://schemas.microsoft.com/office/drawing/2014/main" id="{8C45F6E9-972C-4CC8-AB94-9C783F8D8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0059779"/>
              </p:ext>
            </p:extLst>
          </p:nvPr>
        </p:nvGraphicFramePr>
        <p:xfrm>
          <a:off x="538163" y="1768775"/>
          <a:ext cx="6777037" cy="2301240"/>
        </p:xfrm>
        <a:graphic>
          <a:graphicData uri="http://schemas.openxmlformats.org/drawingml/2006/table">
            <a:tbl>
              <a:tblPr firstRow="1" bandRow="1">
                <a:tableStyleId>{9D7B26C5-4107-4FEC-AEDC-1716B250A1EF}</a:tableStyleId>
              </a:tblPr>
              <a:tblGrid>
                <a:gridCol w="1307403">
                  <a:extLst>
                    <a:ext uri="{9D8B030D-6E8A-4147-A177-3AD203B41FA5}">
                      <a16:colId xmlns:a16="http://schemas.microsoft.com/office/drawing/2014/main" val="3120787404"/>
                    </a:ext>
                  </a:extLst>
                </a:gridCol>
                <a:gridCol w="5469634">
                  <a:extLst>
                    <a:ext uri="{9D8B030D-6E8A-4147-A177-3AD203B41FA5}">
                      <a16:colId xmlns:a16="http://schemas.microsoft.com/office/drawing/2014/main" val="2514595461"/>
                    </a:ext>
                  </a:extLst>
                </a:gridCol>
              </a:tblGrid>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日　時</a:t>
                      </a:r>
                    </a:p>
                  </a:txBody>
                  <a:tcPr>
                    <a:lnL w="38100" cap="flat" cmpd="sng" algn="ctr">
                      <a:noFill/>
                      <a:prstDash val="solid"/>
                      <a:round/>
                      <a:headEnd type="none" w="med" len="med"/>
                      <a:tailEnd type="none" w="med" len="med"/>
                    </a:lnL>
                    <a:lnR>
                      <a:noFill/>
                    </a:lnR>
                    <a:lnT w="28575" cap="flat" cmpd="sng" algn="ctr">
                      <a:solidFill>
                        <a:srgbClr val="0068B7"/>
                      </a:solidFill>
                      <a:prstDash val="solid"/>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100" b="0" dirty="0">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28575" cap="flat" cmpd="sng" algn="ctr">
                      <a:solidFill>
                        <a:srgbClr val="0068B7"/>
                      </a:solidFill>
                      <a:prstDash val="solid"/>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7777449"/>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場　所</a:t>
                      </a: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0" dirty="0">
                          <a:latin typeface="UD デジタル 教科書体 NP-R" panose="02020400000000000000" pitchFamily="18" charset="-128"/>
                          <a:ea typeface="UD デジタル 教科書体 NP-R" panose="02020400000000000000" pitchFamily="18" charset="-128"/>
                        </a:rPr>
                        <a:t>２０２５年日本国際博覧会協会 会議室・オンライン併催</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8194729"/>
                  </a:ext>
                </a:extLst>
              </a:tr>
              <a:tr h="397612">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委員出席者</a:t>
                      </a:r>
                      <a:endParaRPr kumimoji="1" lang="en-US" altLang="ja-JP" sz="1100" b="0" dirty="0">
                        <a:latin typeface="UD デジタル 教科書体 NP-R" panose="02020400000000000000" pitchFamily="18" charset="-128"/>
                        <a:ea typeface="UD デジタル 教科書体 NP-R" panose="02020400000000000000" pitchFamily="18" charset="-128"/>
                      </a:endParaRPr>
                    </a:p>
                    <a:p>
                      <a:pPr algn="l"/>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順不同、敬称略</a:t>
                      </a:r>
                      <a:r>
                        <a:rPr kumimoji="1" lang="en-US" altLang="ja-JP" sz="1100" b="0" dirty="0">
                          <a:latin typeface="UD デジタル 教科書体 NP-R" panose="02020400000000000000" pitchFamily="18" charset="-128"/>
                          <a:ea typeface="UD デジタル 教科書体 NP-R" panose="02020400000000000000" pitchFamily="18" charset="-128"/>
                        </a:rPr>
                        <a:t>)</a:t>
                      </a: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100" b="0" dirty="0">
                          <a:latin typeface="UD デジタル 教科書体 NP-R" panose="02020400000000000000" pitchFamily="18" charset="-128"/>
                          <a:ea typeface="UD デジタル 教科書体 NP-R" panose="02020400000000000000" pitchFamily="18" charset="-128"/>
                        </a:rPr>
                        <a:t>石塚裕子</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zh-CN" altLang="en-US" sz="1100" b="0" dirty="0">
                          <a:latin typeface="UD デジタル 教科書体 NP-R" panose="02020400000000000000" pitchFamily="18" charset="-128"/>
                          <a:ea typeface="UD デジタル 教科書体 NP-R" panose="02020400000000000000" pitchFamily="18" charset="-128"/>
                        </a:rPr>
                        <a:t>大阪大学大学院人間科学研究科</a:t>
                      </a:r>
                      <a:r>
                        <a:rPr kumimoji="1" lang="ja-JP" altLang="en-US" sz="1100" b="0" dirty="0">
                          <a:latin typeface="UD デジタル 教科書体 NP-R" panose="02020400000000000000" pitchFamily="18" charset="-128"/>
                          <a:ea typeface="UD デジタル 教科書体 NP-R" panose="02020400000000000000" pitchFamily="18" charset="-128"/>
                        </a:rPr>
                        <a:t> 講師</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a:t>
                      </a:r>
                      <a:r>
                        <a:rPr kumimoji="1" lang="zh-TW" altLang="en-US" sz="1100" b="0" dirty="0">
                          <a:latin typeface="UD デジタル 教科書体 NP-R" panose="02020400000000000000" pitchFamily="18" charset="-128"/>
                          <a:ea typeface="UD デジタル 教科書体 NP-R" panose="02020400000000000000" pitchFamily="18" charset="-128"/>
                        </a:rPr>
                        <a:t>三星昭宏</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zh-CN" altLang="en-US" sz="1100" b="0" dirty="0">
                          <a:latin typeface="UD デジタル 教科書体 NP-R" panose="02020400000000000000" pitchFamily="18" charset="-128"/>
                          <a:ea typeface="UD デジタル 教科書体 NP-R" panose="02020400000000000000" pitchFamily="18" charset="-128"/>
                        </a:rPr>
                        <a:t>近畿大学理工学部</a:t>
                      </a:r>
                      <a:r>
                        <a:rPr kumimoji="1" lang="ja-JP" altLang="en-US" sz="1100" b="0" dirty="0">
                          <a:latin typeface="UD デジタル 教科書体 NP-R" panose="02020400000000000000" pitchFamily="18" charset="-128"/>
                          <a:ea typeface="UD デジタル 教科書体 NP-R" panose="02020400000000000000" pitchFamily="18" charset="-128"/>
                        </a:rPr>
                        <a:t> </a:t>
                      </a:r>
                      <a:r>
                        <a:rPr kumimoji="1" lang="zh-TW" altLang="en-US" sz="1100" b="0" dirty="0">
                          <a:latin typeface="UD デジタル 教科書体 NP-R" panose="02020400000000000000" pitchFamily="18" charset="-128"/>
                          <a:ea typeface="UD デジタル 教科書体 NP-R" panose="02020400000000000000" pitchFamily="18" charset="-128"/>
                        </a:rPr>
                        <a:t>名誉教授</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、小尾隆一</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社会福祉法人 大阪手をつなぐ育成会 常務理事</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、六條友聡</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ＮＰＯ法人ちゅうぶ 理事</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、鈴木千春</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障害者の自立と完全参加を目指す大阪連絡会議 運営委員</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、吉川ひとみ</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アクセス関西ネットワーク</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、尾上浩二</a:t>
                      </a:r>
                      <a:r>
                        <a:rPr kumimoji="1" lang="en-US" altLang="ja-JP" sz="1100" b="0" dirty="0">
                          <a:latin typeface="UD デジタル 教科書体 NP-R" panose="02020400000000000000" pitchFamily="18" charset="-128"/>
                          <a:ea typeface="UD デジタル 教科書体 NP-R" panose="02020400000000000000" pitchFamily="18" charset="-128"/>
                        </a:rPr>
                        <a:t>[DPI</a:t>
                      </a:r>
                      <a:r>
                        <a:rPr kumimoji="1" lang="ja-JP" altLang="en-US" sz="1100" b="0" dirty="0">
                          <a:latin typeface="UD デジタル 教科書体 NP-R" panose="02020400000000000000" pitchFamily="18" charset="-128"/>
                          <a:ea typeface="UD デジタル 教科書体 NP-R" panose="02020400000000000000" pitchFamily="18" charset="-128"/>
                        </a:rPr>
                        <a:t>日本会議 副議長</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、堀篤子</a:t>
                      </a:r>
                      <a:r>
                        <a:rPr kumimoji="1" lang="en-US" altLang="ja-JP" sz="1100" b="0" dirty="0">
                          <a:latin typeface="UD デジタル 教科書体 NP-R" panose="02020400000000000000" pitchFamily="18" charset="-128"/>
                          <a:ea typeface="UD デジタル 教科書体 NP-R" panose="02020400000000000000" pitchFamily="18" charset="-128"/>
                        </a:rPr>
                        <a:t>[NPO</a:t>
                      </a:r>
                      <a:r>
                        <a:rPr kumimoji="1" lang="ja-JP" altLang="en-US" sz="1100" b="0" dirty="0">
                          <a:latin typeface="UD デジタル 教科書体 NP-R" panose="02020400000000000000" pitchFamily="18" charset="-128"/>
                          <a:ea typeface="UD デジタル 教科書体 NP-R" panose="02020400000000000000" pitchFamily="18" charset="-128"/>
                        </a:rPr>
                        <a:t>法人ちゅう</a:t>
                      </a:r>
                      <a:r>
                        <a:rPr kumimoji="1" lang="ja-JP" altLang="en-US" sz="1100" b="0" dirty="0" err="1">
                          <a:latin typeface="UD デジタル 教科書体 NP-R" panose="02020400000000000000" pitchFamily="18" charset="-128"/>
                          <a:ea typeface="UD デジタル 教科書体 NP-R" panose="02020400000000000000" pitchFamily="18" charset="-128"/>
                        </a:rPr>
                        <a:t>ぶ</a:t>
                      </a:r>
                      <a:r>
                        <a:rPr kumimoji="1" lang="ja-JP" altLang="en-US" sz="1100" b="0" dirty="0">
                          <a:latin typeface="UD デジタル 教科書体 NP-R" panose="02020400000000000000" pitchFamily="18" charset="-128"/>
                          <a:ea typeface="UD デジタル 教科書体 NP-R" panose="02020400000000000000" pitchFamily="18" charset="-128"/>
                        </a:rPr>
                        <a:t> スタッフ・障害者の自立と完全参加を目指す大阪連絡会議 交通部会担当</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a:t>
                      </a:r>
                      <a:r>
                        <a:rPr kumimoji="1" lang="zh-TW" altLang="en-US" sz="1100" b="0" dirty="0">
                          <a:latin typeface="UD デジタル 教科書体 NP-R" panose="02020400000000000000" pitchFamily="18" charset="-128"/>
                          <a:ea typeface="UD デジタル 教科書体 NP-R" panose="02020400000000000000" pitchFamily="18" charset="-128"/>
                        </a:rPr>
                        <a:t>橋口亜希子</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zh-TW" altLang="en-US" sz="1100" b="0" dirty="0">
                          <a:latin typeface="UD デジタル 教科書体 NP-R" panose="02020400000000000000" pitchFamily="18" charset="-128"/>
                          <a:ea typeface="UD デジタル 教科書体 NP-R" panose="02020400000000000000" pitchFamily="18" charset="-128"/>
                        </a:rPr>
                        <a:t>橋口亜希子個人事務所</a:t>
                      </a:r>
                      <a:r>
                        <a:rPr kumimoji="1" lang="ja-JP" altLang="en-US" sz="1100" b="0" dirty="0">
                          <a:latin typeface="UD デジタル 教科書体 NP-R" panose="02020400000000000000" pitchFamily="18" charset="-128"/>
                          <a:ea typeface="UD デジタル 教科書体 NP-R" panose="02020400000000000000" pitchFamily="18" charset="-128"/>
                        </a:rPr>
                        <a:t> 代表</a:t>
                      </a:r>
                      <a:r>
                        <a:rPr kumimoji="1" lang="en-US" altLang="ja-JP" sz="1100" b="0" dirty="0">
                          <a:latin typeface="UD デジタル 教科書体 NP-R" panose="02020400000000000000" pitchFamily="18" charset="-128"/>
                          <a:ea typeface="UD デジタル 教科書体 NP-R" panose="02020400000000000000" pitchFamily="18" charset="-128"/>
                        </a:rPr>
                        <a:t>]</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925101"/>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検討対象施設</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100" b="0" kern="1200" dirty="0">
                          <a:solidFill>
                            <a:schemeClr val="tx1"/>
                          </a:solidFill>
                          <a:latin typeface="UD デジタル 教科書体 NP-R" panose="02020400000000000000" pitchFamily="18" charset="-128"/>
                          <a:ea typeface="UD デジタル 教科書体 NP-R" panose="02020400000000000000" pitchFamily="18" charset="-128"/>
                          <a:cs typeface="+mn-cs"/>
                        </a:rPr>
                        <a:t>会場全体・サービス施設（南東）</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500858"/>
                  </a:ext>
                </a:extLst>
              </a:tr>
              <a:tr h="182511">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検討テーマ</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28575" cap="flat" cmpd="sng" algn="ctr">
                      <a:solidFill>
                        <a:srgbClr val="0068B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712793" rtl="0" eaLnBrk="1" latinLnBrk="0" hangingPunct="1"/>
                      <a:r>
                        <a:rPr kumimoji="1" lang="ja-JP" altLang="en-US" sz="1100" b="0" dirty="0">
                          <a:latin typeface="UD デジタル 教科書体 NP-R" panose="02020400000000000000" pitchFamily="18" charset="-128"/>
                          <a:ea typeface="UD デジタル 教科書体 NP-R" panose="02020400000000000000" pitchFamily="18" charset="-128"/>
                        </a:rPr>
                        <a:t>①</a:t>
                      </a:r>
                      <a:r>
                        <a:rPr kumimoji="1" lang="ja-JP" altLang="ja-JP" sz="1100" b="0" kern="1200" dirty="0">
                          <a:solidFill>
                            <a:schemeClr val="tx1"/>
                          </a:solidFill>
                          <a:latin typeface="UD デジタル 教科書体 NP-R" panose="02020400000000000000" pitchFamily="18" charset="-128"/>
                          <a:ea typeface="UD デジタル 教科書体 NP-R" panose="02020400000000000000" pitchFamily="18" charset="-128"/>
                          <a:cs typeface="+mn-cs"/>
                        </a:rPr>
                        <a:t>会場内に整備する配置など</a:t>
                      </a:r>
                    </a:p>
                    <a:p>
                      <a:pPr marL="0" algn="l" defTabSz="712793" rtl="0" eaLnBrk="1" latinLnBrk="0" hangingPunct="1"/>
                      <a:r>
                        <a:rPr kumimoji="1" lang="ja-JP" altLang="en-US" sz="1100" b="0" kern="1200" dirty="0">
                          <a:solidFill>
                            <a:schemeClr val="tx1"/>
                          </a:solidFill>
                          <a:latin typeface="UD デジタル 教科書体 NP-R" panose="02020400000000000000" pitchFamily="18" charset="-128"/>
                          <a:ea typeface="UD デジタル 教科書体 NP-R" panose="02020400000000000000" pitchFamily="18" charset="-128"/>
                          <a:cs typeface="+mn-cs"/>
                        </a:rPr>
                        <a:t>②</a:t>
                      </a:r>
                      <a:r>
                        <a:rPr kumimoji="1" lang="ja-JP" altLang="ja-JP" sz="1100" b="0" kern="1200" dirty="0">
                          <a:solidFill>
                            <a:schemeClr val="tx1"/>
                          </a:solidFill>
                          <a:latin typeface="UD デジタル 教科書体 NP-R" panose="02020400000000000000" pitchFamily="18" charset="-128"/>
                          <a:ea typeface="UD デジタル 教科書体 NP-R" panose="02020400000000000000" pitchFamily="18" charset="-128"/>
                          <a:cs typeface="+mn-cs"/>
                        </a:rPr>
                        <a:t>サービス施設（南東）平面プラン及び内壁仕上げ材について</a:t>
                      </a:r>
                      <a:endParaRPr kumimoji="1" lang="en-US" altLang="ja-JP" sz="1100" b="0" kern="1200" dirty="0">
                        <a:solidFill>
                          <a:schemeClr val="tx1"/>
                        </a:solidFill>
                        <a:latin typeface="UD デジタル 教科書体 NP-R" panose="02020400000000000000" pitchFamily="18" charset="-128"/>
                        <a:ea typeface="UD デジタル 教科書体 NP-R" panose="02020400000000000000" pitchFamily="18" charset="-128"/>
                        <a:cs typeface="+mn-cs"/>
                      </a:endParaRP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28575" cap="flat" cmpd="sng" algn="ctr">
                      <a:solidFill>
                        <a:srgbClr val="0068B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2992373"/>
                  </a:ext>
                </a:extLst>
              </a:tr>
            </a:tbl>
          </a:graphicData>
        </a:graphic>
      </p:graphicFrame>
      <p:grpSp>
        <p:nvGrpSpPr>
          <p:cNvPr id="15" name="グループ化 14">
            <a:extLst>
              <a:ext uri="{FF2B5EF4-FFF2-40B4-BE49-F238E27FC236}">
                <a16:creationId xmlns:a16="http://schemas.microsoft.com/office/drawing/2014/main" id="{A82DCFB0-9244-40F9-BE43-FE884D9A4C7E}"/>
              </a:ext>
              <a:ext uri="{C183D7F6-B498-43B3-948B-1728B52AA6E4}">
                <adec:decorative xmlns:adec="http://schemas.microsoft.com/office/drawing/2017/decorative" val="1"/>
              </a:ext>
            </a:extLst>
          </p:cNvPr>
          <p:cNvGrpSpPr/>
          <p:nvPr/>
        </p:nvGrpSpPr>
        <p:grpSpPr>
          <a:xfrm>
            <a:off x="538164" y="1414671"/>
            <a:ext cx="1183337" cy="276999"/>
            <a:chOff x="-260308" y="2858700"/>
            <a:chExt cx="1183337" cy="276999"/>
          </a:xfrm>
        </p:grpSpPr>
        <p:sp>
          <p:nvSpPr>
            <p:cNvPr id="16" name="正方形/長方形 15">
              <a:extLst>
                <a:ext uri="{FF2B5EF4-FFF2-40B4-BE49-F238E27FC236}">
                  <a16:creationId xmlns:a16="http://schemas.microsoft.com/office/drawing/2014/main" id="{B9E145F7-F725-411C-89B5-24D4C34ADE32}"/>
                </a:ext>
              </a:extLst>
            </p:cNvPr>
            <p:cNvSpPr/>
            <p:nvPr/>
          </p:nvSpPr>
          <p:spPr>
            <a:xfrm>
              <a:off x="-260308" y="2864757"/>
              <a:ext cx="231393" cy="231393"/>
            </a:xfrm>
            <a:prstGeom prst="rect">
              <a:avLst/>
            </a:prstGeom>
            <a:solidFill>
              <a:srgbClr val="0068B7"/>
            </a:solidFill>
            <a:ln w="1905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solidFill>
                  <a:srgbClr val="002060"/>
                </a:solidFill>
              </a:endParaRPr>
            </a:p>
          </p:txBody>
        </p:sp>
        <p:sp>
          <p:nvSpPr>
            <p:cNvPr id="20" name="スライド番号プレースホルダー 2">
              <a:extLst>
                <a:ext uri="{FF2B5EF4-FFF2-40B4-BE49-F238E27FC236}">
                  <a16:creationId xmlns:a16="http://schemas.microsoft.com/office/drawing/2014/main" id="{6A79988B-925E-4C50-B27F-EFDEFF049A90}"/>
                </a:ext>
              </a:extLst>
            </p:cNvPr>
            <p:cNvSpPr txBox="1">
              <a:spLocks/>
            </p:cNvSpPr>
            <p:nvPr/>
          </p:nvSpPr>
          <p:spPr>
            <a:xfrm>
              <a:off x="-301" y="2858700"/>
              <a:ext cx="923330" cy="276999"/>
            </a:xfrm>
            <a:prstGeom prst="rect">
              <a:avLst/>
            </a:prstGeom>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800" b="1" dirty="0">
                  <a:solidFill>
                    <a:srgbClr val="0068B7"/>
                  </a:solidFill>
                  <a:latin typeface="UD デジタル 教科書体 NP-R" panose="02020400000000000000" pitchFamily="18" charset="-128"/>
                  <a:ea typeface="UD デジタル 教科書体 NP-R" panose="02020400000000000000" pitchFamily="18" charset="-128"/>
                </a:rPr>
                <a:t>会議概要</a:t>
              </a:r>
              <a:endParaRPr lang="en-US" altLang="ja-JP" sz="2800" b="1" dirty="0">
                <a:solidFill>
                  <a:srgbClr val="0068B7"/>
                </a:solidFill>
                <a:latin typeface="UD デジタル 教科書体 NP-R" panose="02020400000000000000" pitchFamily="18" charset="-128"/>
                <a:ea typeface="UD デジタル 教科書体 NP-R" panose="02020400000000000000" pitchFamily="18" charset="-128"/>
              </a:endParaRPr>
            </a:p>
          </p:txBody>
        </p:sp>
      </p:grpSp>
      <p:sp>
        <p:nvSpPr>
          <p:cNvPr id="24" name="正方形/長方形 23">
            <a:extLst>
              <a:ext uri="{FF2B5EF4-FFF2-40B4-BE49-F238E27FC236}">
                <a16:creationId xmlns:a16="http://schemas.microsoft.com/office/drawing/2014/main" id="{53786710-10E0-41A5-A00C-D3604BF70581}"/>
              </a:ext>
              <a:ext uri="{C183D7F6-B498-43B3-948B-1728B52AA6E4}">
                <adec:decorative xmlns:adec="http://schemas.microsoft.com/office/drawing/2017/decorative" val="1"/>
              </a:ext>
            </a:extLst>
          </p:cNvPr>
          <p:cNvSpPr/>
          <p:nvPr/>
        </p:nvSpPr>
        <p:spPr>
          <a:xfrm>
            <a:off x="538164" y="4151498"/>
            <a:ext cx="231393" cy="231393"/>
          </a:xfrm>
          <a:prstGeom prst="rect">
            <a:avLst/>
          </a:prstGeom>
          <a:solidFill>
            <a:srgbClr val="0068B7"/>
          </a:solidFill>
          <a:ln w="1905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cxnSp>
        <p:nvCxnSpPr>
          <p:cNvPr id="27" name="直線コネクタ 26">
            <a:extLst>
              <a:ext uri="{FF2B5EF4-FFF2-40B4-BE49-F238E27FC236}">
                <a16:creationId xmlns:a16="http://schemas.microsoft.com/office/drawing/2014/main" id="{FCAD7ABF-DE1A-442D-A578-D5DC8B7BBB79}"/>
              </a:ext>
              <a:ext uri="{C183D7F6-B498-43B3-948B-1728B52AA6E4}">
                <adec:decorative xmlns:adec="http://schemas.microsoft.com/office/drawing/2017/decorative" val="1"/>
              </a:ext>
            </a:extLst>
          </p:cNvPr>
          <p:cNvCxnSpPr>
            <a:cxnSpLocks/>
          </p:cNvCxnSpPr>
          <p:nvPr/>
        </p:nvCxnSpPr>
        <p:spPr>
          <a:xfrm>
            <a:off x="538164" y="4440661"/>
            <a:ext cx="6777036" cy="0"/>
          </a:xfrm>
          <a:prstGeom prst="line">
            <a:avLst/>
          </a:prstGeom>
          <a:ln w="28575">
            <a:solidFill>
              <a:srgbClr val="0068B7"/>
            </a:solidFill>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D7ABB973-5F50-482A-80F8-F53EF1678F8D}"/>
              </a:ext>
              <a:ext uri="{C183D7F6-B498-43B3-948B-1728B52AA6E4}">
                <adec:decorative xmlns:adec="http://schemas.microsoft.com/office/drawing/2017/decorative" val="1"/>
              </a:ext>
            </a:extLst>
          </p:cNvPr>
          <p:cNvCxnSpPr>
            <a:cxnSpLocks/>
          </p:cNvCxnSpPr>
          <p:nvPr/>
        </p:nvCxnSpPr>
        <p:spPr>
          <a:xfrm>
            <a:off x="538164" y="9861474"/>
            <a:ext cx="6777036" cy="0"/>
          </a:xfrm>
          <a:prstGeom prst="line">
            <a:avLst/>
          </a:prstGeom>
          <a:ln w="28575">
            <a:solidFill>
              <a:srgbClr val="0068B7"/>
            </a:solidFill>
          </a:ln>
        </p:spPr>
        <p:style>
          <a:lnRef idx="1">
            <a:schemeClr val="dk1"/>
          </a:lnRef>
          <a:fillRef idx="0">
            <a:schemeClr val="dk1"/>
          </a:fillRef>
          <a:effectRef idx="0">
            <a:schemeClr val="dk1"/>
          </a:effectRef>
          <a:fontRef idx="minor">
            <a:schemeClr val="tx1"/>
          </a:fontRef>
        </p:style>
      </p:cxnSp>
      <p:pic>
        <p:nvPicPr>
          <p:cNvPr id="3" name="図 2">
            <a:extLst>
              <a:ext uri="{FF2B5EF4-FFF2-40B4-BE49-F238E27FC236}">
                <a16:creationId xmlns:a16="http://schemas.microsoft.com/office/drawing/2014/main" id="{FEB2EC6C-21B1-4E26-9435-1DF0A6E9B904}"/>
              </a:ext>
              <a:ext uri="{C183D7F6-B498-43B3-948B-1728B52AA6E4}">
                <adec:decorative xmlns:adec="http://schemas.microsoft.com/office/drawing/2017/decorative" val="1"/>
              </a:ext>
            </a:extLst>
          </p:cNvPr>
          <p:cNvPicPr>
            <a:picLocks noChangeAspect="1"/>
          </p:cNvPicPr>
          <p:nvPr/>
        </p:nvPicPr>
        <p:blipFill rotWithShape="1">
          <a:blip r:embed="rId2"/>
          <a:srcRect l="2506" t="1595" b="22336"/>
          <a:stretch/>
        </p:blipFill>
        <p:spPr>
          <a:xfrm>
            <a:off x="7559675" y="3819646"/>
            <a:ext cx="7101389" cy="3278489"/>
          </a:xfrm>
          <a:prstGeom prst="rect">
            <a:avLst/>
          </a:prstGeom>
        </p:spPr>
      </p:pic>
      <p:sp>
        <p:nvSpPr>
          <p:cNvPr id="114" name="正方形/長方形 113">
            <a:extLst>
              <a:ext uri="{FF2B5EF4-FFF2-40B4-BE49-F238E27FC236}">
                <a16:creationId xmlns:a16="http://schemas.microsoft.com/office/drawing/2014/main" id="{7DF642D8-B665-414E-996F-72DADF90631E}"/>
              </a:ext>
              <a:ext uri="{C183D7F6-B498-43B3-948B-1728B52AA6E4}">
                <adec:decorative xmlns:adec="http://schemas.microsoft.com/office/drawing/2017/decorative" val="1"/>
              </a:ext>
            </a:extLst>
          </p:cNvPr>
          <p:cNvSpPr/>
          <p:nvPr/>
        </p:nvSpPr>
        <p:spPr>
          <a:xfrm>
            <a:off x="7559675" y="1382981"/>
            <a:ext cx="7099754" cy="8478493"/>
          </a:xfrm>
          <a:prstGeom prst="rect">
            <a:avLst/>
          </a:prstGeom>
          <a:noFill/>
          <a:ln w="38100">
            <a:solidFill>
              <a:srgbClr val="0068B7"/>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17" name="正方形/長方形 116">
            <a:extLst>
              <a:ext uri="{FF2B5EF4-FFF2-40B4-BE49-F238E27FC236}">
                <a16:creationId xmlns:a16="http://schemas.microsoft.com/office/drawing/2014/main" id="{B15BBFDE-03F1-4F73-B8D5-E7FABC7CF0A7}"/>
              </a:ext>
              <a:ext uri="{C183D7F6-B498-43B3-948B-1728B52AA6E4}">
                <adec:decorative xmlns:adec="http://schemas.microsoft.com/office/drawing/2017/decorative" val="1"/>
              </a:ext>
            </a:extLst>
          </p:cNvPr>
          <p:cNvSpPr/>
          <p:nvPr/>
        </p:nvSpPr>
        <p:spPr>
          <a:xfrm>
            <a:off x="9225023" y="3851351"/>
            <a:ext cx="3426468" cy="707886"/>
          </a:xfrm>
          <a:prstGeom prst="rect">
            <a:avLst/>
          </a:prstGeom>
          <a:solidFill>
            <a:schemeClr val="bg1"/>
          </a:solid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wrap="square" rtlCol="0" anchor="t">
            <a:spAutoFit/>
          </a:bodyPr>
          <a:lstStyle/>
          <a:p>
            <a:r>
              <a:rPr kumimoji="1" lang="ja-JP" altLang="en-US" sz="800" dirty="0">
                <a:solidFill>
                  <a:schemeClr val="tx1"/>
                </a:solidFill>
                <a:latin typeface="UD デジタル 教科書体 NP-R" panose="02020400000000000000" pitchFamily="18" charset="-128"/>
                <a:ea typeface="UD デジタル 教科書体 NP-R" panose="02020400000000000000" pitchFamily="18" charset="-128"/>
              </a:rPr>
              <a:t>休憩所については小部屋タイプの設置を検討していましたが、基本設計者との協議により、現時点では</a:t>
            </a:r>
            <a:r>
              <a:rPr kumimoji="1" lang="ja-JP" altLang="en-US" sz="800" u="sng" dirty="0">
                <a:solidFill>
                  <a:schemeClr val="tx1"/>
                </a:solidFill>
                <a:latin typeface="UD デジタル 教科書体 NP-R" panose="02020400000000000000" pitchFamily="18" charset="-128"/>
                <a:ea typeface="UD デジタル 教科書体 NP-R" panose="02020400000000000000" pitchFamily="18" charset="-128"/>
              </a:rPr>
              <a:t>すべて個室タイプ</a:t>
            </a:r>
            <a:r>
              <a:rPr kumimoji="1" lang="ja-JP" altLang="en-US" sz="800" dirty="0">
                <a:solidFill>
                  <a:schemeClr val="tx1"/>
                </a:solidFill>
                <a:latin typeface="UD デジタル 教科書体 NP-R" panose="02020400000000000000" pitchFamily="18" charset="-128"/>
                <a:ea typeface="UD デジタル 教科書体 NP-R" panose="02020400000000000000" pitchFamily="18" charset="-128"/>
              </a:rPr>
              <a:t>で検討しています。</a:t>
            </a:r>
            <a:endParaRPr kumimoji="1" lang="en-US" altLang="ja-JP" sz="8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800" dirty="0">
                <a:solidFill>
                  <a:schemeClr val="tx1"/>
                </a:solidFill>
                <a:latin typeface="UD デジタル 教科書体 NP-R" panose="02020400000000000000" pitchFamily="18" charset="-128"/>
                <a:ea typeface="UD デジタル 教科書体 NP-R" panose="02020400000000000000" pitchFamily="18" charset="-128"/>
              </a:rPr>
              <a:t>第１回検討会でご意見のありました南東エリアにもカームダウン</a:t>
            </a:r>
            <a:r>
              <a:rPr kumimoji="1" lang="en-US" altLang="ja-JP" sz="8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dirty="0">
                <a:solidFill>
                  <a:schemeClr val="tx1"/>
                </a:solidFill>
                <a:latin typeface="UD デジタル 教科書体 NP-R" panose="02020400000000000000" pitchFamily="18" charset="-128"/>
                <a:ea typeface="UD デジタル 教科書体 NP-R" panose="02020400000000000000" pitchFamily="18" charset="-128"/>
              </a:rPr>
              <a:t>クールダウンスペースを確保するため、</a:t>
            </a:r>
            <a:r>
              <a:rPr kumimoji="1" lang="ja-JP" altLang="en-US" sz="800" u="sng" dirty="0">
                <a:solidFill>
                  <a:schemeClr val="tx1"/>
                </a:solidFill>
                <a:latin typeface="UD デジタル 教科書体 NP-R" panose="02020400000000000000" pitchFamily="18" charset="-128"/>
                <a:ea typeface="UD デジタル 教科書体 NP-R" panose="02020400000000000000" pitchFamily="18" charset="-128"/>
              </a:rPr>
              <a:t>サービス施設にも設置</a:t>
            </a:r>
            <a:r>
              <a:rPr kumimoji="1" lang="ja-JP" altLang="en-US" sz="800" dirty="0">
                <a:solidFill>
                  <a:schemeClr val="tx1"/>
                </a:solidFill>
                <a:latin typeface="UD デジタル 教科書体 NP-R" panose="02020400000000000000" pitchFamily="18" charset="-128"/>
                <a:ea typeface="UD デジタル 教科書体 NP-R" panose="02020400000000000000" pitchFamily="18" charset="-128"/>
              </a:rPr>
              <a:t>することを検討しています。</a:t>
            </a:r>
            <a:endParaRPr kumimoji="1" lang="en-US" altLang="ja-JP" sz="8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11" name="図 10">
            <a:extLst>
              <a:ext uri="{FF2B5EF4-FFF2-40B4-BE49-F238E27FC236}">
                <a16:creationId xmlns:a16="http://schemas.microsoft.com/office/drawing/2014/main" id="{6368C347-0AF9-4E69-8FE2-DCA643A3F6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442825" y="5064466"/>
            <a:ext cx="2134959" cy="1639330"/>
          </a:xfrm>
          <a:prstGeom prst="rect">
            <a:avLst/>
          </a:prstGeom>
          <a:ln w="6350">
            <a:solidFill>
              <a:schemeClr val="tx1"/>
            </a:solidFill>
            <a:prstDash val="dash"/>
          </a:ln>
        </p:spPr>
      </p:pic>
      <p:grpSp>
        <p:nvGrpSpPr>
          <p:cNvPr id="4" name="グループ化 3">
            <a:extLst>
              <a:ext uri="{FF2B5EF4-FFF2-40B4-BE49-F238E27FC236}">
                <a16:creationId xmlns:a16="http://schemas.microsoft.com/office/drawing/2014/main" id="{6A802F2D-701B-460F-9B0D-CABAEEBD8BB7}"/>
              </a:ext>
              <a:ext uri="{C183D7F6-B498-43B3-948B-1728B52AA6E4}">
                <adec:decorative xmlns:adec="http://schemas.microsoft.com/office/drawing/2017/decorative" val="1"/>
              </a:ext>
            </a:extLst>
          </p:cNvPr>
          <p:cNvGrpSpPr/>
          <p:nvPr/>
        </p:nvGrpSpPr>
        <p:grpSpPr>
          <a:xfrm>
            <a:off x="7617491" y="6614372"/>
            <a:ext cx="6975480" cy="3227724"/>
            <a:chOff x="7617491" y="6467449"/>
            <a:chExt cx="6975480" cy="3305200"/>
          </a:xfrm>
        </p:grpSpPr>
        <p:pic>
          <p:nvPicPr>
            <p:cNvPr id="2" name="図 1">
              <a:extLst>
                <a:ext uri="{FF2B5EF4-FFF2-40B4-BE49-F238E27FC236}">
                  <a16:creationId xmlns:a16="http://schemas.microsoft.com/office/drawing/2014/main" id="{4B797FA8-0B14-453C-B272-5407FFAC9074}"/>
                </a:ext>
              </a:extLst>
            </p:cNvPr>
            <p:cNvPicPr>
              <a:picLocks noChangeAspect="1"/>
            </p:cNvPicPr>
            <p:nvPr/>
          </p:nvPicPr>
          <p:blipFill>
            <a:blip r:embed="rId4"/>
            <a:stretch>
              <a:fillRect/>
            </a:stretch>
          </p:blipFill>
          <p:spPr>
            <a:xfrm>
              <a:off x="7617491" y="7007310"/>
              <a:ext cx="6497005" cy="2765339"/>
            </a:xfrm>
            <a:prstGeom prst="rect">
              <a:avLst/>
            </a:prstGeom>
          </p:spPr>
        </p:pic>
        <p:sp>
          <p:nvSpPr>
            <p:cNvPr id="159" name="正方形/長方形 158">
              <a:extLst>
                <a:ext uri="{FF2B5EF4-FFF2-40B4-BE49-F238E27FC236}">
                  <a16:creationId xmlns:a16="http://schemas.microsoft.com/office/drawing/2014/main" id="{851A3576-92B8-4362-86D3-978ECB02C9DF}"/>
                </a:ext>
              </a:extLst>
            </p:cNvPr>
            <p:cNvSpPr/>
            <p:nvPr/>
          </p:nvSpPr>
          <p:spPr>
            <a:xfrm>
              <a:off x="7840253" y="6467449"/>
              <a:ext cx="2160997" cy="520021"/>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rPr>
                <a:t>寒色系、ブルー系がいい。一方、悲しくなってしまうという意見もある。</a:t>
              </a:r>
              <a:endParaRPr kumimoji="1" lang="en-US" altLang="ja-JP" sz="900" dirty="0">
                <a:solidFill>
                  <a:schemeClr val="tx1"/>
                </a:solidFill>
                <a:latin typeface="UD デジタル 教科書体 NP-R" panose="02020400000000000000" pitchFamily="18" charset="-128"/>
                <a:ea typeface="UD デジタル 教科書体 NP-R" panose="02020400000000000000" pitchFamily="18" charset="-128"/>
              </a:endParaRPr>
            </a:p>
            <a:p>
              <a:pPr algn="just"/>
              <a:r>
                <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rPr>
                <a:t>温かみのあるアースカラーがいい。</a:t>
              </a:r>
            </a:p>
          </p:txBody>
        </p:sp>
        <p:sp>
          <p:nvSpPr>
            <p:cNvPr id="36" name="正方形/長方形 35">
              <a:extLst>
                <a:ext uri="{FF2B5EF4-FFF2-40B4-BE49-F238E27FC236}">
                  <a16:creationId xmlns:a16="http://schemas.microsoft.com/office/drawing/2014/main" id="{72464140-E60C-4B05-9289-BD3C08D653AF}"/>
                </a:ext>
              </a:extLst>
            </p:cNvPr>
            <p:cNvSpPr/>
            <p:nvPr/>
          </p:nvSpPr>
          <p:spPr>
            <a:xfrm>
              <a:off x="13601701" y="7480442"/>
              <a:ext cx="991270" cy="1654612"/>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rPr>
                <a:t>ライトトーン、ライトグレイッシュトーン、ダルトーン、ソフトトーンなどを組み合わせたらいい。</a:t>
              </a:r>
              <a:endParaRPr kumimoji="1" lang="en-US" altLang="ja-JP" sz="900" dirty="0">
                <a:solidFill>
                  <a:schemeClr val="tx1"/>
                </a:solidFill>
                <a:latin typeface="UD デジタル 教科書体 NP-R" panose="02020400000000000000" pitchFamily="18" charset="-128"/>
                <a:ea typeface="UD デジタル 教科書体 NP-R" panose="02020400000000000000" pitchFamily="18" charset="-128"/>
              </a:endParaRPr>
            </a:p>
            <a:p>
              <a:pPr algn="just"/>
              <a:r>
                <a:rPr kumimoji="1" lang="ja-JP" altLang="en-US" sz="900" dirty="0">
                  <a:solidFill>
                    <a:schemeClr val="tx1"/>
                  </a:solidFill>
                  <a:latin typeface="UD デジタル 教科書体 NP-R" panose="02020400000000000000" pitchFamily="18" charset="-128"/>
                  <a:ea typeface="UD デジタル 教科書体 NP-R" panose="02020400000000000000" pitchFamily="18" charset="-128"/>
                </a:rPr>
                <a:t>特に、ライトグレイッシュトーンはすごくいい色味だと思う。</a:t>
              </a:r>
            </a:p>
          </p:txBody>
        </p:sp>
        <p:cxnSp>
          <p:nvCxnSpPr>
            <p:cNvPr id="38" name="直線矢印コネクタ 37">
              <a:extLst>
                <a:ext uri="{FF2B5EF4-FFF2-40B4-BE49-F238E27FC236}">
                  <a16:creationId xmlns:a16="http://schemas.microsoft.com/office/drawing/2014/main" id="{1DCF881E-7E81-40E3-B5CF-ADC098AD65A9}"/>
                </a:ext>
              </a:extLst>
            </p:cNvPr>
            <p:cNvCxnSpPr>
              <a:cxnSpLocks/>
            </p:cNvCxnSpPr>
            <p:nvPr/>
          </p:nvCxnSpPr>
          <p:spPr>
            <a:xfrm flipH="1" flipV="1">
              <a:off x="12496800" y="8414057"/>
              <a:ext cx="1104901" cy="169595"/>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5" name="フリーフォーム: 図形 4">
            <a:extLst>
              <a:ext uri="{FF2B5EF4-FFF2-40B4-BE49-F238E27FC236}">
                <a16:creationId xmlns:a16="http://schemas.microsoft.com/office/drawing/2014/main" id="{AAA988D2-DED9-4DA4-9855-20D2AFF77720}"/>
              </a:ext>
              <a:ext uri="{C183D7F6-B498-43B3-948B-1728B52AA6E4}">
                <adec:decorative xmlns:adec="http://schemas.microsoft.com/office/drawing/2017/decorative" val="1"/>
              </a:ext>
            </a:extLst>
          </p:cNvPr>
          <p:cNvSpPr/>
          <p:nvPr/>
        </p:nvSpPr>
        <p:spPr>
          <a:xfrm>
            <a:off x="11334444" y="7185027"/>
            <a:ext cx="1156097" cy="1641475"/>
          </a:xfrm>
          <a:custGeom>
            <a:avLst/>
            <a:gdLst>
              <a:gd name="connsiteX0" fmla="*/ 619125 w 1184275"/>
              <a:gd name="connsiteY0" fmla="*/ 9525 h 1679575"/>
              <a:gd name="connsiteX1" fmla="*/ 619125 w 1184275"/>
              <a:gd name="connsiteY1" fmla="*/ 571500 h 1679575"/>
              <a:gd name="connsiteX2" fmla="*/ 0 w 1184275"/>
              <a:gd name="connsiteY2" fmla="*/ 571500 h 1679575"/>
              <a:gd name="connsiteX3" fmla="*/ 0 w 1184275"/>
              <a:gd name="connsiteY3" fmla="*/ 1139825 h 1679575"/>
              <a:gd name="connsiteX4" fmla="*/ 625475 w 1184275"/>
              <a:gd name="connsiteY4" fmla="*/ 1139825 h 1679575"/>
              <a:gd name="connsiteX5" fmla="*/ 625475 w 1184275"/>
              <a:gd name="connsiteY5" fmla="*/ 1679575 h 1679575"/>
              <a:gd name="connsiteX6" fmla="*/ 1184275 w 1184275"/>
              <a:gd name="connsiteY6" fmla="*/ 1679575 h 1679575"/>
              <a:gd name="connsiteX7" fmla="*/ 1184275 w 1184275"/>
              <a:gd name="connsiteY7" fmla="*/ 0 h 1679575"/>
              <a:gd name="connsiteX8" fmla="*/ 619125 w 1184275"/>
              <a:gd name="connsiteY8" fmla="*/ 9525 h 1679575"/>
              <a:gd name="connsiteX0" fmla="*/ 619125 w 1184275"/>
              <a:gd name="connsiteY0" fmla="*/ 0 h 1670050"/>
              <a:gd name="connsiteX1" fmla="*/ 619125 w 1184275"/>
              <a:gd name="connsiteY1" fmla="*/ 561975 h 1670050"/>
              <a:gd name="connsiteX2" fmla="*/ 0 w 1184275"/>
              <a:gd name="connsiteY2" fmla="*/ 561975 h 1670050"/>
              <a:gd name="connsiteX3" fmla="*/ 0 w 1184275"/>
              <a:gd name="connsiteY3" fmla="*/ 1130300 h 1670050"/>
              <a:gd name="connsiteX4" fmla="*/ 625475 w 1184275"/>
              <a:gd name="connsiteY4" fmla="*/ 1130300 h 1670050"/>
              <a:gd name="connsiteX5" fmla="*/ 625475 w 1184275"/>
              <a:gd name="connsiteY5" fmla="*/ 1670050 h 1670050"/>
              <a:gd name="connsiteX6" fmla="*/ 1184275 w 1184275"/>
              <a:gd name="connsiteY6" fmla="*/ 1670050 h 1670050"/>
              <a:gd name="connsiteX7" fmla="*/ 1184275 w 1184275"/>
              <a:gd name="connsiteY7" fmla="*/ 9525 h 1670050"/>
              <a:gd name="connsiteX8" fmla="*/ 619125 w 1184275"/>
              <a:gd name="connsiteY8" fmla="*/ 0 h 1670050"/>
              <a:gd name="connsiteX0" fmla="*/ 619125 w 1184275"/>
              <a:gd name="connsiteY0" fmla="*/ 6350 h 1676400"/>
              <a:gd name="connsiteX1" fmla="*/ 619125 w 1184275"/>
              <a:gd name="connsiteY1" fmla="*/ 568325 h 1676400"/>
              <a:gd name="connsiteX2" fmla="*/ 0 w 1184275"/>
              <a:gd name="connsiteY2" fmla="*/ 568325 h 1676400"/>
              <a:gd name="connsiteX3" fmla="*/ 0 w 1184275"/>
              <a:gd name="connsiteY3" fmla="*/ 1136650 h 1676400"/>
              <a:gd name="connsiteX4" fmla="*/ 625475 w 1184275"/>
              <a:gd name="connsiteY4" fmla="*/ 1136650 h 1676400"/>
              <a:gd name="connsiteX5" fmla="*/ 625475 w 1184275"/>
              <a:gd name="connsiteY5" fmla="*/ 1676400 h 1676400"/>
              <a:gd name="connsiteX6" fmla="*/ 1184275 w 1184275"/>
              <a:gd name="connsiteY6" fmla="*/ 1676400 h 1676400"/>
              <a:gd name="connsiteX7" fmla="*/ 1181100 w 1184275"/>
              <a:gd name="connsiteY7" fmla="*/ 0 h 1676400"/>
              <a:gd name="connsiteX8" fmla="*/ 619125 w 1184275"/>
              <a:gd name="connsiteY8" fmla="*/ 6350 h 1676400"/>
              <a:gd name="connsiteX0" fmla="*/ 619125 w 1184275"/>
              <a:gd name="connsiteY0" fmla="*/ 3175 h 1673225"/>
              <a:gd name="connsiteX1" fmla="*/ 619125 w 1184275"/>
              <a:gd name="connsiteY1" fmla="*/ 565150 h 1673225"/>
              <a:gd name="connsiteX2" fmla="*/ 0 w 1184275"/>
              <a:gd name="connsiteY2" fmla="*/ 565150 h 1673225"/>
              <a:gd name="connsiteX3" fmla="*/ 0 w 1184275"/>
              <a:gd name="connsiteY3" fmla="*/ 1133475 h 1673225"/>
              <a:gd name="connsiteX4" fmla="*/ 625475 w 1184275"/>
              <a:gd name="connsiteY4" fmla="*/ 1133475 h 1673225"/>
              <a:gd name="connsiteX5" fmla="*/ 625475 w 1184275"/>
              <a:gd name="connsiteY5" fmla="*/ 1673225 h 1673225"/>
              <a:gd name="connsiteX6" fmla="*/ 1184275 w 1184275"/>
              <a:gd name="connsiteY6" fmla="*/ 1673225 h 1673225"/>
              <a:gd name="connsiteX7" fmla="*/ 1181100 w 1184275"/>
              <a:gd name="connsiteY7" fmla="*/ 0 h 1673225"/>
              <a:gd name="connsiteX8" fmla="*/ 619125 w 1184275"/>
              <a:gd name="connsiteY8" fmla="*/ 3175 h 1673225"/>
              <a:gd name="connsiteX0" fmla="*/ 619125 w 1184275"/>
              <a:gd name="connsiteY0" fmla="*/ 3175 h 1673225"/>
              <a:gd name="connsiteX1" fmla="*/ 619125 w 1184275"/>
              <a:gd name="connsiteY1" fmla="*/ 565150 h 1673225"/>
              <a:gd name="connsiteX2" fmla="*/ 0 w 1184275"/>
              <a:gd name="connsiteY2" fmla="*/ 565150 h 1673225"/>
              <a:gd name="connsiteX3" fmla="*/ 0 w 1184275"/>
              <a:gd name="connsiteY3" fmla="*/ 1133475 h 1673225"/>
              <a:gd name="connsiteX4" fmla="*/ 625475 w 1184275"/>
              <a:gd name="connsiteY4" fmla="*/ 1111250 h 1673225"/>
              <a:gd name="connsiteX5" fmla="*/ 625475 w 1184275"/>
              <a:gd name="connsiteY5" fmla="*/ 1673225 h 1673225"/>
              <a:gd name="connsiteX6" fmla="*/ 1184275 w 1184275"/>
              <a:gd name="connsiteY6" fmla="*/ 1673225 h 1673225"/>
              <a:gd name="connsiteX7" fmla="*/ 1181100 w 1184275"/>
              <a:gd name="connsiteY7" fmla="*/ 0 h 1673225"/>
              <a:gd name="connsiteX8" fmla="*/ 619125 w 1184275"/>
              <a:gd name="connsiteY8" fmla="*/ 3175 h 1673225"/>
              <a:gd name="connsiteX0" fmla="*/ 622300 w 1187450"/>
              <a:gd name="connsiteY0" fmla="*/ 3175 h 1673225"/>
              <a:gd name="connsiteX1" fmla="*/ 622300 w 1187450"/>
              <a:gd name="connsiteY1" fmla="*/ 565150 h 1673225"/>
              <a:gd name="connsiteX2" fmla="*/ 3175 w 1187450"/>
              <a:gd name="connsiteY2" fmla="*/ 565150 h 1673225"/>
              <a:gd name="connsiteX3" fmla="*/ 0 w 1187450"/>
              <a:gd name="connsiteY3" fmla="*/ 1108075 h 1673225"/>
              <a:gd name="connsiteX4" fmla="*/ 628650 w 1187450"/>
              <a:gd name="connsiteY4" fmla="*/ 1111250 h 1673225"/>
              <a:gd name="connsiteX5" fmla="*/ 628650 w 1187450"/>
              <a:gd name="connsiteY5" fmla="*/ 1673225 h 1673225"/>
              <a:gd name="connsiteX6" fmla="*/ 1187450 w 1187450"/>
              <a:gd name="connsiteY6" fmla="*/ 1673225 h 1673225"/>
              <a:gd name="connsiteX7" fmla="*/ 1184275 w 1187450"/>
              <a:gd name="connsiteY7" fmla="*/ 0 h 1673225"/>
              <a:gd name="connsiteX8" fmla="*/ 622300 w 1187450"/>
              <a:gd name="connsiteY8" fmla="*/ 3175 h 1673225"/>
              <a:gd name="connsiteX0" fmla="*/ 622300 w 1187450"/>
              <a:gd name="connsiteY0" fmla="*/ 3175 h 1673225"/>
              <a:gd name="connsiteX1" fmla="*/ 622300 w 1187450"/>
              <a:gd name="connsiteY1" fmla="*/ 565150 h 1673225"/>
              <a:gd name="connsiteX2" fmla="*/ 34925 w 1187450"/>
              <a:gd name="connsiteY2" fmla="*/ 561975 h 1673225"/>
              <a:gd name="connsiteX3" fmla="*/ 0 w 1187450"/>
              <a:gd name="connsiteY3" fmla="*/ 1108075 h 1673225"/>
              <a:gd name="connsiteX4" fmla="*/ 628650 w 1187450"/>
              <a:gd name="connsiteY4" fmla="*/ 1111250 h 1673225"/>
              <a:gd name="connsiteX5" fmla="*/ 628650 w 1187450"/>
              <a:gd name="connsiteY5" fmla="*/ 1673225 h 1673225"/>
              <a:gd name="connsiteX6" fmla="*/ 1187450 w 1187450"/>
              <a:gd name="connsiteY6" fmla="*/ 1673225 h 1673225"/>
              <a:gd name="connsiteX7" fmla="*/ 1184275 w 1187450"/>
              <a:gd name="connsiteY7" fmla="*/ 0 h 1673225"/>
              <a:gd name="connsiteX8" fmla="*/ 622300 w 1187450"/>
              <a:gd name="connsiteY8" fmla="*/ 3175 h 1673225"/>
              <a:gd name="connsiteX0" fmla="*/ 587681 w 1152831"/>
              <a:gd name="connsiteY0" fmla="*/ 3175 h 1673225"/>
              <a:gd name="connsiteX1" fmla="*/ 587681 w 1152831"/>
              <a:gd name="connsiteY1" fmla="*/ 565150 h 1673225"/>
              <a:gd name="connsiteX2" fmla="*/ 306 w 1152831"/>
              <a:gd name="connsiteY2" fmla="*/ 561975 h 1673225"/>
              <a:gd name="connsiteX3" fmla="*/ 306 w 1152831"/>
              <a:gd name="connsiteY3" fmla="*/ 1101725 h 1673225"/>
              <a:gd name="connsiteX4" fmla="*/ 594031 w 1152831"/>
              <a:gd name="connsiteY4" fmla="*/ 1111250 h 1673225"/>
              <a:gd name="connsiteX5" fmla="*/ 594031 w 1152831"/>
              <a:gd name="connsiteY5" fmla="*/ 1673225 h 1673225"/>
              <a:gd name="connsiteX6" fmla="*/ 1152831 w 1152831"/>
              <a:gd name="connsiteY6" fmla="*/ 1673225 h 1673225"/>
              <a:gd name="connsiteX7" fmla="*/ 1149656 w 1152831"/>
              <a:gd name="connsiteY7" fmla="*/ 0 h 1673225"/>
              <a:gd name="connsiteX8" fmla="*/ 587681 w 1152831"/>
              <a:gd name="connsiteY8" fmla="*/ 3175 h 1673225"/>
              <a:gd name="connsiteX0" fmla="*/ 587681 w 1152831"/>
              <a:gd name="connsiteY0" fmla="*/ 3175 h 1673225"/>
              <a:gd name="connsiteX1" fmla="*/ 587681 w 1152831"/>
              <a:gd name="connsiteY1" fmla="*/ 565150 h 1673225"/>
              <a:gd name="connsiteX2" fmla="*/ 306 w 1152831"/>
              <a:gd name="connsiteY2" fmla="*/ 561975 h 1673225"/>
              <a:gd name="connsiteX3" fmla="*/ 306 w 1152831"/>
              <a:gd name="connsiteY3" fmla="*/ 1101725 h 1673225"/>
              <a:gd name="connsiteX4" fmla="*/ 590856 w 1152831"/>
              <a:gd name="connsiteY4" fmla="*/ 1092200 h 1673225"/>
              <a:gd name="connsiteX5" fmla="*/ 594031 w 1152831"/>
              <a:gd name="connsiteY5" fmla="*/ 1673225 h 1673225"/>
              <a:gd name="connsiteX6" fmla="*/ 1152831 w 1152831"/>
              <a:gd name="connsiteY6" fmla="*/ 1673225 h 1673225"/>
              <a:gd name="connsiteX7" fmla="*/ 1149656 w 1152831"/>
              <a:gd name="connsiteY7" fmla="*/ 0 h 1673225"/>
              <a:gd name="connsiteX8" fmla="*/ 587681 w 1152831"/>
              <a:gd name="connsiteY8" fmla="*/ 3175 h 1673225"/>
              <a:gd name="connsiteX0" fmla="*/ 587681 w 1149961"/>
              <a:gd name="connsiteY0" fmla="*/ 3175 h 1673225"/>
              <a:gd name="connsiteX1" fmla="*/ 587681 w 1149961"/>
              <a:gd name="connsiteY1" fmla="*/ 565150 h 1673225"/>
              <a:gd name="connsiteX2" fmla="*/ 306 w 1149961"/>
              <a:gd name="connsiteY2" fmla="*/ 561975 h 1673225"/>
              <a:gd name="connsiteX3" fmla="*/ 306 w 1149961"/>
              <a:gd name="connsiteY3" fmla="*/ 1101725 h 1673225"/>
              <a:gd name="connsiteX4" fmla="*/ 590856 w 1149961"/>
              <a:gd name="connsiteY4" fmla="*/ 1092200 h 1673225"/>
              <a:gd name="connsiteX5" fmla="*/ 594031 w 1149961"/>
              <a:gd name="connsiteY5" fmla="*/ 1673225 h 1673225"/>
              <a:gd name="connsiteX6" fmla="*/ 1149656 w 1149961"/>
              <a:gd name="connsiteY6" fmla="*/ 1660525 h 1673225"/>
              <a:gd name="connsiteX7" fmla="*/ 1149656 w 1149961"/>
              <a:gd name="connsiteY7" fmla="*/ 0 h 1673225"/>
              <a:gd name="connsiteX8" fmla="*/ 587681 w 1149961"/>
              <a:gd name="connsiteY8" fmla="*/ 3175 h 1673225"/>
              <a:gd name="connsiteX0" fmla="*/ 587681 w 1149961"/>
              <a:gd name="connsiteY0" fmla="*/ 3175 h 1663700"/>
              <a:gd name="connsiteX1" fmla="*/ 587681 w 1149961"/>
              <a:gd name="connsiteY1" fmla="*/ 565150 h 1663700"/>
              <a:gd name="connsiteX2" fmla="*/ 306 w 1149961"/>
              <a:gd name="connsiteY2" fmla="*/ 561975 h 1663700"/>
              <a:gd name="connsiteX3" fmla="*/ 306 w 1149961"/>
              <a:gd name="connsiteY3" fmla="*/ 1101725 h 1663700"/>
              <a:gd name="connsiteX4" fmla="*/ 590856 w 1149961"/>
              <a:gd name="connsiteY4" fmla="*/ 1092200 h 1663700"/>
              <a:gd name="connsiteX5" fmla="*/ 594031 w 1149961"/>
              <a:gd name="connsiteY5" fmla="*/ 1663700 h 1663700"/>
              <a:gd name="connsiteX6" fmla="*/ 1149656 w 1149961"/>
              <a:gd name="connsiteY6" fmla="*/ 1660525 h 1663700"/>
              <a:gd name="connsiteX7" fmla="*/ 1149656 w 1149961"/>
              <a:gd name="connsiteY7" fmla="*/ 0 h 1663700"/>
              <a:gd name="connsiteX8" fmla="*/ 587681 w 1149961"/>
              <a:gd name="connsiteY8" fmla="*/ 3175 h 1663700"/>
              <a:gd name="connsiteX0" fmla="*/ 587681 w 1152971"/>
              <a:gd name="connsiteY0" fmla="*/ 0 h 1660525"/>
              <a:gd name="connsiteX1" fmla="*/ 587681 w 1152971"/>
              <a:gd name="connsiteY1" fmla="*/ 561975 h 1660525"/>
              <a:gd name="connsiteX2" fmla="*/ 306 w 1152971"/>
              <a:gd name="connsiteY2" fmla="*/ 558800 h 1660525"/>
              <a:gd name="connsiteX3" fmla="*/ 306 w 1152971"/>
              <a:gd name="connsiteY3" fmla="*/ 1098550 h 1660525"/>
              <a:gd name="connsiteX4" fmla="*/ 590856 w 1152971"/>
              <a:gd name="connsiteY4" fmla="*/ 1089025 h 1660525"/>
              <a:gd name="connsiteX5" fmla="*/ 594031 w 1152971"/>
              <a:gd name="connsiteY5" fmla="*/ 1660525 h 1660525"/>
              <a:gd name="connsiteX6" fmla="*/ 1149656 w 1152971"/>
              <a:gd name="connsiteY6" fmla="*/ 1657350 h 1660525"/>
              <a:gd name="connsiteX7" fmla="*/ 1152831 w 1152971"/>
              <a:gd name="connsiteY7" fmla="*/ 0 h 1660525"/>
              <a:gd name="connsiteX8" fmla="*/ 587681 w 1152971"/>
              <a:gd name="connsiteY8" fmla="*/ 0 h 1660525"/>
              <a:gd name="connsiteX0" fmla="*/ 587681 w 1152971"/>
              <a:gd name="connsiteY0" fmla="*/ 19050 h 1660525"/>
              <a:gd name="connsiteX1" fmla="*/ 587681 w 1152971"/>
              <a:gd name="connsiteY1" fmla="*/ 561975 h 1660525"/>
              <a:gd name="connsiteX2" fmla="*/ 306 w 1152971"/>
              <a:gd name="connsiteY2" fmla="*/ 558800 h 1660525"/>
              <a:gd name="connsiteX3" fmla="*/ 306 w 1152971"/>
              <a:gd name="connsiteY3" fmla="*/ 1098550 h 1660525"/>
              <a:gd name="connsiteX4" fmla="*/ 590856 w 1152971"/>
              <a:gd name="connsiteY4" fmla="*/ 1089025 h 1660525"/>
              <a:gd name="connsiteX5" fmla="*/ 594031 w 1152971"/>
              <a:gd name="connsiteY5" fmla="*/ 1660525 h 1660525"/>
              <a:gd name="connsiteX6" fmla="*/ 1149656 w 1152971"/>
              <a:gd name="connsiteY6" fmla="*/ 1657350 h 1660525"/>
              <a:gd name="connsiteX7" fmla="*/ 1152831 w 1152971"/>
              <a:gd name="connsiteY7" fmla="*/ 0 h 1660525"/>
              <a:gd name="connsiteX8" fmla="*/ 587681 w 1152971"/>
              <a:gd name="connsiteY8" fmla="*/ 19050 h 1660525"/>
              <a:gd name="connsiteX0" fmla="*/ 578156 w 1152971"/>
              <a:gd name="connsiteY0" fmla="*/ 9525 h 1660525"/>
              <a:gd name="connsiteX1" fmla="*/ 587681 w 1152971"/>
              <a:gd name="connsiteY1" fmla="*/ 561975 h 1660525"/>
              <a:gd name="connsiteX2" fmla="*/ 306 w 1152971"/>
              <a:gd name="connsiteY2" fmla="*/ 558800 h 1660525"/>
              <a:gd name="connsiteX3" fmla="*/ 306 w 1152971"/>
              <a:gd name="connsiteY3" fmla="*/ 1098550 h 1660525"/>
              <a:gd name="connsiteX4" fmla="*/ 590856 w 1152971"/>
              <a:gd name="connsiteY4" fmla="*/ 1089025 h 1660525"/>
              <a:gd name="connsiteX5" fmla="*/ 594031 w 1152971"/>
              <a:gd name="connsiteY5" fmla="*/ 1660525 h 1660525"/>
              <a:gd name="connsiteX6" fmla="*/ 1149656 w 1152971"/>
              <a:gd name="connsiteY6" fmla="*/ 1657350 h 1660525"/>
              <a:gd name="connsiteX7" fmla="*/ 1152831 w 1152971"/>
              <a:gd name="connsiteY7" fmla="*/ 0 h 1660525"/>
              <a:gd name="connsiteX8" fmla="*/ 578156 w 1152971"/>
              <a:gd name="connsiteY8" fmla="*/ 9525 h 1660525"/>
              <a:gd name="connsiteX0" fmla="*/ 578156 w 1156097"/>
              <a:gd name="connsiteY0" fmla="*/ 0 h 1651000"/>
              <a:gd name="connsiteX1" fmla="*/ 587681 w 1156097"/>
              <a:gd name="connsiteY1" fmla="*/ 552450 h 1651000"/>
              <a:gd name="connsiteX2" fmla="*/ 306 w 1156097"/>
              <a:gd name="connsiteY2" fmla="*/ 549275 h 1651000"/>
              <a:gd name="connsiteX3" fmla="*/ 306 w 1156097"/>
              <a:gd name="connsiteY3" fmla="*/ 1089025 h 1651000"/>
              <a:gd name="connsiteX4" fmla="*/ 590856 w 1156097"/>
              <a:gd name="connsiteY4" fmla="*/ 1079500 h 1651000"/>
              <a:gd name="connsiteX5" fmla="*/ 594031 w 1156097"/>
              <a:gd name="connsiteY5" fmla="*/ 1651000 h 1651000"/>
              <a:gd name="connsiteX6" fmla="*/ 1149656 w 1156097"/>
              <a:gd name="connsiteY6" fmla="*/ 1647825 h 1651000"/>
              <a:gd name="connsiteX7" fmla="*/ 1156006 w 1156097"/>
              <a:gd name="connsiteY7" fmla="*/ 9525 h 1651000"/>
              <a:gd name="connsiteX8" fmla="*/ 578156 w 1156097"/>
              <a:gd name="connsiteY8" fmla="*/ 0 h 1651000"/>
              <a:gd name="connsiteX0" fmla="*/ 590856 w 1156097"/>
              <a:gd name="connsiteY0" fmla="*/ 0 h 1641475"/>
              <a:gd name="connsiteX1" fmla="*/ 587681 w 1156097"/>
              <a:gd name="connsiteY1" fmla="*/ 542925 h 1641475"/>
              <a:gd name="connsiteX2" fmla="*/ 306 w 1156097"/>
              <a:gd name="connsiteY2" fmla="*/ 539750 h 1641475"/>
              <a:gd name="connsiteX3" fmla="*/ 306 w 1156097"/>
              <a:gd name="connsiteY3" fmla="*/ 1079500 h 1641475"/>
              <a:gd name="connsiteX4" fmla="*/ 590856 w 1156097"/>
              <a:gd name="connsiteY4" fmla="*/ 1069975 h 1641475"/>
              <a:gd name="connsiteX5" fmla="*/ 594031 w 1156097"/>
              <a:gd name="connsiteY5" fmla="*/ 1641475 h 1641475"/>
              <a:gd name="connsiteX6" fmla="*/ 1149656 w 1156097"/>
              <a:gd name="connsiteY6" fmla="*/ 1638300 h 1641475"/>
              <a:gd name="connsiteX7" fmla="*/ 1156006 w 1156097"/>
              <a:gd name="connsiteY7" fmla="*/ 0 h 1641475"/>
              <a:gd name="connsiteX8" fmla="*/ 590856 w 1156097"/>
              <a:gd name="connsiteY8" fmla="*/ 0 h 1641475"/>
              <a:gd name="connsiteX0" fmla="*/ 590856 w 1156097"/>
              <a:gd name="connsiteY0" fmla="*/ 0 h 1641475"/>
              <a:gd name="connsiteX1" fmla="*/ 587681 w 1156097"/>
              <a:gd name="connsiteY1" fmla="*/ 542925 h 1641475"/>
              <a:gd name="connsiteX2" fmla="*/ 306 w 1156097"/>
              <a:gd name="connsiteY2" fmla="*/ 539750 h 1641475"/>
              <a:gd name="connsiteX3" fmla="*/ 306 w 1156097"/>
              <a:gd name="connsiteY3" fmla="*/ 1079500 h 1641475"/>
              <a:gd name="connsiteX4" fmla="*/ 584506 w 1156097"/>
              <a:gd name="connsiteY4" fmla="*/ 1085850 h 1641475"/>
              <a:gd name="connsiteX5" fmla="*/ 594031 w 1156097"/>
              <a:gd name="connsiteY5" fmla="*/ 1641475 h 1641475"/>
              <a:gd name="connsiteX6" fmla="*/ 1149656 w 1156097"/>
              <a:gd name="connsiteY6" fmla="*/ 1638300 h 1641475"/>
              <a:gd name="connsiteX7" fmla="*/ 1156006 w 1156097"/>
              <a:gd name="connsiteY7" fmla="*/ 0 h 1641475"/>
              <a:gd name="connsiteX8" fmla="*/ 590856 w 1156097"/>
              <a:gd name="connsiteY8" fmla="*/ 0 h 164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097" h="1641475">
                <a:moveTo>
                  <a:pt x="590856" y="0"/>
                </a:moveTo>
                <a:cubicBezTo>
                  <a:pt x="589798" y="180975"/>
                  <a:pt x="588739" y="361950"/>
                  <a:pt x="587681" y="542925"/>
                </a:cubicBezTo>
                <a:lnTo>
                  <a:pt x="306" y="539750"/>
                </a:lnTo>
                <a:cubicBezTo>
                  <a:pt x="-752" y="720725"/>
                  <a:pt x="1364" y="898525"/>
                  <a:pt x="306" y="1079500"/>
                </a:cubicBezTo>
                <a:lnTo>
                  <a:pt x="584506" y="1085850"/>
                </a:lnTo>
                <a:cubicBezTo>
                  <a:pt x="585564" y="1279525"/>
                  <a:pt x="592973" y="1447800"/>
                  <a:pt x="594031" y="1641475"/>
                </a:cubicBezTo>
                <a:lnTo>
                  <a:pt x="1149656" y="1638300"/>
                </a:lnTo>
                <a:cubicBezTo>
                  <a:pt x="1148598" y="1079500"/>
                  <a:pt x="1157064" y="558800"/>
                  <a:pt x="1156006" y="0"/>
                </a:cubicBezTo>
                <a:lnTo>
                  <a:pt x="590856" y="0"/>
                </a:lnTo>
                <a:close/>
              </a:path>
            </a:pathLst>
          </a:custGeom>
          <a:noFill/>
          <a:ln>
            <a:solidFill>
              <a:srgbClr val="FF0000"/>
            </a:solidFill>
            <a:headEnd type="arrow" w="lg" len="sm"/>
            <a:tailEnd type="arrow" w="lg" len="s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E3CE73AF-D85C-4224-9A6E-E077A13B425E}"/>
              </a:ext>
              <a:ext uri="{C183D7F6-B498-43B3-948B-1728B52AA6E4}">
                <adec:decorative xmlns:adec="http://schemas.microsoft.com/office/drawing/2017/decorative" val="1"/>
              </a:ext>
            </a:extLst>
          </p:cNvPr>
          <p:cNvGrpSpPr/>
          <p:nvPr/>
        </p:nvGrpSpPr>
        <p:grpSpPr>
          <a:xfrm>
            <a:off x="13405640" y="224909"/>
            <a:ext cx="1254485" cy="273677"/>
            <a:chOff x="2257363" y="4641057"/>
            <a:chExt cx="1762531" cy="384512"/>
          </a:xfrm>
        </p:grpSpPr>
        <p:pic>
          <p:nvPicPr>
            <p:cNvPr id="39" name="Picture 2" descr="EXPO2025">
              <a:extLst>
                <a:ext uri="{FF2B5EF4-FFF2-40B4-BE49-F238E27FC236}">
                  <a16:creationId xmlns:a16="http://schemas.microsoft.com/office/drawing/2014/main" id="{C7B9663F-7E6B-4837-A990-30B460F757C4}"/>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b="29709"/>
            <a:stretch/>
          </p:blipFill>
          <p:spPr bwMode="auto">
            <a:xfrm>
              <a:off x="2257363" y="4657345"/>
              <a:ext cx="317704" cy="368224"/>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グループ化 39">
              <a:extLst>
                <a:ext uri="{FF2B5EF4-FFF2-40B4-BE49-F238E27FC236}">
                  <a16:creationId xmlns:a16="http://schemas.microsoft.com/office/drawing/2014/main" id="{32443D5C-EADD-43BD-8B25-8DE47772E834}"/>
                </a:ext>
              </a:extLst>
            </p:cNvPr>
            <p:cNvGrpSpPr/>
            <p:nvPr userDrawn="1"/>
          </p:nvGrpSpPr>
          <p:grpSpPr>
            <a:xfrm>
              <a:off x="2603642" y="4641057"/>
              <a:ext cx="1416252" cy="367363"/>
              <a:chOff x="2575068" y="4593444"/>
              <a:chExt cx="2285714" cy="592895"/>
            </a:xfrm>
          </p:grpSpPr>
          <p:pic>
            <p:nvPicPr>
              <p:cNvPr id="41" name="Picture 2" descr="Osaka,KANSAI,JAPAN EXPO2025 Design System">
                <a:extLst>
                  <a:ext uri="{FF2B5EF4-FFF2-40B4-BE49-F238E27FC236}">
                    <a16:creationId xmlns:a16="http://schemas.microsoft.com/office/drawing/2014/main" id="{98D46762-84D2-4C21-8D85-8043EFC15D7E}"/>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44823" r="57248" b="7004"/>
              <a:stretch/>
            </p:blipFill>
            <p:spPr bwMode="auto">
              <a:xfrm>
                <a:off x="2616199" y="4828383"/>
                <a:ext cx="2234046" cy="357956"/>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41">
                <a:extLst>
                  <a:ext uri="{FF2B5EF4-FFF2-40B4-BE49-F238E27FC236}">
                    <a16:creationId xmlns:a16="http://schemas.microsoft.com/office/drawing/2014/main" id="{42DBAD4F-5FB2-4DC1-ACF9-FE2E88B4B2E2}"/>
                  </a:ext>
                </a:extLst>
              </p:cNvPr>
              <p:cNvPicPr>
                <a:picLocks noChangeAspect="1"/>
              </p:cNvPicPr>
              <p:nvPr userDrawn="1"/>
            </p:nvPicPr>
            <p:blipFill>
              <a:blip r:embed="rId7"/>
              <a:stretch>
                <a:fillRect/>
              </a:stretch>
            </p:blipFill>
            <p:spPr>
              <a:xfrm>
                <a:off x="2575068" y="4593444"/>
                <a:ext cx="2285714" cy="209524"/>
              </a:xfrm>
              <a:prstGeom prst="rect">
                <a:avLst/>
              </a:prstGeom>
            </p:spPr>
          </p:pic>
        </p:grpSp>
      </p:grpSp>
    </p:spTree>
    <p:extLst>
      <p:ext uri="{BB962C8B-B14F-4D97-AF65-F5344CB8AC3E}">
        <p14:creationId xmlns:p14="http://schemas.microsoft.com/office/powerpoint/2010/main" val="2293864626"/>
      </p:ext>
    </p:extLst>
  </p:cSld>
  <p:clrMapOvr>
    <a:masterClrMapping/>
  </p:clrMapOvr>
</p:sld>
</file>

<file path=ppt/theme/theme1.xml><?xml version="1.0" encoding="utf-8"?>
<a:theme xmlns:a="http://schemas.openxmlformats.org/drawingml/2006/main" name="1_スライド">
  <a:themeElements>
    <a:clrScheme name="NIKKEN　COLOR">
      <a:dk1>
        <a:sysClr val="windowText" lastClr="000000"/>
      </a:dk1>
      <a:lt1>
        <a:sysClr val="window" lastClr="FFFFFF"/>
      </a:lt1>
      <a:dk2>
        <a:srgbClr val="62B0E2"/>
      </a:dk2>
      <a:lt2>
        <a:srgbClr val="E7E6E6"/>
      </a:lt2>
      <a:accent1>
        <a:srgbClr val="238966"/>
      </a:accent1>
      <a:accent2>
        <a:srgbClr val="F7B515"/>
      </a:accent2>
      <a:accent3>
        <a:srgbClr val="2CA6E0"/>
      </a:accent3>
      <a:accent4>
        <a:srgbClr val="3271AD"/>
      </a:accent4>
      <a:accent5>
        <a:srgbClr val="E95541"/>
      </a:accent5>
      <a:accent6>
        <a:srgbClr val="D82531"/>
      </a:accent6>
      <a:hlink>
        <a:srgbClr val="0563C1"/>
      </a:hlink>
      <a:folHlink>
        <a:srgbClr val="954F72"/>
      </a:folHlink>
    </a:clrScheme>
    <a:fontScheme name="NIKKEN　GROUP">
      <a:majorFont>
        <a:latin typeface="Century Gothic"/>
        <a:ea typeface="メイリオ"/>
        <a:cs typeface=""/>
      </a:majorFont>
      <a:minorFont>
        <a:latin typeface="Georgia"/>
        <a:ea typeface="ＭＳ 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alpha val="40000"/>
          </a:schemeClr>
        </a:solidFill>
        <a:ln w="19050">
          <a:noFill/>
          <a:prstDash val="solid"/>
          <a:headEnd type="arrow" w="lg" len="sm"/>
          <a:tailEnd type="arrow" w="lg" len="sm"/>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kumimoji="1" dirty="0" smtClean="0">
            <a:latin typeface="+mj-ea"/>
            <a:ea typeface="+mj-ea"/>
          </a:defRPr>
        </a:defPPr>
      </a:lstStyle>
    </a:txDef>
  </a:objectDefaults>
  <a:extraClrSchemeLst/>
  <a:extLst>
    <a:ext uri="{05A4C25C-085E-4340-85A3-A5531E510DB2}">
      <thm15:themeFamily xmlns:thm15="http://schemas.microsoft.com/office/thememl/2012/main" name="20171212_NIKKEN_SEKKEI_PPT_Template_4-3_J.pptx" id="{965866C0-7233-42BB-BFD5-895C01CA6236}" vid="{3A5F5028-5423-413C-8672-275BE65AE44A}"/>
    </a:ext>
  </a:extLst>
</a:theme>
</file>

<file path=ppt/theme/theme2.xml><?xml version="1.0" encoding="utf-8"?>
<a:theme xmlns:a="http://schemas.openxmlformats.org/drawingml/2006/main" name="ホワイト">
  <a:themeElements>
    <a:clrScheme name="NIKKEN　SEKKEI">
      <a:dk1>
        <a:srgbClr val="000000"/>
      </a:dk1>
      <a:lt1>
        <a:srgbClr val="FFFFFF"/>
      </a:lt1>
      <a:dk2>
        <a:srgbClr val="62B0E2"/>
      </a:dk2>
      <a:lt2>
        <a:srgbClr val="FFFFFF"/>
      </a:lt2>
      <a:accent1>
        <a:srgbClr val="62B0E2"/>
      </a:accent1>
      <a:accent2>
        <a:srgbClr val="238966"/>
      </a:accent2>
      <a:accent3>
        <a:srgbClr val="F7B515"/>
      </a:accent3>
      <a:accent4>
        <a:srgbClr val="3271AD"/>
      </a:accent4>
      <a:accent5>
        <a:srgbClr val="E95541"/>
      </a:accent5>
      <a:accent6>
        <a:srgbClr val="D82531"/>
      </a:accent6>
      <a:hlink>
        <a:srgbClr val="000000"/>
      </a:hlink>
      <a:folHlink>
        <a:srgbClr val="000000"/>
      </a:folHlink>
    </a:clrScheme>
    <a:fontScheme name="Nikken　Group">
      <a:majorFont>
        <a:latin typeface="Century Gothic"/>
        <a:ea typeface="メイリオ"/>
        <a:cs typeface=""/>
      </a:majorFont>
      <a:minorFont>
        <a:latin typeface="Georgia"/>
        <a:ea typeface="ＭＳ 明朝"/>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490d353-0991-41f4-95ca-37b2da48dd0f" xsi:nil="true"/>
    <lcf76f155ced4ddcb4097134ff3c332f xmlns="031d1d97-ee14-4b71-9e7b-9cea7d44693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E33821C8F2A564E83A6148AA69174AD" ma:contentTypeVersion="16" ma:contentTypeDescription="新しいドキュメントを作成します。" ma:contentTypeScope="" ma:versionID="f259e29be277e886ee9e178acda7ea3e">
  <xsd:schema xmlns:xsd="http://www.w3.org/2001/XMLSchema" xmlns:xs="http://www.w3.org/2001/XMLSchema" xmlns:p="http://schemas.microsoft.com/office/2006/metadata/properties" xmlns:ns2="031d1d97-ee14-4b71-9e7b-9cea7d446934" xmlns:ns3="1490d353-0991-41f4-95ca-37b2da48dd0f" targetNamespace="http://schemas.microsoft.com/office/2006/metadata/properties" ma:root="true" ma:fieldsID="7db417312a3f01172d9bffee16cebef8" ns2:_="" ns3:_="">
    <xsd:import namespace="031d1d97-ee14-4b71-9e7b-9cea7d446934"/>
    <xsd:import namespace="1490d353-0991-41f4-95ca-37b2da48dd0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d1d97-ee14-4b71-9e7b-9cea7d4469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a95d1507-21fd-45cf-866d-ceae8a82a7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90d353-0991-41f4-95ca-37b2da48dd0f"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88f501ed-212f-4df1-b724-b58af8084807}" ma:internalName="TaxCatchAll" ma:showField="CatchAllData" ma:web="1490d353-0991-41f4-95ca-37b2da48dd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6D6AEB-E352-4711-8236-C4A159B4309D}">
  <ds:schemaRefs>
    <ds:schemaRef ds:uri="http://schemas.microsoft.com/sharepoint/v3/contenttype/forms"/>
  </ds:schemaRefs>
</ds:datastoreItem>
</file>

<file path=customXml/itemProps2.xml><?xml version="1.0" encoding="utf-8"?>
<ds:datastoreItem xmlns:ds="http://schemas.openxmlformats.org/officeDocument/2006/customXml" ds:itemID="{1059F1BB-A7F8-43F0-80CE-3C559838D155}">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646146fe-990a-4092-9dd2-e8e1707a2474"/>
    <ds:schemaRef ds:uri="http://www.w3.org/XML/1998/namespace"/>
    <ds:schemaRef ds:uri="http://purl.org/dc/dcmitype/"/>
    <ds:schemaRef ds:uri="03a8aa2b-d5a6-4fd9-a580-9d4ae6ab1f85"/>
    <ds:schemaRef ds:uri="1490d353-0991-41f4-95ca-37b2da48dd0f"/>
    <ds:schemaRef ds:uri="031d1d97-ee14-4b71-9e7b-9cea7d446934"/>
  </ds:schemaRefs>
</ds:datastoreItem>
</file>

<file path=customXml/itemProps3.xml><?xml version="1.0" encoding="utf-8"?>
<ds:datastoreItem xmlns:ds="http://schemas.openxmlformats.org/officeDocument/2006/customXml" ds:itemID="{D7795880-93F7-4F33-ACA0-D1CE54CC61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d1d97-ee14-4b71-9e7b-9cea7d446934"/>
    <ds:schemaRef ds:uri="1490d353-0991-41f4-95ca-37b2da48d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20171212_NIKKEN_SEKKEI_PPT_Template_4-3_J_v2</Template>
  <TotalTime>0</TotalTime>
  <Words>1287</Words>
  <Application>Microsoft Office PowerPoint</Application>
  <PresentationFormat>ユーザー設定</PresentationFormat>
  <Paragraphs>53</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UD デジタル 教科書体 NP-R</vt:lpstr>
      <vt:lpstr>メイリオ</vt:lpstr>
      <vt:lpstr>Yu Gothic</vt:lpstr>
      <vt:lpstr>游明朝</vt:lpstr>
      <vt:lpstr>Arial</vt:lpstr>
      <vt:lpstr>Century Gothic</vt:lpstr>
      <vt:lpstr>Georgia</vt:lpstr>
      <vt:lpstr>1_スライド</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ウォータープラザ沿い客席の設計変更案</dc:title>
  <dc:creator/>
  <cp:lastModifiedBy/>
  <cp:revision>72</cp:revision>
  <cp:lastPrinted>2017-06-30T01:48:05Z</cp:lastPrinted>
  <dcterms:created xsi:type="dcterms:W3CDTF">2019-07-04T01:24:14Z</dcterms:created>
  <dcterms:modified xsi:type="dcterms:W3CDTF">2023-01-31T01:19:08Z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0x0101002E33821C8F2A564E83A6148AA69174AD</vt:lpwstr>
  </property>
  <property fmtid="{D5CDD505-2E9C-101B-9397-08002B2CF9AE}" pid="3" name="MediaServiceImageTags">
    <vt:lpwstr/>
  </property>
</Properties>
</file>