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70" r:id="rId4"/>
  </p:sldMasterIdLst>
  <p:notesMasterIdLst>
    <p:notesMasterId r:id="rId6"/>
  </p:notesMasterIdLst>
  <p:handoutMasterIdLst>
    <p:handoutMasterId r:id="rId7"/>
  </p:handoutMasterIdLst>
  <p:sldIdLst>
    <p:sldId id="713" r:id="rId5"/>
  </p:sldIdLst>
  <p:sldSz cx="15119350" cy="10691813"/>
  <p:notesSz cx="9939338" cy="14368463"/>
  <p:defaultTextStyle>
    <a:defPPr>
      <a:defRPr lang="ja-JP"/>
    </a:defPPr>
    <a:lvl1pPr marL="0" algn="l" defTabSz="737436" rtl="0" eaLnBrk="1" latinLnBrk="0" hangingPunct="1">
      <a:defRPr kumimoji="1" sz="2903" kern="1200">
        <a:solidFill>
          <a:schemeClr val="tx1"/>
        </a:solidFill>
        <a:latin typeface="+mn-lt"/>
        <a:ea typeface="+mn-ea"/>
        <a:cs typeface="+mn-cs"/>
      </a:defRPr>
    </a:lvl1pPr>
    <a:lvl2pPr marL="737436" algn="l" defTabSz="737436" rtl="0" eaLnBrk="1" latinLnBrk="0" hangingPunct="1">
      <a:defRPr kumimoji="1" sz="2903" kern="1200">
        <a:solidFill>
          <a:schemeClr val="tx1"/>
        </a:solidFill>
        <a:latin typeface="+mn-lt"/>
        <a:ea typeface="+mn-ea"/>
        <a:cs typeface="+mn-cs"/>
      </a:defRPr>
    </a:lvl2pPr>
    <a:lvl3pPr marL="1474872" algn="l" defTabSz="737436" rtl="0" eaLnBrk="1" latinLnBrk="0" hangingPunct="1">
      <a:defRPr kumimoji="1" sz="2903" kern="1200">
        <a:solidFill>
          <a:schemeClr val="tx1"/>
        </a:solidFill>
        <a:latin typeface="+mn-lt"/>
        <a:ea typeface="+mn-ea"/>
        <a:cs typeface="+mn-cs"/>
      </a:defRPr>
    </a:lvl3pPr>
    <a:lvl4pPr marL="2212309" algn="l" defTabSz="737436" rtl="0" eaLnBrk="1" latinLnBrk="0" hangingPunct="1">
      <a:defRPr kumimoji="1" sz="2903" kern="1200">
        <a:solidFill>
          <a:schemeClr val="tx1"/>
        </a:solidFill>
        <a:latin typeface="+mn-lt"/>
        <a:ea typeface="+mn-ea"/>
        <a:cs typeface="+mn-cs"/>
      </a:defRPr>
    </a:lvl4pPr>
    <a:lvl5pPr marL="2949745" algn="l" defTabSz="737436" rtl="0" eaLnBrk="1" latinLnBrk="0" hangingPunct="1">
      <a:defRPr kumimoji="1" sz="2903" kern="1200">
        <a:solidFill>
          <a:schemeClr val="tx1"/>
        </a:solidFill>
        <a:latin typeface="+mn-lt"/>
        <a:ea typeface="+mn-ea"/>
        <a:cs typeface="+mn-cs"/>
      </a:defRPr>
    </a:lvl5pPr>
    <a:lvl6pPr marL="3687181" algn="l" defTabSz="737436" rtl="0" eaLnBrk="1" latinLnBrk="0" hangingPunct="1">
      <a:defRPr kumimoji="1" sz="2903" kern="1200">
        <a:solidFill>
          <a:schemeClr val="tx1"/>
        </a:solidFill>
        <a:latin typeface="+mn-lt"/>
        <a:ea typeface="+mn-ea"/>
        <a:cs typeface="+mn-cs"/>
      </a:defRPr>
    </a:lvl6pPr>
    <a:lvl7pPr marL="4424617" algn="l" defTabSz="737436" rtl="0" eaLnBrk="1" latinLnBrk="0" hangingPunct="1">
      <a:defRPr kumimoji="1" sz="2903" kern="1200">
        <a:solidFill>
          <a:schemeClr val="tx1"/>
        </a:solidFill>
        <a:latin typeface="+mn-lt"/>
        <a:ea typeface="+mn-ea"/>
        <a:cs typeface="+mn-cs"/>
      </a:defRPr>
    </a:lvl7pPr>
    <a:lvl8pPr marL="5162053" algn="l" defTabSz="737436" rtl="0" eaLnBrk="1" latinLnBrk="0" hangingPunct="1">
      <a:defRPr kumimoji="1" sz="2903" kern="1200">
        <a:solidFill>
          <a:schemeClr val="tx1"/>
        </a:solidFill>
        <a:latin typeface="+mn-lt"/>
        <a:ea typeface="+mn-ea"/>
        <a:cs typeface="+mn-cs"/>
      </a:defRPr>
    </a:lvl8pPr>
    <a:lvl9pPr marL="5899489" algn="l" defTabSz="737436" rtl="0" eaLnBrk="1" latinLnBrk="0" hangingPunct="1">
      <a:defRPr kumimoji="1" sz="2903"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3368" userDrawn="1">
          <p15:clr>
            <a:srgbClr val="A4A3A4"/>
          </p15:clr>
        </p15:guide>
        <p15:guide id="4" orient="horz" pos="419" userDrawn="1">
          <p15:clr>
            <a:srgbClr val="A4A3A4"/>
          </p15:clr>
        </p15:guide>
        <p15:guide id="6" pos="4762" userDrawn="1">
          <p15:clr>
            <a:srgbClr val="A4A3A4"/>
          </p15:clr>
        </p15:guide>
        <p15:guide id="7" pos="339" userDrawn="1">
          <p15:clr>
            <a:srgbClr val="A4A3A4"/>
          </p15:clr>
        </p15:guide>
        <p15:guide id="8" pos="9185" userDrawn="1">
          <p15:clr>
            <a:srgbClr val="A4A3A4"/>
          </p15:clr>
        </p15:guide>
        <p15:guide id="9" orient="horz" pos="1326" userDrawn="1">
          <p15:clr>
            <a:srgbClr val="A4A3A4"/>
          </p15:clr>
        </p15:guide>
        <p15:guide id="10" pos="126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B7"/>
    <a:srgbClr val="73BBC3"/>
    <a:srgbClr val="C1E4FF"/>
    <a:srgbClr val="E60012"/>
    <a:srgbClr val="FC9797"/>
    <a:srgbClr val="D2D7DA"/>
    <a:srgbClr val="DED8DD"/>
    <a:srgbClr val="0066FF"/>
    <a:srgbClr val="AAAAFF"/>
    <a:srgbClr val="9FD2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EBBBCC-DAD2-459C-BE2E-F6DE35CF9A28}" styleName="濃色スタイル 2 - アクセント 3/アクセント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7" autoAdjust="0"/>
    <p:restoredTop sz="89636" autoAdjust="0"/>
  </p:normalViewPr>
  <p:slideViewPr>
    <p:cSldViewPr snapToGrid="0" snapToObjects="1">
      <p:cViewPr varScale="1">
        <p:scale>
          <a:sx n="74" d="100"/>
          <a:sy n="74" d="100"/>
        </p:scale>
        <p:origin x="1020" y="60"/>
      </p:cViewPr>
      <p:guideLst>
        <p:guide orient="horz" pos="3368"/>
        <p:guide orient="horz" pos="419"/>
        <p:guide pos="4762"/>
        <p:guide pos="339"/>
        <p:guide pos="9185"/>
        <p:guide orient="horz" pos="1326"/>
        <p:guide pos="1269"/>
      </p:guideLst>
    </p:cSldViewPr>
  </p:slideViewPr>
  <p:notesTextViewPr>
    <p:cViewPr>
      <p:scale>
        <a:sx n="200" d="100"/>
        <a:sy n="200" d="100"/>
      </p:scale>
      <p:origin x="0" y="0"/>
    </p:cViewPr>
  </p:notesTextViewPr>
  <p:sorterViewPr>
    <p:cViewPr varScale="1">
      <p:scale>
        <a:sx n="1" d="1"/>
        <a:sy n="1" d="1"/>
      </p:scale>
      <p:origin x="0" y="-10434"/>
    </p:cViewPr>
  </p:sorterViewPr>
  <p:notesViewPr>
    <p:cSldViewPr snapToGrid="0" snapToObjects="1">
      <p:cViewPr>
        <p:scale>
          <a:sx n="130" d="100"/>
          <a:sy n="130" d="100"/>
        </p:scale>
        <p:origin x="2742" y="-15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6" y="36"/>
            <a:ext cx="4307048" cy="720919"/>
          </a:xfrm>
          <a:prstGeom prst="rect">
            <a:avLst/>
          </a:prstGeom>
        </p:spPr>
        <p:txBody>
          <a:bodyPr vert="horz" lIns="131036" tIns="65516" rIns="131036" bIns="65516" rtlCol="0"/>
          <a:lstStyle>
            <a:lvl1pPr algn="l">
              <a:defRPr sz="1600"/>
            </a:lvl1pPr>
          </a:lstStyle>
          <a:p>
            <a:endParaRPr kumimoji="1" lang="ja-JP" altLang="en-US"/>
          </a:p>
        </p:txBody>
      </p:sp>
      <p:sp>
        <p:nvSpPr>
          <p:cNvPr id="3" name="日付プレースホルダー 2"/>
          <p:cNvSpPr>
            <a:spLocks noGrp="1"/>
          </p:cNvSpPr>
          <p:nvPr>
            <p:ph type="dt" sz="quarter" idx="1"/>
          </p:nvPr>
        </p:nvSpPr>
        <p:spPr>
          <a:xfrm>
            <a:off x="5630027" y="36"/>
            <a:ext cx="4307048" cy="720919"/>
          </a:xfrm>
          <a:prstGeom prst="rect">
            <a:avLst/>
          </a:prstGeom>
        </p:spPr>
        <p:txBody>
          <a:bodyPr vert="horz" lIns="131036" tIns="65516" rIns="131036" bIns="65516" rtlCol="0"/>
          <a:lstStyle>
            <a:lvl1pPr algn="r">
              <a:defRPr sz="1600"/>
            </a:lvl1pPr>
          </a:lstStyle>
          <a:p>
            <a:fld id="{BBBD62C2-E873-5F4D-BA00-AAE0B1B124B5}" type="datetimeFigureOut">
              <a:rPr kumimoji="1" lang="ja-JP" altLang="en-US" smtClean="0"/>
              <a:t>2023/1/31</a:t>
            </a:fld>
            <a:endParaRPr kumimoji="1" lang="ja-JP" altLang="en-US"/>
          </a:p>
        </p:txBody>
      </p:sp>
      <p:sp>
        <p:nvSpPr>
          <p:cNvPr id="4" name="フッター プレースホルダー 3"/>
          <p:cNvSpPr>
            <a:spLocks noGrp="1"/>
          </p:cNvSpPr>
          <p:nvPr>
            <p:ph type="ftr" sz="quarter" idx="2"/>
          </p:nvPr>
        </p:nvSpPr>
        <p:spPr>
          <a:xfrm>
            <a:off x="26" y="13647561"/>
            <a:ext cx="4307048" cy="720917"/>
          </a:xfrm>
          <a:prstGeom prst="rect">
            <a:avLst/>
          </a:prstGeom>
        </p:spPr>
        <p:txBody>
          <a:bodyPr vert="horz" lIns="131036" tIns="65516" rIns="131036" bIns="65516" rtlCol="0" anchor="b"/>
          <a:lstStyle>
            <a:lvl1pPr algn="l">
              <a:defRPr sz="1600"/>
            </a:lvl1pPr>
          </a:lstStyle>
          <a:p>
            <a:endParaRPr kumimoji="1" lang="ja-JP" altLang="en-US"/>
          </a:p>
        </p:txBody>
      </p:sp>
      <p:sp>
        <p:nvSpPr>
          <p:cNvPr id="5" name="スライド番号プレースホルダー 4"/>
          <p:cNvSpPr>
            <a:spLocks noGrp="1"/>
          </p:cNvSpPr>
          <p:nvPr>
            <p:ph type="sldNum" sz="quarter" idx="3"/>
          </p:nvPr>
        </p:nvSpPr>
        <p:spPr>
          <a:xfrm>
            <a:off x="5630027" y="13647561"/>
            <a:ext cx="4307048" cy="720917"/>
          </a:xfrm>
          <a:prstGeom prst="rect">
            <a:avLst/>
          </a:prstGeom>
        </p:spPr>
        <p:txBody>
          <a:bodyPr vert="horz" lIns="131036" tIns="65516" rIns="131036" bIns="65516" rtlCol="0" anchor="b"/>
          <a:lstStyle>
            <a:lvl1pPr algn="r">
              <a:defRPr sz="1600"/>
            </a:lvl1pPr>
          </a:lstStyle>
          <a:p>
            <a:fld id="{DD1E3D76-EB51-7442-9019-E03B8572EE91}" type="slidenum">
              <a:rPr kumimoji="1" lang="ja-JP" altLang="en-US" smtClean="0"/>
              <a:t>‹#›</a:t>
            </a:fld>
            <a:endParaRPr kumimoji="1" lang="ja-JP" altLang="en-US"/>
          </a:p>
        </p:txBody>
      </p:sp>
    </p:spTree>
    <p:extLst>
      <p:ext uri="{BB962C8B-B14F-4D97-AF65-F5344CB8AC3E}">
        <p14:creationId xmlns:p14="http://schemas.microsoft.com/office/powerpoint/2010/main" val="104035476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2" y="32"/>
            <a:ext cx="4174001" cy="339413"/>
          </a:xfrm>
          <a:prstGeom prst="rect">
            <a:avLst/>
          </a:prstGeom>
        </p:spPr>
        <p:txBody>
          <a:bodyPr vert="horz" lIns="131036" tIns="65516" rIns="131036" bIns="65516" rtlCol="0" anchor="ctr" anchorCtr="0"/>
          <a:lstStyle>
            <a:lvl1pPr algn="l">
              <a:defRPr sz="1600"/>
            </a:lvl1pPr>
          </a:lstStyle>
          <a:p>
            <a:endParaRPr lang="ja-JP" altLang="en-US" dirty="0"/>
          </a:p>
        </p:txBody>
      </p:sp>
      <p:sp>
        <p:nvSpPr>
          <p:cNvPr id="3" name="日付プレースホルダー 2"/>
          <p:cNvSpPr>
            <a:spLocks noGrp="1"/>
          </p:cNvSpPr>
          <p:nvPr>
            <p:ph type="dt" idx="1"/>
          </p:nvPr>
        </p:nvSpPr>
        <p:spPr>
          <a:xfrm>
            <a:off x="5630027" y="32"/>
            <a:ext cx="4174001" cy="339413"/>
          </a:xfrm>
          <a:prstGeom prst="rect">
            <a:avLst/>
          </a:prstGeom>
        </p:spPr>
        <p:txBody>
          <a:bodyPr vert="horz" lIns="131036" tIns="65516" rIns="131036" bIns="65516" rtlCol="0" anchor="ctr" anchorCtr="0"/>
          <a:lstStyle>
            <a:lvl1pPr algn="r">
              <a:defRPr sz="1600"/>
            </a:lvl1pPr>
          </a:lstStyle>
          <a:p>
            <a:fld id="{EF1F5F32-C4D4-7C4B-97B0-222226BE262B}" type="datetimeFigureOut">
              <a:rPr lang="ja-JP" altLang="en-US" smtClean="0"/>
              <a:pPr/>
              <a:t>2023/1/31</a:t>
            </a:fld>
            <a:endParaRPr lang="ja-JP" altLang="en-US" dirty="0"/>
          </a:p>
        </p:txBody>
      </p:sp>
      <p:sp>
        <p:nvSpPr>
          <p:cNvPr id="4" name="スライド イメージ プレースホルダー 3"/>
          <p:cNvSpPr>
            <a:spLocks noGrp="1" noRot="1" noChangeAspect="1"/>
          </p:cNvSpPr>
          <p:nvPr>
            <p:ph type="sldImg" idx="2"/>
          </p:nvPr>
        </p:nvSpPr>
        <p:spPr>
          <a:xfrm>
            <a:off x="1068388" y="1370013"/>
            <a:ext cx="7802562" cy="5516562"/>
          </a:xfrm>
          <a:prstGeom prst="rect">
            <a:avLst/>
          </a:prstGeom>
          <a:noFill/>
          <a:ln w="12700">
            <a:solidFill>
              <a:prstClr val="black"/>
            </a:solidFill>
          </a:ln>
        </p:spPr>
        <p:txBody>
          <a:bodyPr vert="horz" lIns="131036" tIns="65516" rIns="131036" bIns="65516" rtlCol="0" anchor="ctr"/>
          <a:lstStyle/>
          <a:p>
            <a:endParaRPr lang="ja-JP" altLang="en-US"/>
          </a:p>
        </p:txBody>
      </p:sp>
      <p:sp>
        <p:nvSpPr>
          <p:cNvPr id="5" name="ノート プレースホルダー 4"/>
          <p:cNvSpPr>
            <a:spLocks noGrp="1"/>
          </p:cNvSpPr>
          <p:nvPr>
            <p:ph type="body" sz="quarter" idx="3"/>
          </p:nvPr>
        </p:nvSpPr>
        <p:spPr>
          <a:xfrm>
            <a:off x="1578316" y="7480483"/>
            <a:ext cx="6782748" cy="5515453"/>
          </a:xfrm>
          <a:prstGeom prst="rect">
            <a:avLst/>
          </a:prstGeom>
        </p:spPr>
        <p:txBody>
          <a:bodyPr vert="horz" lIns="131036" tIns="65516" rIns="131036" bIns="65516"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42" y="14085646"/>
            <a:ext cx="4174001" cy="282843"/>
          </a:xfrm>
          <a:prstGeom prst="rect">
            <a:avLst/>
          </a:prstGeom>
        </p:spPr>
        <p:txBody>
          <a:bodyPr vert="horz" lIns="131036" tIns="65516" rIns="131036" bIns="65516" rtlCol="0" anchor="ctr" anchorCtr="0"/>
          <a:lstStyle>
            <a:lvl1pPr algn="l">
              <a:defRPr sz="1600"/>
            </a:lvl1pPr>
          </a:lstStyle>
          <a:p>
            <a:endParaRPr lang="ja-JP" altLang="en-US" dirty="0"/>
          </a:p>
        </p:txBody>
      </p:sp>
      <p:sp>
        <p:nvSpPr>
          <p:cNvPr id="7" name="スライド番号プレースホルダー 6"/>
          <p:cNvSpPr>
            <a:spLocks noGrp="1"/>
          </p:cNvSpPr>
          <p:nvPr>
            <p:ph type="sldNum" sz="quarter" idx="5"/>
          </p:nvPr>
        </p:nvSpPr>
        <p:spPr>
          <a:xfrm>
            <a:off x="5765383" y="14029080"/>
            <a:ext cx="4174001" cy="339413"/>
          </a:xfrm>
          <a:prstGeom prst="rect">
            <a:avLst/>
          </a:prstGeom>
        </p:spPr>
        <p:txBody>
          <a:bodyPr vert="horz" lIns="131036" tIns="65516" rIns="131036" bIns="65516" rtlCol="0" anchor="ctr" anchorCtr="0"/>
          <a:lstStyle>
            <a:lvl1pPr algn="r">
              <a:defRPr sz="1600"/>
            </a:lvl1pPr>
          </a:lstStyle>
          <a:p>
            <a:fld id="{D4EFF1A5-1FEB-C64A-BD29-5AAE6D4DCA5B}" type="slidenum">
              <a:rPr lang="ja-JP" altLang="en-US" smtClean="0"/>
              <a:pPr/>
              <a:t>‹#›</a:t>
            </a:fld>
            <a:endParaRPr lang="ja-JP" altLang="en-US"/>
          </a:p>
        </p:txBody>
      </p:sp>
    </p:spTree>
    <p:extLst>
      <p:ext uri="{BB962C8B-B14F-4D97-AF65-F5344CB8AC3E}">
        <p14:creationId xmlns:p14="http://schemas.microsoft.com/office/powerpoint/2010/main" val="430664674"/>
      </p:ext>
    </p:extLst>
  </p:cSld>
  <p:clrMap bg1="lt1" tx1="dk1" bg2="lt2" tx2="dk2" accent1="accent1" accent2="accent2" accent3="accent3" accent4="accent4" accent5="accent5" accent6="accent6" hlink="hlink" folHlink="folHlink"/>
  <p:hf sldNum="0" hdr="0" ftr="0" dt="0"/>
  <p:notesStyle>
    <a:lvl1pPr marL="0" algn="l" defTabSz="1474872" rtl="0" eaLnBrk="1" latinLnBrk="0" hangingPunct="1">
      <a:defRPr kumimoji="1" sz="1936" kern="1200">
        <a:solidFill>
          <a:schemeClr val="tx1"/>
        </a:solidFill>
        <a:latin typeface="+mn-lt"/>
        <a:ea typeface="+mn-ea"/>
        <a:cs typeface="+mn-cs"/>
      </a:defRPr>
    </a:lvl1pPr>
    <a:lvl2pPr marL="737436" algn="l" defTabSz="1474872" rtl="0" eaLnBrk="1" latinLnBrk="0" hangingPunct="1">
      <a:defRPr kumimoji="1" sz="1936" kern="1200">
        <a:solidFill>
          <a:schemeClr val="tx1"/>
        </a:solidFill>
        <a:latin typeface="+mn-lt"/>
        <a:ea typeface="+mn-ea"/>
        <a:cs typeface="+mn-cs"/>
      </a:defRPr>
    </a:lvl2pPr>
    <a:lvl3pPr marL="1474872" algn="l" defTabSz="1474872" rtl="0" eaLnBrk="1" latinLnBrk="0" hangingPunct="1">
      <a:defRPr kumimoji="1" sz="1936" kern="1200">
        <a:solidFill>
          <a:schemeClr val="tx1"/>
        </a:solidFill>
        <a:latin typeface="+mn-lt"/>
        <a:ea typeface="+mn-ea"/>
        <a:cs typeface="+mn-cs"/>
      </a:defRPr>
    </a:lvl3pPr>
    <a:lvl4pPr marL="2212309" algn="l" defTabSz="1474872" rtl="0" eaLnBrk="1" latinLnBrk="0" hangingPunct="1">
      <a:defRPr kumimoji="1" sz="1936" kern="1200">
        <a:solidFill>
          <a:schemeClr val="tx1"/>
        </a:solidFill>
        <a:latin typeface="+mn-lt"/>
        <a:ea typeface="+mn-ea"/>
        <a:cs typeface="+mn-cs"/>
      </a:defRPr>
    </a:lvl4pPr>
    <a:lvl5pPr marL="2949745" algn="l" defTabSz="1474872" rtl="0" eaLnBrk="1" latinLnBrk="0" hangingPunct="1">
      <a:defRPr kumimoji="1" sz="1936" kern="1200">
        <a:solidFill>
          <a:schemeClr val="tx1"/>
        </a:solidFill>
        <a:latin typeface="+mn-lt"/>
        <a:ea typeface="+mn-ea"/>
        <a:cs typeface="+mn-cs"/>
      </a:defRPr>
    </a:lvl5pPr>
    <a:lvl6pPr marL="3687181" algn="l" defTabSz="1474872" rtl="0" eaLnBrk="1" latinLnBrk="0" hangingPunct="1">
      <a:defRPr kumimoji="1" sz="1936" kern="1200">
        <a:solidFill>
          <a:schemeClr val="tx1"/>
        </a:solidFill>
        <a:latin typeface="+mn-lt"/>
        <a:ea typeface="+mn-ea"/>
        <a:cs typeface="+mn-cs"/>
      </a:defRPr>
    </a:lvl6pPr>
    <a:lvl7pPr marL="4424617" algn="l" defTabSz="1474872" rtl="0" eaLnBrk="1" latinLnBrk="0" hangingPunct="1">
      <a:defRPr kumimoji="1" sz="1936" kern="1200">
        <a:solidFill>
          <a:schemeClr val="tx1"/>
        </a:solidFill>
        <a:latin typeface="+mn-lt"/>
        <a:ea typeface="+mn-ea"/>
        <a:cs typeface="+mn-cs"/>
      </a:defRPr>
    </a:lvl7pPr>
    <a:lvl8pPr marL="5162053" algn="l" defTabSz="1474872" rtl="0" eaLnBrk="1" latinLnBrk="0" hangingPunct="1">
      <a:defRPr kumimoji="1" sz="1936" kern="1200">
        <a:solidFill>
          <a:schemeClr val="tx1"/>
        </a:solidFill>
        <a:latin typeface="+mn-lt"/>
        <a:ea typeface="+mn-ea"/>
        <a:cs typeface="+mn-cs"/>
      </a:defRPr>
    </a:lvl8pPr>
    <a:lvl9pPr marL="5899489" algn="l" defTabSz="1474872" rtl="0" eaLnBrk="1" latinLnBrk="0" hangingPunct="1">
      <a:defRPr kumimoji="1" sz="193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タイトルとテキストとガイド">
    <p:spTree>
      <p:nvGrpSpPr>
        <p:cNvPr id="1" name=""/>
        <p:cNvGrpSpPr/>
        <p:nvPr/>
      </p:nvGrpSpPr>
      <p:grpSpPr>
        <a:xfrm>
          <a:off x="0" y="0"/>
          <a:ext cx="0" cy="0"/>
          <a:chOff x="0" y="0"/>
          <a:chExt cx="0" cy="0"/>
        </a:xfrm>
      </p:grpSpPr>
      <p:sp>
        <p:nvSpPr>
          <p:cNvPr id="14" name="スライド番号プレースホルダー 2"/>
          <p:cNvSpPr txBox="1">
            <a:spLocks/>
          </p:cNvSpPr>
          <p:nvPr userDrawn="1"/>
        </p:nvSpPr>
        <p:spPr>
          <a:xfrm>
            <a:off x="7839822" y="9992616"/>
            <a:ext cx="3730671" cy="505125"/>
          </a:xfrm>
          <a:prstGeom prst="rect">
            <a:avLst/>
          </a:prstGeom>
        </p:spPr>
        <p:txBody>
          <a:bodyPr vert="horz" lIns="0" tIns="0" rIns="0" bIns="0" rtlCol="0" anchor="ctr"/>
          <a:lstStyle>
            <a:defPPr>
              <a:defRPr lang="ja-JP"/>
            </a:defPPr>
            <a:lvl1pPr marL="0" algn="r" defTabSz="737436" rtl="0" eaLnBrk="1" latinLnBrk="0" hangingPunct="1">
              <a:defRPr kumimoji="1" sz="1247" b="0" i="0" kern="1200">
                <a:solidFill>
                  <a:schemeClr val="tx1"/>
                </a:solidFill>
                <a:latin typeface="+mj-lt"/>
                <a:ea typeface="Meiryo レギュラー" charset="-128"/>
                <a:cs typeface="Meiryo レギュラー" charset="-128"/>
              </a:defRPr>
            </a:lvl1pPr>
            <a:lvl2pPr marL="737436" algn="l" defTabSz="737436" rtl="0" eaLnBrk="1" latinLnBrk="0" hangingPunct="1">
              <a:defRPr kumimoji="1" sz="2903" kern="1200">
                <a:solidFill>
                  <a:schemeClr val="tx1"/>
                </a:solidFill>
                <a:latin typeface="+mn-lt"/>
                <a:ea typeface="+mn-ea"/>
                <a:cs typeface="+mn-cs"/>
              </a:defRPr>
            </a:lvl2pPr>
            <a:lvl3pPr marL="1474872" algn="l" defTabSz="737436" rtl="0" eaLnBrk="1" latinLnBrk="0" hangingPunct="1">
              <a:defRPr kumimoji="1" sz="2903" kern="1200">
                <a:solidFill>
                  <a:schemeClr val="tx1"/>
                </a:solidFill>
                <a:latin typeface="+mn-lt"/>
                <a:ea typeface="+mn-ea"/>
                <a:cs typeface="+mn-cs"/>
              </a:defRPr>
            </a:lvl3pPr>
            <a:lvl4pPr marL="2212309" algn="l" defTabSz="737436" rtl="0" eaLnBrk="1" latinLnBrk="0" hangingPunct="1">
              <a:defRPr kumimoji="1" sz="2903" kern="1200">
                <a:solidFill>
                  <a:schemeClr val="tx1"/>
                </a:solidFill>
                <a:latin typeface="+mn-lt"/>
                <a:ea typeface="+mn-ea"/>
                <a:cs typeface="+mn-cs"/>
              </a:defRPr>
            </a:lvl4pPr>
            <a:lvl5pPr marL="2949745" algn="l" defTabSz="737436" rtl="0" eaLnBrk="1" latinLnBrk="0" hangingPunct="1">
              <a:defRPr kumimoji="1" sz="2903" kern="1200">
                <a:solidFill>
                  <a:schemeClr val="tx1"/>
                </a:solidFill>
                <a:latin typeface="+mn-lt"/>
                <a:ea typeface="+mn-ea"/>
                <a:cs typeface="+mn-cs"/>
              </a:defRPr>
            </a:lvl5pPr>
            <a:lvl6pPr marL="3687181" algn="l" defTabSz="737436" rtl="0" eaLnBrk="1" latinLnBrk="0" hangingPunct="1">
              <a:defRPr kumimoji="1" sz="2903" kern="1200">
                <a:solidFill>
                  <a:schemeClr val="tx1"/>
                </a:solidFill>
                <a:latin typeface="+mn-lt"/>
                <a:ea typeface="+mn-ea"/>
                <a:cs typeface="+mn-cs"/>
              </a:defRPr>
            </a:lvl6pPr>
            <a:lvl7pPr marL="4424617" algn="l" defTabSz="737436" rtl="0" eaLnBrk="1" latinLnBrk="0" hangingPunct="1">
              <a:defRPr kumimoji="1" sz="2903" kern="1200">
                <a:solidFill>
                  <a:schemeClr val="tx1"/>
                </a:solidFill>
                <a:latin typeface="+mn-lt"/>
                <a:ea typeface="+mn-ea"/>
                <a:cs typeface="+mn-cs"/>
              </a:defRPr>
            </a:lvl7pPr>
            <a:lvl8pPr marL="5162053" algn="l" defTabSz="737436" rtl="0" eaLnBrk="1" latinLnBrk="0" hangingPunct="1">
              <a:defRPr kumimoji="1" sz="2903" kern="1200">
                <a:solidFill>
                  <a:schemeClr val="tx1"/>
                </a:solidFill>
                <a:latin typeface="+mn-lt"/>
                <a:ea typeface="+mn-ea"/>
                <a:cs typeface="+mn-cs"/>
              </a:defRPr>
            </a:lvl8pPr>
            <a:lvl9pPr marL="5899489" algn="l" defTabSz="737436" rtl="0" eaLnBrk="1" latinLnBrk="0" hangingPunct="1">
              <a:defRPr kumimoji="1" sz="2903" kern="1200">
                <a:solidFill>
                  <a:schemeClr val="tx1"/>
                </a:solidFill>
                <a:latin typeface="+mn-lt"/>
                <a:ea typeface="+mn-ea"/>
                <a:cs typeface="+mn-cs"/>
              </a:defRPr>
            </a:lvl9pPr>
          </a:lstStyle>
          <a:p>
            <a:pPr algn="ctr"/>
            <a:r>
              <a:rPr lang="ja-JP" altLang="en-US" dirty="0"/>
              <a:t> </a:t>
            </a:r>
          </a:p>
        </p:txBody>
      </p:sp>
    </p:spTree>
    <p:extLst>
      <p:ext uri="{BB962C8B-B14F-4D97-AF65-F5344CB8AC3E}">
        <p14:creationId xmlns:p14="http://schemas.microsoft.com/office/powerpoint/2010/main" val="3256683887"/>
      </p:ext>
    </p:extLst>
  </p:cSld>
  <p:clrMapOvr>
    <a:masterClrMapping/>
  </p:clrMapOvr>
  <p:extLst>
    <p:ext uri="{DCECCB84-F9BA-43D5-87BE-67443E8EF086}">
      <p15:sldGuideLst xmlns:p15="http://schemas.microsoft.com/office/powerpoint/2012/main">
        <p15:guide id="1" pos="4762">
          <p15:clr>
            <a:srgbClr val="FBAE40"/>
          </p15:clr>
        </p15:guide>
        <p15:guide id="2" pos="339">
          <p15:clr>
            <a:srgbClr val="FBAE40"/>
          </p15:clr>
        </p15:guide>
        <p15:guide id="3" pos="9185">
          <p15:clr>
            <a:srgbClr val="FBAE40"/>
          </p15:clr>
        </p15:guide>
        <p15:guide id="4" orient="horz" pos="3368">
          <p15:clr>
            <a:srgbClr val="FBAE40"/>
          </p15:clr>
        </p15:guide>
        <p15:guide id="5" orient="horz" pos="6180">
          <p15:clr>
            <a:srgbClr val="FBAE40"/>
          </p15:clr>
        </p15:guide>
        <p15:guide id="6" orient="horz" pos="555">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sp>
        <p:nvSpPr>
          <p:cNvPr id="11" name="タイトル プレースホルダー 10"/>
          <p:cNvSpPr>
            <a:spLocks noGrp="1"/>
          </p:cNvSpPr>
          <p:nvPr>
            <p:ph type="title"/>
          </p:nvPr>
        </p:nvSpPr>
        <p:spPr>
          <a:xfrm>
            <a:off x="535725" y="518622"/>
            <a:ext cx="14047900" cy="673500"/>
          </a:xfrm>
          <a:prstGeom prst="rect">
            <a:avLst/>
          </a:prstGeom>
        </p:spPr>
        <p:txBody>
          <a:bodyPr vert="horz" wrap="none" lIns="0" tIns="0" rIns="0" bIns="0" rtlCol="0" anchor="t" anchorCtr="0">
            <a:normAutofit/>
          </a:bodyPr>
          <a:lstStyle/>
          <a:p>
            <a:r>
              <a:rPr kumimoji="1" lang="ja-JP" altLang="en-US" dirty="0"/>
              <a:t>ここにタイトルを入力します</a:t>
            </a:r>
          </a:p>
        </p:txBody>
      </p:sp>
    </p:spTree>
    <p:extLst>
      <p:ext uri="{BB962C8B-B14F-4D97-AF65-F5344CB8AC3E}">
        <p14:creationId xmlns:p14="http://schemas.microsoft.com/office/powerpoint/2010/main" val="3614610891"/>
      </p:ext>
    </p:extLst>
  </p:cSld>
  <p:clrMap bg1="lt1" tx1="dk1" bg2="lt2" tx2="dk2" accent1="accent1" accent2="accent2" accent3="accent3" accent4="accent4" accent5="accent5" accent6="accent6" hlink="hlink" folHlink="folHlink"/>
  <p:sldLayoutIdLst>
    <p:sldLayoutId id="2147483680" r:id="rId1"/>
  </p:sldLayoutIdLst>
  <p:hf sldNum="0" hdr="0" ftr="0" dt="0"/>
  <p:txStyles>
    <p:titleStyle>
      <a:lvl1pPr algn="l" defTabSz="712793" rtl="0" eaLnBrk="1" latinLnBrk="0" hangingPunct="1">
        <a:spcBef>
          <a:spcPct val="0"/>
        </a:spcBef>
        <a:buNone/>
        <a:defRPr kumimoji="1" sz="3274" b="0" i="0" kern="1200" spc="390" baseline="0">
          <a:solidFill>
            <a:schemeClr val="tx1"/>
          </a:solidFill>
          <a:latin typeface="+mj-ea"/>
          <a:ea typeface="+mj-ea"/>
          <a:cs typeface="Century Gothic レギュラー" charset="0"/>
        </a:defRPr>
      </a:lvl1pPr>
    </p:titleStyle>
    <p:bodyStyle>
      <a:lvl1pPr marL="534595" indent="-534595" algn="l" defTabSz="712793" rtl="0" eaLnBrk="1" latinLnBrk="0" hangingPunct="1">
        <a:spcBef>
          <a:spcPct val="20000"/>
        </a:spcBef>
        <a:buFont typeface="Arial"/>
        <a:buChar char="•"/>
        <a:defRPr kumimoji="1" sz="4989" kern="1200">
          <a:solidFill>
            <a:schemeClr val="tx1"/>
          </a:solidFill>
          <a:latin typeface="+mn-lt"/>
          <a:ea typeface="+mn-ea"/>
          <a:cs typeface="+mn-cs"/>
        </a:defRPr>
      </a:lvl1pPr>
      <a:lvl2pPr marL="1158289" indent="-445496" algn="l" defTabSz="712793" rtl="0" eaLnBrk="1" latinLnBrk="0" hangingPunct="1">
        <a:spcBef>
          <a:spcPct val="20000"/>
        </a:spcBef>
        <a:buFont typeface="Arial"/>
        <a:buChar char="–"/>
        <a:defRPr kumimoji="1" sz="4365" kern="1200">
          <a:solidFill>
            <a:schemeClr val="tx1"/>
          </a:solidFill>
          <a:latin typeface="+mn-lt"/>
          <a:ea typeface="+mn-ea"/>
          <a:cs typeface="+mn-cs"/>
        </a:defRPr>
      </a:lvl2pPr>
      <a:lvl3pPr marL="1781983" indent="-356397" algn="l" defTabSz="712793" rtl="0" eaLnBrk="1" latinLnBrk="0" hangingPunct="1">
        <a:spcBef>
          <a:spcPct val="20000"/>
        </a:spcBef>
        <a:buFont typeface="Arial"/>
        <a:buChar char="•"/>
        <a:defRPr kumimoji="1" sz="3742" kern="1200">
          <a:solidFill>
            <a:schemeClr val="tx1"/>
          </a:solidFill>
          <a:latin typeface="+mn-lt"/>
          <a:ea typeface="+mn-ea"/>
          <a:cs typeface="+mn-cs"/>
        </a:defRPr>
      </a:lvl3pPr>
      <a:lvl4pPr marL="2494776" indent="-356397" algn="l" defTabSz="712793" rtl="0" eaLnBrk="1" latinLnBrk="0" hangingPunct="1">
        <a:spcBef>
          <a:spcPct val="20000"/>
        </a:spcBef>
        <a:buFont typeface="Arial"/>
        <a:buChar char="–"/>
        <a:defRPr kumimoji="1" sz="3118" kern="1200">
          <a:solidFill>
            <a:schemeClr val="tx1"/>
          </a:solidFill>
          <a:latin typeface="+mn-lt"/>
          <a:ea typeface="+mn-ea"/>
          <a:cs typeface="+mn-cs"/>
        </a:defRPr>
      </a:lvl4pPr>
      <a:lvl5pPr marL="3207569" indent="-356397" algn="l" defTabSz="712793" rtl="0" eaLnBrk="1" latinLnBrk="0" hangingPunct="1">
        <a:spcBef>
          <a:spcPct val="20000"/>
        </a:spcBef>
        <a:buFont typeface="Arial"/>
        <a:buChar char="»"/>
        <a:defRPr kumimoji="1" sz="3118" kern="1200">
          <a:solidFill>
            <a:schemeClr val="tx1"/>
          </a:solidFill>
          <a:latin typeface="+mn-lt"/>
          <a:ea typeface="+mn-ea"/>
          <a:cs typeface="+mn-cs"/>
        </a:defRPr>
      </a:lvl5pPr>
      <a:lvl6pPr marL="3920362" indent="-356397" algn="l" defTabSz="712793" rtl="0" eaLnBrk="1" latinLnBrk="0" hangingPunct="1">
        <a:spcBef>
          <a:spcPct val="20000"/>
        </a:spcBef>
        <a:buFont typeface="Arial"/>
        <a:buChar char="•"/>
        <a:defRPr kumimoji="1" sz="3118" kern="1200">
          <a:solidFill>
            <a:schemeClr val="tx1"/>
          </a:solidFill>
          <a:latin typeface="+mn-lt"/>
          <a:ea typeface="+mn-ea"/>
          <a:cs typeface="+mn-cs"/>
        </a:defRPr>
      </a:lvl6pPr>
      <a:lvl7pPr marL="4633155" indent="-356397" algn="l" defTabSz="712793" rtl="0" eaLnBrk="1" latinLnBrk="0" hangingPunct="1">
        <a:spcBef>
          <a:spcPct val="20000"/>
        </a:spcBef>
        <a:buFont typeface="Arial"/>
        <a:buChar char="•"/>
        <a:defRPr kumimoji="1" sz="3118" kern="1200">
          <a:solidFill>
            <a:schemeClr val="tx1"/>
          </a:solidFill>
          <a:latin typeface="+mn-lt"/>
          <a:ea typeface="+mn-ea"/>
          <a:cs typeface="+mn-cs"/>
        </a:defRPr>
      </a:lvl7pPr>
      <a:lvl8pPr marL="5345948" indent="-356397" algn="l" defTabSz="712793" rtl="0" eaLnBrk="1" latinLnBrk="0" hangingPunct="1">
        <a:spcBef>
          <a:spcPct val="20000"/>
        </a:spcBef>
        <a:buFont typeface="Arial"/>
        <a:buChar char="•"/>
        <a:defRPr kumimoji="1" sz="3118" kern="1200">
          <a:solidFill>
            <a:schemeClr val="tx1"/>
          </a:solidFill>
          <a:latin typeface="+mn-lt"/>
          <a:ea typeface="+mn-ea"/>
          <a:cs typeface="+mn-cs"/>
        </a:defRPr>
      </a:lvl8pPr>
      <a:lvl9pPr marL="6058741" indent="-356397" algn="l" defTabSz="712793" rtl="0" eaLnBrk="1" latinLnBrk="0" hangingPunct="1">
        <a:spcBef>
          <a:spcPct val="20000"/>
        </a:spcBef>
        <a:buFont typeface="Arial"/>
        <a:buChar char="•"/>
        <a:defRPr kumimoji="1" sz="3118" kern="1200">
          <a:solidFill>
            <a:schemeClr val="tx1"/>
          </a:solidFill>
          <a:latin typeface="+mn-lt"/>
          <a:ea typeface="+mn-ea"/>
          <a:cs typeface="+mn-cs"/>
        </a:defRPr>
      </a:lvl9pPr>
    </p:bodyStyle>
    <p:otherStyle>
      <a:defPPr>
        <a:defRPr lang="ja-JP"/>
      </a:defPPr>
      <a:lvl1pPr marL="0" algn="l" defTabSz="712793" rtl="0" eaLnBrk="1" latinLnBrk="0" hangingPunct="1">
        <a:defRPr kumimoji="1" sz="2806" kern="1200">
          <a:solidFill>
            <a:schemeClr val="tx1"/>
          </a:solidFill>
          <a:latin typeface="+mn-lt"/>
          <a:ea typeface="+mn-ea"/>
          <a:cs typeface="+mn-cs"/>
        </a:defRPr>
      </a:lvl1pPr>
      <a:lvl2pPr marL="712793" algn="l" defTabSz="712793" rtl="0" eaLnBrk="1" latinLnBrk="0" hangingPunct="1">
        <a:defRPr kumimoji="1" sz="2806" kern="1200">
          <a:solidFill>
            <a:schemeClr val="tx1"/>
          </a:solidFill>
          <a:latin typeface="+mn-lt"/>
          <a:ea typeface="+mn-ea"/>
          <a:cs typeface="+mn-cs"/>
        </a:defRPr>
      </a:lvl2pPr>
      <a:lvl3pPr marL="1425586" algn="l" defTabSz="712793" rtl="0" eaLnBrk="1" latinLnBrk="0" hangingPunct="1">
        <a:defRPr kumimoji="1" sz="2806" kern="1200">
          <a:solidFill>
            <a:schemeClr val="tx1"/>
          </a:solidFill>
          <a:latin typeface="+mn-lt"/>
          <a:ea typeface="+mn-ea"/>
          <a:cs typeface="+mn-cs"/>
        </a:defRPr>
      </a:lvl3pPr>
      <a:lvl4pPr marL="2138379" algn="l" defTabSz="712793" rtl="0" eaLnBrk="1" latinLnBrk="0" hangingPunct="1">
        <a:defRPr kumimoji="1" sz="2806" kern="1200">
          <a:solidFill>
            <a:schemeClr val="tx1"/>
          </a:solidFill>
          <a:latin typeface="+mn-lt"/>
          <a:ea typeface="+mn-ea"/>
          <a:cs typeface="+mn-cs"/>
        </a:defRPr>
      </a:lvl4pPr>
      <a:lvl5pPr marL="2851172" algn="l" defTabSz="712793" rtl="0" eaLnBrk="1" latinLnBrk="0" hangingPunct="1">
        <a:defRPr kumimoji="1" sz="2806" kern="1200">
          <a:solidFill>
            <a:schemeClr val="tx1"/>
          </a:solidFill>
          <a:latin typeface="+mn-lt"/>
          <a:ea typeface="+mn-ea"/>
          <a:cs typeface="+mn-cs"/>
        </a:defRPr>
      </a:lvl5pPr>
      <a:lvl6pPr marL="3563965" algn="l" defTabSz="712793" rtl="0" eaLnBrk="1" latinLnBrk="0" hangingPunct="1">
        <a:defRPr kumimoji="1" sz="2806" kern="1200">
          <a:solidFill>
            <a:schemeClr val="tx1"/>
          </a:solidFill>
          <a:latin typeface="+mn-lt"/>
          <a:ea typeface="+mn-ea"/>
          <a:cs typeface="+mn-cs"/>
        </a:defRPr>
      </a:lvl6pPr>
      <a:lvl7pPr marL="4276759" algn="l" defTabSz="712793" rtl="0" eaLnBrk="1" latinLnBrk="0" hangingPunct="1">
        <a:defRPr kumimoji="1" sz="2806" kern="1200">
          <a:solidFill>
            <a:schemeClr val="tx1"/>
          </a:solidFill>
          <a:latin typeface="+mn-lt"/>
          <a:ea typeface="+mn-ea"/>
          <a:cs typeface="+mn-cs"/>
        </a:defRPr>
      </a:lvl7pPr>
      <a:lvl8pPr marL="4989552" algn="l" defTabSz="712793" rtl="0" eaLnBrk="1" latinLnBrk="0" hangingPunct="1">
        <a:defRPr kumimoji="1" sz="2806" kern="1200">
          <a:solidFill>
            <a:schemeClr val="tx1"/>
          </a:solidFill>
          <a:latin typeface="+mn-lt"/>
          <a:ea typeface="+mn-ea"/>
          <a:cs typeface="+mn-cs"/>
        </a:defRPr>
      </a:lvl8pPr>
      <a:lvl9pPr marL="5702345" algn="l" defTabSz="712793" rtl="0" eaLnBrk="1" latinLnBrk="0" hangingPunct="1">
        <a:defRPr kumimoji="1"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表 9">
            <a:extLst>
              <a:ext uri="{FF2B5EF4-FFF2-40B4-BE49-F238E27FC236}">
                <a16:creationId xmlns:a16="http://schemas.microsoft.com/office/drawing/2014/main" id="{285A741C-C4D5-4A96-B47F-95549C31E7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43135135"/>
              </p:ext>
            </p:extLst>
          </p:nvPr>
        </p:nvGraphicFramePr>
        <p:xfrm>
          <a:off x="538163" y="1768775"/>
          <a:ext cx="6798689" cy="1965960"/>
        </p:xfrm>
        <a:graphic>
          <a:graphicData uri="http://schemas.openxmlformats.org/drawingml/2006/table">
            <a:tbl>
              <a:tblPr firstRow="1" bandRow="1">
                <a:tableStyleId>{9D7B26C5-4107-4FEC-AEDC-1716B250A1EF}</a:tableStyleId>
              </a:tblPr>
              <a:tblGrid>
                <a:gridCol w="1329055">
                  <a:extLst>
                    <a:ext uri="{9D8B030D-6E8A-4147-A177-3AD203B41FA5}">
                      <a16:colId xmlns:a16="http://schemas.microsoft.com/office/drawing/2014/main" val="3120787404"/>
                    </a:ext>
                  </a:extLst>
                </a:gridCol>
                <a:gridCol w="5469634">
                  <a:extLst>
                    <a:ext uri="{9D8B030D-6E8A-4147-A177-3AD203B41FA5}">
                      <a16:colId xmlns:a16="http://schemas.microsoft.com/office/drawing/2014/main" val="2514595461"/>
                    </a:ext>
                  </a:extLst>
                </a:gridCol>
              </a:tblGrid>
              <a:tr h="0">
                <a:tc>
                  <a:txBody>
                    <a:bodyPr/>
                    <a:lstStyle/>
                    <a:p>
                      <a:pPr algn="l"/>
                      <a:r>
                        <a:rPr kumimoji="1" lang="ja-JP" altLang="en-US" sz="1100" b="0" dirty="0">
                          <a:latin typeface="UD デジタル 教科書体 NP-R" panose="02020400000000000000" pitchFamily="18" charset="-128"/>
                          <a:ea typeface="UD デジタル 教科書体 NP-R" panose="02020400000000000000" pitchFamily="18" charset="-128"/>
                        </a:rPr>
                        <a:t>日　時</a:t>
                      </a:r>
                    </a:p>
                  </a:txBody>
                  <a:tcPr>
                    <a:lnL w="38100" cap="flat" cmpd="sng" algn="ctr">
                      <a:noFill/>
                      <a:prstDash val="solid"/>
                      <a:round/>
                      <a:headEnd type="none" w="med" len="med"/>
                      <a:tailEnd type="none" w="med" len="med"/>
                    </a:lnL>
                    <a:lnR>
                      <a:noFill/>
                    </a:lnR>
                    <a:lnT w="28575" cap="flat" cmpd="sng" algn="ctr">
                      <a:solidFill>
                        <a:srgbClr val="0068B7"/>
                      </a:solidFill>
                      <a:prstDash val="solid"/>
                      <a:round/>
                      <a:headEnd type="none" w="med" len="med"/>
                      <a:tailEnd type="none" w="med" len="med"/>
                    </a:lnT>
                    <a:lnB w="12700" cap="flat" cmpd="sng" algn="ctr">
                      <a:solidFill>
                        <a:srgbClr val="0068B7"/>
                      </a:solidFill>
                      <a:prstDash val="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100" b="0" dirty="0">
                        <a:latin typeface="UD デジタル 教科書体 NP-R" panose="02020400000000000000" pitchFamily="18" charset="-128"/>
                        <a:ea typeface="UD デジタル 教科書体 NP-R" panose="02020400000000000000" pitchFamily="18" charset="-128"/>
                      </a:endParaRPr>
                    </a:p>
                  </a:txBody>
                  <a:tcPr marL="0">
                    <a:lnL>
                      <a:noFill/>
                    </a:lnL>
                    <a:lnR w="38100" cap="flat" cmpd="sng" algn="ctr">
                      <a:noFill/>
                      <a:prstDash val="solid"/>
                      <a:round/>
                      <a:headEnd type="none" w="med" len="med"/>
                      <a:tailEnd type="none" w="med" len="med"/>
                    </a:lnR>
                    <a:lnT w="28575" cap="flat" cmpd="sng" algn="ctr">
                      <a:solidFill>
                        <a:srgbClr val="0068B7"/>
                      </a:solidFill>
                      <a:prstDash val="solid"/>
                      <a:round/>
                      <a:headEnd type="none" w="med" len="med"/>
                      <a:tailEnd type="none" w="med" len="med"/>
                    </a:lnT>
                    <a:lnB w="12700" cap="flat" cmpd="sng" algn="ctr">
                      <a:solidFill>
                        <a:srgbClr val="0068B7"/>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7777449"/>
                  </a:ext>
                </a:extLst>
              </a:tr>
              <a:tr h="0">
                <a:tc>
                  <a:txBody>
                    <a:bodyPr/>
                    <a:lstStyle/>
                    <a:p>
                      <a:pPr algn="l"/>
                      <a:r>
                        <a:rPr kumimoji="1" lang="ja-JP" altLang="en-US" sz="1100" b="0" dirty="0">
                          <a:latin typeface="UD デジタル 教科書体 NP-R" panose="02020400000000000000" pitchFamily="18" charset="-128"/>
                          <a:ea typeface="UD デジタル 教科書体 NP-R" panose="02020400000000000000" pitchFamily="18" charset="-128"/>
                        </a:rPr>
                        <a:t>場　所</a:t>
                      </a:r>
                    </a:p>
                  </a:txBody>
                  <a:tcPr>
                    <a:lnL w="38100" cap="flat" cmpd="sng" algn="ctr">
                      <a:noFill/>
                      <a:prstDash val="solid"/>
                      <a:round/>
                      <a:headEnd type="none" w="med" len="med"/>
                      <a:tailEnd type="none" w="med" len="med"/>
                    </a:lnL>
                    <a:lnR>
                      <a:noFill/>
                    </a:lnR>
                    <a:lnT w="12700" cap="flat" cmpd="sng" algn="ctr">
                      <a:solidFill>
                        <a:srgbClr val="0068B7"/>
                      </a:solidFill>
                      <a:prstDash val="dash"/>
                      <a:round/>
                      <a:headEnd type="none" w="med" len="med"/>
                      <a:tailEnd type="none" w="med" len="med"/>
                    </a:lnT>
                    <a:lnB w="12700" cap="flat" cmpd="sng" algn="ctr">
                      <a:solidFill>
                        <a:srgbClr val="0068B7"/>
                      </a:solidFill>
                      <a:prstDash val="dash"/>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0" dirty="0">
                          <a:latin typeface="UD デジタル 教科書体 NP-R" panose="02020400000000000000" pitchFamily="18" charset="-128"/>
                          <a:ea typeface="UD デジタル 教科書体 NP-R" panose="02020400000000000000" pitchFamily="18" charset="-128"/>
                        </a:rPr>
                        <a:t>２０２５年日本国際博覧会協会 会議室・オンライン併催</a:t>
                      </a:r>
                    </a:p>
                  </a:txBody>
                  <a:tcPr marL="0">
                    <a:lnL>
                      <a:noFill/>
                    </a:lnL>
                    <a:lnR w="38100" cap="flat" cmpd="sng" algn="ctr">
                      <a:noFill/>
                      <a:prstDash val="solid"/>
                      <a:round/>
                      <a:headEnd type="none" w="med" len="med"/>
                      <a:tailEnd type="none" w="med" len="med"/>
                    </a:lnR>
                    <a:lnT w="12700" cap="flat" cmpd="sng" algn="ctr">
                      <a:solidFill>
                        <a:srgbClr val="0068B7"/>
                      </a:solidFill>
                      <a:prstDash val="dash"/>
                      <a:round/>
                      <a:headEnd type="none" w="med" len="med"/>
                      <a:tailEnd type="none" w="med" len="med"/>
                    </a:lnT>
                    <a:lnB w="12700" cap="flat" cmpd="sng" algn="ctr">
                      <a:solidFill>
                        <a:srgbClr val="0068B7"/>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8194729"/>
                  </a:ext>
                </a:extLst>
              </a:tr>
              <a:tr h="397612">
                <a:tc>
                  <a:txBody>
                    <a:bodyPr/>
                    <a:lstStyle/>
                    <a:p>
                      <a:pPr algn="l"/>
                      <a:r>
                        <a:rPr kumimoji="1" lang="ja-JP" altLang="en-US" sz="1100" b="0" dirty="0">
                          <a:latin typeface="UD デジタル 教科書体 NP-R" panose="02020400000000000000" pitchFamily="18" charset="-128"/>
                          <a:ea typeface="UD デジタル 教科書体 NP-R" panose="02020400000000000000" pitchFamily="18" charset="-128"/>
                        </a:rPr>
                        <a:t>委員出席者</a:t>
                      </a:r>
                      <a:endParaRPr kumimoji="1" lang="en-US" altLang="ja-JP" sz="1100" b="0" dirty="0">
                        <a:latin typeface="UD デジタル 教科書体 NP-R" panose="02020400000000000000" pitchFamily="18" charset="-128"/>
                        <a:ea typeface="UD デジタル 教科書体 NP-R" panose="02020400000000000000" pitchFamily="18" charset="-128"/>
                      </a:endParaRPr>
                    </a:p>
                    <a:p>
                      <a:pPr algn="l"/>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順不同、敬称略</a:t>
                      </a:r>
                      <a:r>
                        <a:rPr kumimoji="1" lang="en-US" altLang="ja-JP" sz="1100" b="0" dirty="0">
                          <a:latin typeface="UD デジタル 教科書体 NP-R" panose="02020400000000000000" pitchFamily="18" charset="-128"/>
                          <a:ea typeface="UD デジタル 教科書体 NP-R" panose="02020400000000000000" pitchFamily="18" charset="-128"/>
                        </a:rPr>
                        <a:t>)</a:t>
                      </a:r>
                    </a:p>
                  </a:txBody>
                  <a:tcPr>
                    <a:lnL w="38100" cap="flat" cmpd="sng" algn="ctr">
                      <a:noFill/>
                      <a:prstDash val="solid"/>
                      <a:round/>
                      <a:headEnd type="none" w="med" len="med"/>
                      <a:tailEnd type="none" w="med" len="med"/>
                    </a:lnL>
                    <a:lnR>
                      <a:noFill/>
                    </a:lnR>
                    <a:lnT w="12700" cap="flat" cmpd="sng" algn="ctr">
                      <a:solidFill>
                        <a:srgbClr val="0068B7"/>
                      </a:solidFill>
                      <a:prstDash val="dash"/>
                      <a:round/>
                      <a:headEnd type="none" w="med" len="med"/>
                      <a:tailEnd type="none" w="med" len="med"/>
                    </a:lnT>
                    <a:lnB w="12700" cap="flat" cmpd="sng" algn="ctr">
                      <a:solidFill>
                        <a:srgbClr val="0068B7"/>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just"/>
                      <a:r>
                        <a:rPr kumimoji="1" lang="ja-JP" altLang="en-US" sz="1100" b="0" dirty="0">
                          <a:latin typeface="UD デジタル 教科書体 NP-R" panose="02020400000000000000" pitchFamily="18" charset="-128"/>
                          <a:ea typeface="UD デジタル 教科書体 NP-R" panose="02020400000000000000" pitchFamily="18" charset="-128"/>
                        </a:rPr>
                        <a:t>六條友聡</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ＮＰＯ法人ちゅうぶ 理事</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a:t>
                      </a:r>
                      <a:r>
                        <a:rPr kumimoji="1" lang="zh-TW" altLang="en-US" sz="1100" b="0" dirty="0">
                          <a:latin typeface="UD デジタル 教科書体 NP-R" panose="02020400000000000000" pitchFamily="18" charset="-128"/>
                          <a:ea typeface="UD デジタル 教科書体 NP-R" panose="02020400000000000000" pitchFamily="18" charset="-128"/>
                        </a:rPr>
                        <a:t>岡田多栄子</a:t>
                      </a:r>
                      <a:r>
                        <a:rPr kumimoji="1" lang="ja-JP" altLang="en-US" sz="1100" b="0" dirty="0">
                          <a:latin typeface="UD デジタル 教科書体 NP-R" panose="02020400000000000000" pitchFamily="18" charset="-128"/>
                          <a:ea typeface="UD デジタル 教科書体 NP-R" panose="02020400000000000000" pitchFamily="18" charset="-128"/>
                        </a:rPr>
                        <a:t> </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zh-TW" altLang="en-US" sz="1100" b="0" dirty="0">
                          <a:latin typeface="UD デジタル 教科書体 NP-R" panose="02020400000000000000" pitchFamily="18" charset="-128"/>
                          <a:ea typeface="UD デジタル 教科書体 NP-R" panose="02020400000000000000" pitchFamily="18" charset="-128"/>
                        </a:rPr>
                        <a:t>公益社団法人 京都府視覚障害者協会 主席副会長</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、鈴木千春</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障害者の自立と完全参加を目指す大阪連絡会議 運営委員</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、岸本慶子</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自立生活夢宙センター 交通アクセス担当</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、尾上浩二</a:t>
                      </a:r>
                      <a:r>
                        <a:rPr kumimoji="1" lang="en-US" altLang="ja-JP" sz="1100" b="0" dirty="0">
                          <a:latin typeface="UD デジタル 教科書体 NP-R" panose="02020400000000000000" pitchFamily="18" charset="-128"/>
                          <a:ea typeface="UD デジタル 教科書体 NP-R" panose="02020400000000000000" pitchFamily="18" charset="-128"/>
                        </a:rPr>
                        <a:t>[DPI</a:t>
                      </a:r>
                      <a:r>
                        <a:rPr kumimoji="1" lang="ja-JP" altLang="en-US" sz="1100" b="0" dirty="0">
                          <a:latin typeface="UD デジタル 教科書体 NP-R" panose="02020400000000000000" pitchFamily="18" charset="-128"/>
                          <a:ea typeface="UD デジタル 教科書体 NP-R" panose="02020400000000000000" pitchFamily="18" charset="-128"/>
                        </a:rPr>
                        <a:t>日本会議 副議長</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、堀篤子</a:t>
                      </a:r>
                      <a:r>
                        <a:rPr kumimoji="1" lang="en-US" altLang="ja-JP" sz="1100" b="0" dirty="0">
                          <a:latin typeface="UD デジタル 教科書体 NP-R" panose="02020400000000000000" pitchFamily="18" charset="-128"/>
                          <a:ea typeface="UD デジタル 教科書体 NP-R" panose="02020400000000000000" pitchFamily="18" charset="-128"/>
                        </a:rPr>
                        <a:t>[NPO</a:t>
                      </a:r>
                      <a:r>
                        <a:rPr kumimoji="1" lang="ja-JP" altLang="en-US" sz="1100" b="0" dirty="0">
                          <a:latin typeface="UD デジタル 教科書体 NP-R" panose="02020400000000000000" pitchFamily="18" charset="-128"/>
                          <a:ea typeface="UD デジタル 教科書体 NP-R" panose="02020400000000000000" pitchFamily="18" charset="-128"/>
                        </a:rPr>
                        <a:t>法人ちゅう</a:t>
                      </a:r>
                      <a:r>
                        <a:rPr kumimoji="1" lang="ja-JP" altLang="en-US" sz="1100" b="0" dirty="0" err="1">
                          <a:latin typeface="UD デジタル 教科書体 NP-R" panose="02020400000000000000" pitchFamily="18" charset="-128"/>
                          <a:ea typeface="UD デジタル 教科書体 NP-R" panose="02020400000000000000" pitchFamily="18" charset="-128"/>
                        </a:rPr>
                        <a:t>ぶ</a:t>
                      </a:r>
                      <a:r>
                        <a:rPr kumimoji="1" lang="ja-JP" altLang="en-US" sz="1100" b="0" dirty="0">
                          <a:latin typeface="UD デジタル 教科書体 NP-R" panose="02020400000000000000" pitchFamily="18" charset="-128"/>
                          <a:ea typeface="UD デジタル 教科書体 NP-R" panose="02020400000000000000" pitchFamily="18" charset="-128"/>
                        </a:rPr>
                        <a:t> スタッフ・障害者の自立と完全参加を目指す大阪連絡会議 交通部会担当</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、石田義典</a:t>
                      </a:r>
                      <a:r>
                        <a:rPr kumimoji="1" lang="en-US" altLang="ja-JP" sz="1100" b="0" dirty="0">
                          <a:latin typeface="UD デジタル 教科書体 NP-R" panose="02020400000000000000" pitchFamily="18" charset="-128"/>
                          <a:ea typeface="UD デジタル 教科書体 NP-R" panose="02020400000000000000" pitchFamily="18" charset="-128"/>
                        </a:rPr>
                        <a:t>[NPO</a:t>
                      </a:r>
                      <a:r>
                        <a:rPr kumimoji="1" lang="ja-JP" altLang="en-US" sz="1100" b="0" dirty="0">
                          <a:latin typeface="UD デジタル 教科書体 NP-R" panose="02020400000000000000" pitchFamily="18" charset="-128"/>
                          <a:ea typeface="UD デジタル 教科書体 NP-R" panose="02020400000000000000" pitchFamily="18" charset="-128"/>
                        </a:rPr>
                        <a:t>法人ちゅうぶ</a:t>
                      </a:r>
                      <a:r>
                        <a:rPr kumimoji="1" lang="en-US" altLang="ja-JP" sz="1100" b="0" dirty="0">
                          <a:latin typeface="UD デジタル 教科書体 NP-R" panose="02020400000000000000" pitchFamily="18" charset="-128"/>
                          <a:ea typeface="UD デジタル 教科書体 NP-R" panose="02020400000000000000" pitchFamily="18" charset="-128"/>
                        </a:rPr>
                        <a:t>]</a:t>
                      </a:r>
                    </a:p>
                  </a:txBody>
                  <a:tcPr marL="0">
                    <a:lnL>
                      <a:noFill/>
                    </a:lnL>
                    <a:lnR w="38100" cap="flat" cmpd="sng" algn="ctr">
                      <a:noFill/>
                      <a:prstDash val="solid"/>
                      <a:round/>
                      <a:headEnd type="none" w="med" len="med"/>
                      <a:tailEnd type="none" w="med" len="med"/>
                    </a:lnR>
                    <a:lnT w="12700" cap="flat" cmpd="sng" algn="ctr">
                      <a:solidFill>
                        <a:srgbClr val="0068B7"/>
                      </a:solidFill>
                      <a:prstDash val="dash"/>
                      <a:round/>
                      <a:headEnd type="none" w="med" len="med"/>
                      <a:tailEnd type="none" w="med" len="med"/>
                    </a:lnT>
                    <a:lnB w="12700" cap="flat" cmpd="sng" algn="ctr">
                      <a:solidFill>
                        <a:srgbClr val="0068B7"/>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3925101"/>
                  </a:ext>
                </a:extLst>
              </a:tr>
              <a:tr h="0">
                <a:tc>
                  <a:txBody>
                    <a:bodyPr/>
                    <a:lstStyle/>
                    <a:p>
                      <a:pPr algn="l"/>
                      <a:r>
                        <a:rPr kumimoji="1" lang="ja-JP" altLang="en-US" sz="1100" b="0" dirty="0">
                          <a:latin typeface="UD デジタル 教科書体 NP-R" panose="02020400000000000000" pitchFamily="18" charset="-128"/>
                          <a:ea typeface="UD デジタル 教科書体 NP-R" panose="02020400000000000000" pitchFamily="18" charset="-128"/>
                        </a:rPr>
                        <a:t>検討対象施設</a:t>
                      </a:r>
                      <a:endParaRPr kumimoji="1" lang="en-US" altLang="ja-JP" sz="1100" b="0" dirty="0">
                        <a:latin typeface="UD デジタル 教科書体 NP-R" panose="02020400000000000000" pitchFamily="18" charset="-128"/>
                        <a:ea typeface="UD デジタル 教科書体 NP-R" panose="02020400000000000000" pitchFamily="18" charset="-128"/>
                      </a:endParaRPr>
                    </a:p>
                  </a:txBody>
                  <a:tcPr>
                    <a:lnL w="38100" cap="flat" cmpd="sng" algn="ctr">
                      <a:noFill/>
                      <a:prstDash val="solid"/>
                      <a:round/>
                      <a:headEnd type="none" w="med" len="med"/>
                      <a:tailEnd type="none" w="med" len="med"/>
                    </a:lnL>
                    <a:lnR>
                      <a:noFill/>
                    </a:lnR>
                    <a:lnT w="12700" cap="flat" cmpd="sng" algn="ctr">
                      <a:solidFill>
                        <a:srgbClr val="0068B7"/>
                      </a:solidFill>
                      <a:prstDash val="dash"/>
                      <a:round/>
                      <a:headEnd type="none" w="med" len="med"/>
                      <a:tailEnd type="none" w="med" len="med"/>
                    </a:lnT>
                    <a:lnB w="12700" cap="flat" cmpd="sng" algn="ctr">
                      <a:solidFill>
                        <a:srgbClr val="0068B7"/>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just"/>
                      <a:r>
                        <a:rPr kumimoji="1" lang="ja-JP" altLang="en-US" sz="1100" b="0" dirty="0">
                          <a:latin typeface="UD デジタル 教科書体 NP-R" panose="02020400000000000000" pitchFamily="18" charset="-128"/>
                          <a:ea typeface="UD デジタル 教科書体 NP-R" panose="02020400000000000000" pitchFamily="18" charset="-128"/>
                        </a:rPr>
                        <a:t>大屋根（リング）に配置されるエレベーター、エスカレーター</a:t>
                      </a:r>
                      <a:endParaRPr kumimoji="1" lang="en-US" altLang="ja-JP" sz="1100" b="0" dirty="0">
                        <a:latin typeface="UD デジタル 教科書体 NP-R" panose="02020400000000000000" pitchFamily="18" charset="-128"/>
                        <a:ea typeface="UD デジタル 教科書体 NP-R" panose="02020400000000000000" pitchFamily="18" charset="-128"/>
                      </a:endParaRPr>
                    </a:p>
                  </a:txBody>
                  <a:tcPr marL="0">
                    <a:lnL>
                      <a:noFill/>
                    </a:lnL>
                    <a:lnR w="38100" cap="flat" cmpd="sng" algn="ctr">
                      <a:noFill/>
                      <a:prstDash val="solid"/>
                      <a:round/>
                      <a:headEnd type="none" w="med" len="med"/>
                      <a:tailEnd type="none" w="med" len="med"/>
                    </a:lnR>
                    <a:lnT w="12700" cap="flat" cmpd="sng" algn="ctr">
                      <a:solidFill>
                        <a:srgbClr val="0068B7"/>
                      </a:solidFill>
                      <a:prstDash val="dash"/>
                      <a:round/>
                      <a:headEnd type="none" w="med" len="med"/>
                      <a:tailEnd type="none" w="med" len="med"/>
                    </a:lnT>
                    <a:lnB w="12700" cap="flat" cmpd="sng" algn="ctr">
                      <a:solidFill>
                        <a:srgbClr val="0068B7"/>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6500858"/>
                  </a:ext>
                </a:extLst>
              </a:tr>
              <a:tr h="182511">
                <a:tc>
                  <a:txBody>
                    <a:bodyPr/>
                    <a:lstStyle/>
                    <a:p>
                      <a:pPr algn="l"/>
                      <a:r>
                        <a:rPr kumimoji="1" lang="ja-JP" altLang="en-US" sz="1100" b="0" dirty="0">
                          <a:latin typeface="UD デジタル 教科書体 NP-R" panose="02020400000000000000" pitchFamily="18" charset="-128"/>
                          <a:ea typeface="UD デジタル 教科書体 NP-R" panose="02020400000000000000" pitchFamily="18" charset="-128"/>
                        </a:rPr>
                        <a:t>検討テーマ</a:t>
                      </a:r>
                      <a:endParaRPr kumimoji="1" lang="en-US" altLang="ja-JP" sz="1100" b="0" dirty="0">
                        <a:latin typeface="UD デジタル 教科書体 NP-R" panose="02020400000000000000" pitchFamily="18" charset="-128"/>
                        <a:ea typeface="UD デジタル 教科書体 NP-R" panose="02020400000000000000" pitchFamily="18" charset="-128"/>
                      </a:endParaRPr>
                    </a:p>
                  </a:txBody>
                  <a:tcPr>
                    <a:lnL w="38100" cap="flat" cmpd="sng" algn="ctr">
                      <a:noFill/>
                      <a:prstDash val="solid"/>
                      <a:round/>
                      <a:headEnd type="none" w="med" len="med"/>
                      <a:tailEnd type="none" w="med" len="med"/>
                    </a:lnL>
                    <a:lnR>
                      <a:noFill/>
                    </a:lnR>
                    <a:lnT w="12700" cap="flat" cmpd="sng" algn="ctr">
                      <a:solidFill>
                        <a:srgbClr val="0068B7"/>
                      </a:solidFill>
                      <a:prstDash val="dash"/>
                      <a:round/>
                      <a:headEnd type="none" w="med" len="med"/>
                      <a:tailEnd type="none" w="med" len="med"/>
                    </a:lnT>
                    <a:lnB w="28575" cap="flat" cmpd="sng" algn="ctr">
                      <a:solidFill>
                        <a:srgbClr val="0068B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712793" rtl="0" eaLnBrk="1" fontAlgn="auto" latinLnBrk="0" hangingPunct="1">
                        <a:lnSpc>
                          <a:spcPct val="100000"/>
                        </a:lnSpc>
                        <a:spcBef>
                          <a:spcPts val="0"/>
                        </a:spcBef>
                        <a:spcAft>
                          <a:spcPts val="0"/>
                        </a:spcAft>
                        <a:buClrTx/>
                        <a:buSzTx/>
                        <a:buFontTx/>
                        <a:buNone/>
                        <a:tabLst/>
                        <a:defRPr/>
                      </a:pPr>
                      <a:r>
                        <a:rPr kumimoji="1" lang="ja-JP" altLang="en-US" sz="1100" b="0" dirty="0">
                          <a:latin typeface="UD デジタル 教科書体 NP-R" panose="02020400000000000000" pitchFamily="18" charset="-128"/>
                          <a:ea typeface="UD デジタル 教科書体 NP-R" panose="02020400000000000000" pitchFamily="18" charset="-128"/>
                        </a:rPr>
                        <a:t>エレベーター、エスカレーターの設置数、配置、カゴの大きさなど</a:t>
                      </a:r>
                      <a:endParaRPr kumimoji="1" lang="ja-JP" altLang="ja-JP" sz="1100" b="0" kern="1200" dirty="0">
                        <a:solidFill>
                          <a:schemeClr val="tx1"/>
                        </a:solidFill>
                        <a:latin typeface="UD デジタル 教科書体 NP-R" panose="02020400000000000000" pitchFamily="18" charset="-128"/>
                        <a:ea typeface="UD デジタル 教科書体 NP-R" panose="02020400000000000000" pitchFamily="18" charset="-128"/>
                        <a:cs typeface="+mn-cs"/>
                      </a:endParaRPr>
                    </a:p>
                  </a:txBody>
                  <a:tcPr marL="0">
                    <a:lnL>
                      <a:noFill/>
                    </a:lnL>
                    <a:lnR w="38100" cap="flat" cmpd="sng" algn="ctr">
                      <a:noFill/>
                      <a:prstDash val="solid"/>
                      <a:round/>
                      <a:headEnd type="none" w="med" len="med"/>
                      <a:tailEnd type="none" w="med" len="med"/>
                    </a:lnR>
                    <a:lnT w="12700" cap="flat" cmpd="sng" algn="ctr">
                      <a:solidFill>
                        <a:srgbClr val="0068B7"/>
                      </a:solidFill>
                      <a:prstDash val="dash"/>
                      <a:round/>
                      <a:headEnd type="none" w="med" len="med"/>
                      <a:tailEnd type="none" w="med" len="med"/>
                    </a:lnT>
                    <a:lnB w="28575" cap="flat" cmpd="sng" algn="ctr">
                      <a:solidFill>
                        <a:srgbClr val="0068B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2992373"/>
                  </a:ext>
                </a:extLst>
              </a:tr>
            </a:tbl>
          </a:graphicData>
        </a:graphic>
      </p:graphicFrame>
      <p:sp>
        <p:nvSpPr>
          <p:cNvPr id="110" name="スライド番号プレースホルダー 2">
            <a:extLst>
              <a:ext uri="{FF2B5EF4-FFF2-40B4-BE49-F238E27FC236}">
                <a16:creationId xmlns:a16="http://schemas.microsoft.com/office/drawing/2014/main" id="{69177D0D-AEE6-47D1-86E5-575F5BC9C141}"/>
              </a:ext>
            </a:extLst>
          </p:cNvPr>
          <p:cNvSpPr txBox="1">
            <a:spLocks/>
          </p:cNvSpPr>
          <p:nvPr/>
        </p:nvSpPr>
        <p:spPr>
          <a:xfrm>
            <a:off x="444500" y="563596"/>
            <a:ext cx="14214929" cy="645543"/>
          </a:xfrm>
          <a:prstGeom prst="rect">
            <a:avLst/>
          </a:prstGeom>
          <a:solidFill>
            <a:srgbClr val="D2D7DA"/>
          </a:solidFill>
          <a:ln>
            <a:noFill/>
          </a:ln>
        </p:spPr>
        <p:txBody>
          <a:bodyPr vert="horz" wrap="square" lIns="72000" tIns="72000" rIns="72000" bIns="72000" rtlCol="0" anchor="ctr">
            <a:spAutoFit/>
          </a:bodyPr>
          <a:lstStyle>
            <a:defPPr>
              <a:defRPr lang="ja-JP"/>
            </a:defPPr>
            <a:lvl1pPr marL="0" algn="r" defTabSz="737436" rtl="0" eaLnBrk="1" latinLnBrk="0" hangingPunct="1">
              <a:defRPr kumimoji="1" sz="1247" b="0" i="0" kern="1200">
                <a:solidFill>
                  <a:schemeClr val="tx1"/>
                </a:solidFill>
                <a:latin typeface="+mj-lt"/>
                <a:ea typeface="Meiryo レギュラー" charset="-128"/>
                <a:cs typeface="Meiryo レギュラー" charset="-128"/>
              </a:defRPr>
            </a:lvl1pPr>
            <a:lvl2pPr marL="737436" algn="l" defTabSz="737436" rtl="0" eaLnBrk="1" latinLnBrk="0" hangingPunct="1">
              <a:defRPr kumimoji="1" sz="2903" kern="1200">
                <a:solidFill>
                  <a:schemeClr val="tx1"/>
                </a:solidFill>
                <a:latin typeface="+mn-lt"/>
                <a:ea typeface="+mn-ea"/>
                <a:cs typeface="+mn-cs"/>
              </a:defRPr>
            </a:lvl2pPr>
            <a:lvl3pPr marL="1474872" algn="l" defTabSz="737436" rtl="0" eaLnBrk="1" latinLnBrk="0" hangingPunct="1">
              <a:defRPr kumimoji="1" sz="2903" kern="1200">
                <a:solidFill>
                  <a:schemeClr val="tx1"/>
                </a:solidFill>
                <a:latin typeface="+mn-lt"/>
                <a:ea typeface="+mn-ea"/>
                <a:cs typeface="+mn-cs"/>
              </a:defRPr>
            </a:lvl3pPr>
            <a:lvl4pPr marL="2212309" algn="l" defTabSz="737436" rtl="0" eaLnBrk="1" latinLnBrk="0" hangingPunct="1">
              <a:defRPr kumimoji="1" sz="2903" kern="1200">
                <a:solidFill>
                  <a:schemeClr val="tx1"/>
                </a:solidFill>
                <a:latin typeface="+mn-lt"/>
                <a:ea typeface="+mn-ea"/>
                <a:cs typeface="+mn-cs"/>
              </a:defRPr>
            </a:lvl4pPr>
            <a:lvl5pPr marL="2949745" algn="l" defTabSz="737436" rtl="0" eaLnBrk="1" latinLnBrk="0" hangingPunct="1">
              <a:defRPr kumimoji="1" sz="2903" kern="1200">
                <a:solidFill>
                  <a:schemeClr val="tx1"/>
                </a:solidFill>
                <a:latin typeface="+mn-lt"/>
                <a:ea typeface="+mn-ea"/>
                <a:cs typeface="+mn-cs"/>
              </a:defRPr>
            </a:lvl5pPr>
            <a:lvl6pPr marL="3687181" algn="l" defTabSz="737436" rtl="0" eaLnBrk="1" latinLnBrk="0" hangingPunct="1">
              <a:defRPr kumimoji="1" sz="2903" kern="1200">
                <a:solidFill>
                  <a:schemeClr val="tx1"/>
                </a:solidFill>
                <a:latin typeface="+mn-lt"/>
                <a:ea typeface="+mn-ea"/>
                <a:cs typeface="+mn-cs"/>
              </a:defRPr>
            </a:lvl6pPr>
            <a:lvl7pPr marL="4424617" algn="l" defTabSz="737436" rtl="0" eaLnBrk="1" latinLnBrk="0" hangingPunct="1">
              <a:defRPr kumimoji="1" sz="2903" kern="1200">
                <a:solidFill>
                  <a:schemeClr val="tx1"/>
                </a:solidFill>
                <a:latin typeface="+mn-lt"/>
                <a:ea typeface="+mn-ea"/>
                <a:cs typeface="+mn-cs"/>
              </a:defRPr>
            </a:lvl7pPr>
            <a:lvl8pPr marL="5162053" algn="l" defTabSz="737436" rtl="0" eaLnBrk="1" latinLnBrk="0" hangingPunct="1">
              <a:defRPr kumimoji="1" sz="2903" kern="1200">
                <a:solidFill>
                  <a:schemeClr val="tx1"/>
                </a:solidFill>
                <a:latin typeface="+mn-lt"/>
                <a:ea typeface="+mn-ea"/>
                <a:cs typeface="+mn-cs"/>
              </a:defRPr>
            </a:lvl8pPr>
            <a:lvl9pPr marL="5899489" algn="l" defTabSz="737436" rtl="0" eaLnBrk="1" latinLnBrk="0" hangingPunct="1">
              <a:defRPr kumimoji="1" sz="2903" kern="1200">
                <a:solidFill>
                  <a:schemeClr val="tx1"/>
                </a:solidFill>
                <a:latin typeface="+mn-lt"/>
                <a:ea typeface="+mn-ea"/>
                <a:cs typeface="+mn-cs"/>
              </a:defRPr>
            </a:lvl9pPr>
          </a:lstStyle>
          <a:p>
            <a:pPr algn="l"/>
            <a:r>
              <a:rPr lang="en-US" altLang="ja-JP" sz="1200" b="1"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2025</a:t>
            </a:r>
            <a:r>
              <a:rPr lang="ja-JP" altLang="en-US" sz="1200" b="1"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年日本国際博覧会　施設整備に関するユニバーサルデザインワークショップ</a:t>
            </a:r>
            <a:endParaRPr lang="en-US" altLang="ja-JP" sz="1000" b="1" dirty="0">
              <a:solidFill>
                <a:schemeClr val="bg2">
                  <a:lumMod val="25000"/>
                </a:schemeClr>
              </a:solidFill>
              <a:latin typeface="UD デジタル 教科書体 NP-R" panose="02020400000000000000" pitchFamily="18" charset="-128"/>
              <a:ea typeface="UD デジタル 教科書体 NP-R" panose="02020400000000000000" pitchFamily="18" charset="-128"/>
            </a:endParaRPr>
          </a:p>
          <a:p>
            <a:pPr algn="l">
              <a:spcBef>
                <a:spcPts val="300"/>
              </a:spcBef>
            </a:pPr>
            <a:r>
              <a:rPr lang="ja-JP" altLang="en-US" sz="1800" b="1" spc="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第２回</a:t>
            </a:r>
            <a:r>
              <a:rPr lang="ja-JP" altLang="en-US" sz="1800" b="1" u="sng" spc="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エレベーター／エスカレーター</a:t>
            </a:r>
            <a:r>
              <a:rPr lang="ja-JP" altLang="en-US" sz="1800" b="1" spc="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に関する検討会の議事概要について</a:t>
            </a:r>
            <a:endParaRPr lang="en-US" altLang="ja-JP" sz="2800" b="1" spc="100" dirty="0">
              <a:solidFill>
                <a:schemeClr val="bg2">
                  <a:lumMod val="25000"/>
                </a:schemeClr>
              </a:solidFill>
              <a:latin typeface="UD デジタル 教科書体 NP-R" panose="02020400000000000000" pitchFamily="18" charset="-128"/>
              <a:ea typeface="UD デジタル 教科書体 NP-R" panose="02020400000000000000" pitchFamily="18" charset="-128"/>
            </a:endParaRPr>
          </a:p>
        </p:txBody>
      </p:sp>
      <p:sp>
        <p:nvSpPr>
          <p:cNvPr id="111" name="スライド番号プレースホルダー 2">
            <a:extLst>
              <a:ext uri="{FF2B5EF4-FFF2-40B4-BE49-F238E27FC236}">
                <a16:creationId xmlns:a16="http://schemas.microsoft.com/office/drawing/2014/main" id="{A5C33576-6B08-4728-9C10-E6C47771B9A8}"/>
              </a:ext>
            </a:extLst>
          </p:cNvPr>
          <p:cNvSpPr txBox="1">
            <a:spLocks/>
          </p:cNvSpPr>
          <p:nvPr/>
        </p:nvSpPr>
        <p:spPr>
          <a:xfrm>
            <a:off x="10617200" y="755459"/>
            <a:ext cx="3877507" cy="246221"/>
          </a:xfrm>
          <a:prstGeom prst="rect">
            <a:avLst/>
          </a:prstGeom>
        </p:spPr>
        <p:txBody>
          <a:bodyPr vert="horz" wrap="square" lIns="0" tIns="0" rIns="0" bIns="0" rtlCol="0" anchor="ctr">
            <a:spAutoFit/>
          </a:bodyPr>
          <a:lstStyle>
            <a:defPPr>
              <a:defRPr lang="ja-JP"/>
            </a:defPPr>
            <a:lvl1pPr marL="0" algn="r" defTabSz="737436" rtl="0" eaLnBrk="1" latinLnBrk="0" hangingPunct="1">
              <a:defRPr kumimoji="1" sz="1247" b="0" i="0" kern="1200">
                <a:solidFill>
                  <a:schemeClr val="tx1"/>
                </a:solidFill>
                <a:latin typeface="+mj-lt"/>
                <a:ea typeface="Meiryo レギュラー" charset="-128"/>
                <a:cs typeface="Meiryo レギュラー" charset="-128"/>
              </a:defRPr>
            </a:lvl1pPr>
            <a:lvl2pPr marL="737436" algn="l" defTabSz="737436" rtl="0" eaLnBrk="1" latinLnBrk="0" hangingPunct="1">
              <a:defRPr kumimoji="1" sz="2903" kern="1200">
                <a:solidFill>
                  <a:schemeClr val="tx1"/>
                </a:solidFill>
                <a:latin typeface="+mn-lt"/>
                <a:ea typeface="+mn-ea"/>
                <a:cs typeface="+mn-cs"/>
              </a:defRPr>
            </a:lvl2pPr>
            <a:lvl3pPr marL="1474872" algn="l" defTabSz="737436" rtl="0" eaLnBrk="1" latinLnBrk="0" hangingPunct="1">
              <a:defRPr kumimoji="1" sz="2903" kern="1200">
                <a:solidFill>
                  <a:schemeClr val="tx1"/>
                </a:solidFill>
                <a:latin typeface="+mn-lt"/>
                <a:ea typeface="+mn-ea"/>
                <a:cs typeface="+mn-cs"/>
              </a:defRPr>
            </a:lvl3pPr>
            <a:lvl4pPr marL="2212309" algn="l" defTabSz="737436" rtl="0" eaLnBrk="1" latinLnBrk="0" hangingPunct="1">
              <a:defRPr kumimoji="1" sz="2903" kern="1200">
                <a:solidFill>
                  <a:schemeClr val="tx1"/>
                </a:solidFill>
                <a:latin typeface="+mn-lt"/>
                <a:ea typeface="+mn-ea"/>
                <a:cs typeface="+mn-cs"/>
              </a:defRPr>
            </a:lvl4pPr>
            <a:lvl5pPr marL="2949745" algn="l" defTabSz="737436" rtl="0" eaLnBrk="1" latinLnBrk="0" hangingPunct="1">
              <a:defRPr kumimoji="1" sz="2903" kern="1200">
                <a:solidFill>
                  <a:schemeClr val="tx1"/>
                </a:solidFill>
                <a:latin typeface="+mn-lt"/>
                <a:ea typeface="+mn-ea"/>
                <a:cs typeface="+mn-cs"/>
              </a:defRPr>
            </a:lvl5pPr>
            <a:lvl6pPr marL="3687181" algn="l" defTabSz="737436" rtl="0" eaLnBrk="1" latinLnBrk="0" hangingPunct="1">
              <a:defRPr kumimoji="1" sz="2903" kern="1200">
                <a:solidFill>
                  <a:schemeClr val="tx1"/>
                </a:solidFill>
                <a:latin typeface="+mn-lt"/>
                <a:ea typeface="+mn-ea"/>
                <a:cs typeface="+mn-cs"/>
              </a:defRPr>
            </a:lvl6pPr>
            <a:lvl7pPr marL="4424617" algn="l" defTabSz="737436" rtl="0" eaLnBrk="1" latinLnBrk="0" hangingPunct="1">
              <a:defRPr kumimoji="1" sz="2903" kern="1200">
                <a:solidFill>
                  <a:schemeClr val="tx1"/>
                </a:solidFill>
                <a:latin typeface="+mn-lt"/>
                <a:ea typeface="+mn-ea"/>
                <a:cs typeface="+mn-cs"/>
              </a:defRPr>
            </a:lvl7pPr>
            <a:lvl8pPr marL="5162053" algn="l" defTabSz="737436" rtl="0" eaLnBrk="1" latinLnBrk="0" hangingPunct="1">
              <a:defRPr kumimoji="1" sz="2903" kern="1200">
                <a:solidFill>
                  <a:schemeClr val="tx1"/>
                </a:solidFill>
                <a:latin typeface="+mn-lt"/>
                <a:ea typeface="+mn-ea"/>
                <a:cs typeface="+mn-cs"/>
              </a:defRPr>
            </a:lvl8pPr>
            <a:lvl9pPr marL="5899489" algn="l" defTabSz="737436" rtl="0" eaLnBrk="1" latinLnBrk="0" hangingPunct="1">
              <a:defRPr kumimoji="1" sz="2903" kern="1200">
                <a:solidFill>
                  <a:schemeClr val="tx1"/>
                </a:solidFill>
                <a:latin typeface="+mn-lt"/>
                <a:ea typeface="+mn-ea"/>
                <a:cs typeface="+mn-cs"/>
              </a:defRPr>
            </a:lvl9pPr>
          </a:lstStyle>
          <a:p>
            <a:r>
              <a:rPr lang="ja-JP" altLang="en-US" sz="1600" b="1" spc="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エレベーター／エスカレーター ②</a:t>
            </a:r>
            <a:endParaRPr lang="en-US" altLang="ja-JP" sz="1600" b="1" spc="100" dirty="0">
              <a:solidFill>
                <a:schemeClr val="bg2">
                  <a:lumMod val="25000"/>
                </a:schemeClr>
              </a:solidFill>
              <a:latin typeface="UD デジタル 教科書体 NP-R" panose="02020400000000000000" pitchFamily="18" charset="-128"/>
              <a:ea typeface="UD デジタル 教科書体 NP-R" panose="02020400000000000000" pitchFamily="18" charset="-128"/>
            </a:endParaRPr>
          </a:p>
        </p:txBody>
      </p:sp>
      <p:sp>
        <p:nvSpPr>
          <p:cNvPr id="2" name="テキスト ボックス 1">
            <a:extLst>
              <a:ext uri="{FF2B5EF4-FFF2-40B4-BE49-F238E27FC236}">
                <a16:creationId xmlns:a16="http://schemas.microsoft.com/office/drawing/2014/main" id="{D4F38B17-B506-41D1-9652-80F4E666D46F}"/>
              </a:ext>
            </a:extLst>
          </p:cNvPr>
          <p:cNvSpPr txBox="1"/>
          <p:nvPr/>
        </p:nvSpPr>
        <p:spPr>
          <a:xfrm>
            <a:off x="1749829" y="1783541"/>
            <a:ext cx="3491872" cy="261610"/>
          </a:xfrm>
          <a:prstGeom prst="rect">
            <a:avLst/>
          </a:prstGeom>
          <a:noFill/>
        </p:spPr>
        <p:txBody>
          <a:bodyPr wrap="square" rtlCol="0">
            <a:spAutoFit/>
          </a:bodyPr>
          <a:lstStyle/>
          <a:p>
            <a:pPr defTabSz="712793" fontAlgn="t">
              <a:spcBef>
                <a:spcPts val="0"/>
              </a:spcBef>
              <a:spcAft>
                <a:spcPts val="0"/>
              </a:spcAft>
            </a:pPr>
            <a:r>
              <a:rPr lang="ja-JP" altLang="ja-JP" sz="1100" dirty="0">
                <a:latin typeface="UD デジタル 教科書体 NP-R" panose="02020400000000000000" pitchFamily="18" charset="-128"/>
                <a:ea typeface="UD デジタル 教科書体 NP-R" panose="02020400000000000000" pitchFamily="18" charset="-128"/>
              </a:rPr>
              <a:t>２０２２年１１月２８日（月）</a:t>
            </a:r>
            <a:r>
              <a:rPr lang="en-US" altLang="ja-JP" sz="1100" dirty="0">
                <a:latin typeface="UD デジタル 教科書体 NP-R" panose="02020400000000000000" pitchFamily="18" charset="-128"/>
                <a:ea typeface="UD デジタル 教科書体 NP-R" panose="02020400000000000000" pitchFamily="18" charset="-128"/>
              </a:rPr>
              <a:t>13</a:t>
            </a:r>
            <a:r>
              <a:rPr lang="ja-JP" altLang="ja-JP" sz="1100" dirty="0">
                <a:latin typeface="UD デジタル 教科書体 NP-R" panose="02020400000000000000" pitchFamily="18" charset="-128"/>
                <a:ea typeface="UD デジタル 教科書体 NP-R" panose="02020400000000000000" pitchFamily="18" charset="-128"/>
              </a:rPr>
              <a:t>時から</a:t>
            </a:r>
            <a:r>
              <a:rPr lang="en-US" altLang="ja-JP" sz="1100" dirty="0">
                <a:latin typeface="UD デジタル 教科書体 NP-R" panose="02020400000000000000" pitchFamily="18" charset="-128"/>
                <a:ea typeface="UD デジタル 教科書体 NP-R" panose="02020400000000000000" pitchFamily="18" charset="-128"/>
              </a:rPr>
              <a:t>14</a:t>
            </a:r>
            <a:r>
              <a:rPr lang="ja-JP" altLang="ja-JP" sz="1100" dirty="0">
                <a:latin typeface="UD デジタル 教科書体 NP-R" panose="02020400000000000000" pitchFamily="18" charset="-128"/>
                <a:ea typeface="UD デジタル 教科書体 NP-R" panose="02020400000000000000" pitchFamily="18" charset="-128"/>
              </a:rPr>
              <a:t>時まで</a:t>
            </a:r>
          </a:p>
        </p:txBody>
      </p:sp>
      <p:sp>
        <p:nvSpPr>
          <p:cNvPr id="25" name="スライド番号プレースホルダー 2">
            <a:extLst>
              <a:ext uri="{FF2B5EF4-FFF2-40B4-BE49-F238E27FC236}">
                <a16:creationId xmlns:a16="http://schemas.microsoft.com/office/drawing/2014/main" id="{B01318EB-6BC4-4F20-B0E5-BBA2774381AB}"/>
              </a:ext>
            </a:extLst>
          </p:cNvPr>
          <p:cNvSpPr txBox="1">
            <a:spLocks/>
          </p:cNvSpPr>
          <p:nvPr/>
        </p:nvSpPr>
        <p:spPr>
          <a:xfrm>
            <a:off x="798171" y="4059716"/>
            <a:ext cx="1154162" cy="276999"/>
          </a:xfrm>
          <a:prstGeom prst="rect">
            <a:avLst/>
          </a:prstGeom>
        </p:spPr>
        <p:txBody>
          <a:bodyPr vert="horz" wrap="none" lIns="0" tIns="0" rIns="0" bIns="0" rtlCol="0" anchor="ctr">
            <a:spAutoFit/>
          </a:bodyPr>
          <a:lstStyle>
            <a:defPPr>
              <a:defRPr lang="ja-JP"/>
            </a:defPPr>
            <a:lvl1pPr marL="0" algn="r" defTabSz="737436" rtl="0" eaLnBrk="1" latinLnBrk="0" hangingPunct="1">
              <a:defRPr kumimoji="1" sz="1247" b="0" i="0" kern="1200">
                <a:solidFill>
                  <a:schemeClr val="tx1"/>
                </a:solidFill>
                <a:latin typeface="+mj-lt"/>
                <a:ea typeface="Meiryo レギュラー" charset="-128"/>
                <a:cs typeface="Meiryo レギュラー" charset="-128"/>
              </a:defRPr>
            </a:lvl1pPr>
            <a:lvl2pPr marL="737436" algn="l" defTabSz="737436" rtl="0" eaLnBrk="1" latinLnBrk="0" hangingPunct="1">
              <a:defRPr kumimoji="1" sz="2903" kern="1200">
                <a:solidFill>
                  <a:schemeClr val="tx1"/>
                </a:solidFill>
                <a:latin typeface="+mn-lt"/>
                <a:ea typeface="+mn-ea"/>
                <a:cs typeface="+mn-cs"/>
              </a:defRPr>
            </a:lvl2pPr>
            <a:lvl3pPr marL="1474872" algn="l" defTabSz="737436" rtl="0" eaLnBrk="1" latinLnBrk="0" hangingPunct="1">
              <a:defRPr kumimoji="1" sz="2903" kern="1200">
                <a:solidFill>
                  <a:schemeClr val="tx1"/>
                </a:solidFill>
                <a:latin typeface="+mn-lt"/>
                <a:ea typeface="+mn-ea"/>
                <a:cs typeface="+mn-cs"/>
              </a:defRPr>
            </a:lvl3pPr>
            <a:lvl4pPr marL="2212309" algn="l" defTabSz="737436" rtl="0" eaLnBrk="1" latinLnBrk="0" hangingPunct="1">
              <a:defRPr kumimoji="1" sz="2903" kern="1200">
                <a:solidFill>
                  <a:schemeClr val="tx1"/>
                </a:solidFill>
                <a:latin typeface="+mn-lt"/>
                <a:ea typeface="+mn-ea"/>
                <a:cs typeface="+mn-cs"/>
              </a:defRPr>
            </a:lvl4pPr>
            <a:lvl5pPr marL="2949745" algn="l" defTabSz="737436" rtl="0" eaLnBrk="1" latinLnBrk="0" hangingPunct="1">
              <a:defRPr kumimoji="1" sz="2903" kern="1200">
                <a:solidFill>
                  <a:schemeClr val="tx1"/>
                </a:solidFill>
                <a:latin typeface="+mn-lt"/>
                <a:ea typeface="+mn-ea"/>
                <a:cs typeface="+mn-cs"/>
              </a:defRPr>
            </a:lvl5pPr>
            <a:lvl6pPr marL="3687181" algn="l" defTabSz="737436" rtl="0" eaLnBrk="1" latinLnBrk="0" hangingPunct="1">
              <a:defRPr kumimoji="1" sz="2903" kern="1200">
                <a:solidFill>
                  <a:schemeClr val="tx1"/>
                </a:solidFill>
                <a:latin typeface="+mn-lt"/>
                <a:ea typeface="+mn-ea"/>
                <a:cs typeface="+mn-cs"/>
              </a:defRPr>
            </a:lvl6pPr>
            <a:lvl7pPr marL="4424617" algn="l" defTabSz="737436" rtl="0" eaLnBrk="1" latinLnBrk="0" hangingPunct="1">
              <a:defRPr kumimoji="1" sz="2903" kern="1200">
                <a:solidFill>
                  <a:schemeClr val="tx1"/>
                </a:solidFill>
                <a:latin typeface="+mn-lt"/>
                <a:ea typeface="+mn-ea"/>
                <a:cs typeface="+mn-cs"/>
              </a:defRPr>
            </a:lvl7pPr>
            <a:lvl8pPr marL="5162053" algn="l" defTabSz="737436" rtl="0" eaLnBrk="1" latinLnBrk="0" hangingPunct="1">
              <a:defRPr kumimoji="1" sz="2903" kern="1200">
                <a:solidFill>
                  <a:schemeClr val="tx1"/>
                </a:solidFill>
                <a:latin typeface="+mn-lt"/>
                <a:ea typeface="+mn-ea"/>
                <a:cs typeface="+mn-cs"/>
              </a:defRPr>
            </a:lvl8pPr>
            <a:lvl9pPr marL="5899489" algn="l" defTabSz="737436" rtl="0" eaLnBrk="1" latinLnBrk="0" hangingPunct="1">
              <a:defRPr kumimoji="1" sz="2903" kern="1200">
                <a:solidFill>
                  <a:schemeClr val="tx1"/>
                </a:solidFill>
                <a:latin typeface="+mn-lt"/>
                <a:ea typeface="+mn-ea"/>
                <a:cs typeface="+mn-cs"/>
              </a:defRPr>
            </a:lvl9pPr>
          </a:lstStyle>
          <a:p>
            <a:pPr algn="l"/>
            <a:r>
              <a:rPr lang="ja-JP" altLang="en-US" sz="1800" b="1" dirty="0">
                <a:solidFill>
                  <a:srgbClr val="0068B7"/>
                </a:solidFill>
                <a:latin typeface="UD デジタル 教科書体 NP-R" panose="02020400000000000000" pitchFamily="18" charset="-128"/>
                <a:ea typeface="UD デジタル 教科書体 NP-R" panose="02020400000000000000" pitchFamily="18" charset="-128"/>
              </a:rPr>
              <a:t>主なご意見</a:t>
            </a:r>
            <a:endParaRPr lang="en-US" altLang="ja-JP" sz="2800" b="1" dirty="0">
              <a:solidFill>
                <a:srgbClr val="0068B7"/>
              </a:solidFill>
              <a:latin typeface="UD デジタル 教科書体 NP-R" panose="02020400000000000000" pitchFamily="18" charset="-128"/>
              <a:ea typeface="UD デジタル 教科書体 NP-R" panose="02020400000000000000" pitchFamily="18" charset="-128"/>
            </a:endParaRPr>
          </a:p>
        </p:txBody>
      </p:sp>
      <p:sp>
        <p:nvSpPr>
          <p:cNvPr id="32" name="テキスト ボックス 31">
            <a:extLst>
              <a:ext uri="{FF2B5EF4-FFF2-40B4-BE49-F238E27FC236}">
                <a16:creationId xmlns:a16="http://schemas.microsoft.com/office/drawing/2014/main" id="{3E95EF12-E50B-4B36-A362-9ADAC1E21591}"/>
              </a:ext>
            </a:extLst>
          </p:cNvPr>
          <p:cNvSpPr txBox="1"/>
          <p:nvPr/>
        </p:nvSpPr>
        <p:spPr>
          <a:xfrm>
            <a:off x="525464" y="4364462"/>
            <a:ext cx="6777036" cy="5496184"/>
          </a:xfrm>
          <a:prstGeom prst="rect">
            <a:avLst/>
          </a:prstGeom>
          <a:solidFill>
            <a:schemeClr val="bg1">
              <a:lumMod val="95000"/>
            </a:schemeClr>
          </a:solidFill>
          <a:ln w="12700">
            <a:noFill/>
            <a:prstDash val="dash"/>
          </a:ln>
        </p:spPr>
        <p:txBody>
          <a:bodyPr wrap="square" bIns="46800">
            <a:noAutofit/>
          </a:bodyPr>
          <a:lstStyle/>
          <a:p>
            <a:pPr marL="92075" indent="-92075">
              <a:lnSpc>
                <a:spcPts val="1400"/>
              </a:lnSpc>
            </a:pPr>
            <a:r>
              <a:rPr lang="ja-JP" altLang="ja-JP" sz="1050" b="1" kern="100" dirty="0">
                <a:solidFill>
                  <a:schemeClr val="bg1"/>
                </a:solidFill>
                <a:highlight>
                  <a:srgbClr val="0068B7"/>
                </a:highlight>
                <a:latin typeface="游明朝" panose="02020400000000000000" pitchFamily="18" charset="-128"/>
                <a:ea typeface="UD デジタル 教科書体 NP-R" panose="02020400000000000000" pitchFamily="18" charset="-128"/>
                <a:cs typeface="Times New Roman" panose="02020603050405020304" pitchFamily="18" charset="0"/>
              </a:rPr>
              <a:t>リングに設置されるエレベーターについて</a:t>
            </a:r>
            <a:endParaRPr lang="ja-JP" altLang="en-US" sz="1050" b="1" kern="100" dirty="0">
              <a:solidFill>
                <a:schemeClr val="bg1"/>
              </a:solidFill>
              <a:effectLst/>
              <a:highlight>
                <a:srgbClr val="0068B7"/>
              </a:highlight>
              <a:latin typeface="游明朝" panose="02020400000000000000" pitchFamily="18" charset="-128"/>
              <a:ea typeface="UD デジタル 教科書体 NP-R" panose="02020400000000000000" pitchFamily="18" charset="-128"/>
              <a:cs typeface="Times New Roman" panose="02020603050405020304" pitchFamily="18" charset="0"/>
            </a:endParaRPr>
          </a:p>
          <a:p>
            <a:pPr marL="92075" indent="-92075">
              <a:lnSpc>
                <a:spcPts val="1400"/>
              </a:lnSpc>
            </a:pPr>
            <a:r>
              <a:rPr lang="ja-JP" altLang="ja-JP" sz="1050" kern="100" dirty="0">
                <a:latin typeface="游明朝" panose="02020400000000000000" pitchFamily="18" charset="-128"/>
                <a:ea typeface="UD デジタル 教科書体 NP-R" panose="02020400000000000000" pitchFamily="18" charset="-128"/>
                <a:cs typeface="Times New Roman" panose="02020603050405020304" pitchFamily="18" charset="0"/>
              </a:rPr>
              <a:t>・増設するエレベーターは、</a:t>
            </a:r>
            <a:r>
              <a:rPr lang="ja-JP" altLang="en-US" sz="1050" kern="100" dirty="0">
                <a:latin typeface="游明朝" panose="02020400000000000000" pitchFamily="18" charset="-128"/>
                <a:ea typeface="UD デジタル 教科書体 NP-R" panose="02020400000000000000" pitchFamily="18" charset="-128"/>
                <a:cs typeface="Times New Roman" panose="02020603050405020304" pitchFamily="18" charset="0"/>
              </a:rPr>
              <a:t>地下鉄駅からの主要</a:t>
            </a:r>
            <a:r>
              <a:rPr lang="ja-JP" altLang="ja-JP" sz="1050" kern="100" dirty="0">
                <a:latin typeface="游明朝" panose="02020400000000000000" pitchFamily="18" charset="-128"/>
                <a:ea typeface="UD デジタル 教科書体 NP-R" panose="02020400000000000000" pitchFamily="18" charset="-128"/>
                <a:cs typeface="Times New Roman" panose="02020603050405020304" pitchFamily="18" charset="0"/>
              </a:rPr>
              <a:t>動線から少し離れた位置にあるので、</a:t>
            </a:r>
            <a:r>
              <a:rPr lang="ja-JP" altLang="ja-JP" sz="105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分かりやすい案内表示を考えてほしい</a:t>
            </a:r>
            <a:r>
              <a:rPr lang="ja-JP" altLang="ja-JP" sz="105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p>
          <a:p>
            <a:pPr marL="92075" indent="-92075">
              <a:lnSpc>
                <a:spcPts val="1400"/>
              </a:lnSpc>
            </a:pPr>
            <a:r>
              <a:rPr lang="ja-JP" altLang="ja-JP" sz="1050" kern="100" dirty="0">
                <a:latin typeface="游明朝" panose="02020400000000000000" pitchFamily="18" charset="-128"/>
                <a:ea typeface="UD デジタル 教科書体 NP-R" panose="02020400000000000000" pitchFamily="18" charset="-128"/>
                <a:cs typeface="Times New Roman" panose="02020603050405020304" pitchFamily="18" charset="0"/>
              </a:rPr>
              <a:t>・エレベーターの場所が分かりにくい</a:t>
            </a:r>
            <a:r>
              <a:rPr lang="ja-JP" altLang="en-US" sz="1050" kern="100" dirty="0">
                <a:latin typeface="游明朝" panose="02020400000000000000" pitchFamily="18" charset="-128"/>
                <a:ea typeface="UD デジタル 教科書体 NP-R" panose="02020400000000000000" pitchFamily="18" charset="-128"/>
                <a:cs typeface="Times New Roman" panose="02020603050405020304" pitchFamily="18" charset="0"/>
              </a:rPr>
              <a:t>ところ</a:t>
            </a:r>
            <a:r>
              <a:rPr lang="ja-JP" altLang="ja-JP" sz="1050" kern="100" dirty="0">
                <a:latin typeface="游明朝" panose="02020400000000000000" pitchFamily="18" charset="-128"/>
                <a:ea typeface="UD デジタル 教科書体 NP-R" panose="02020400000000000000" pitchFamily="18" charset="-128"/>
                <a:cs typeface="Times New Roman" panose="02020603050405020304" pitchFamily="18" charset="0"/>
              </a:rPr>
              <a:t>があるので、</a:t>
            </a:r>
            <a:r>
              <a:rPr lang="ja-JP" altLang="ja-JP" sz="105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デザインなどでエレベーターと</a:t>
            </a:r>
            <a:r>
              <a:rPr lang="ja-JP" altLang="en-US" sz="105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すぐに</a:t>
            </a:r>
            <a:r>
              <a:rPr lang="ja-JP" altLang="ja-JP" sz="105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分かるように</a:t>
            </a:r>
            <a:r>
              <a:rPr lang="ja-JP" altLang="en-US" sz="105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なればいい</a:t>
            </a:r>
            <a:r>
              <a:rPr lang="ja-JP" altLang="ja-JP" sz="105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endParaRPr lang="en-US" altLang="ja-JP" sz="1050" kern="100" dirty="0">
              <a:latin typeface="游明朝" panose="02020400000000000000" pitchFamily="18" charset="-128"/>
              <a:ea typeface="UD デジタル 教科書体 NP-R" panose="02020400000000000000" pitchFamily="18" charset="-128"/>
              <a:cs typeface="Times New Roman" panose="02020603050405020304" pitchFamily="18" charset="0"/>
            </a:endParaRPr>
          </a:p>
          <a:p>
            <a:pPr marL="92075" indent="-92075">
              <a:lnSpc>
                <a:spcPts val="1400"/>
              </a:lnSpc>
            </a:pPr>
            <a:r>
              <a:rPr lang="ja-JP" altLang="ja-JP" sz="1050" kern="100" dirty="0">
                <a:latin typeface="游明朝" panose="02020400000000000000" pitchFamily="18" charset="-128"/>
                <a:ea typeface="UD デジタル 教科書体 NP-R" panose="02020400000000000000" pitchFamily="18" charset="-128"/>
                <a:cs typeface="Times New Roman" panose="02020603050405020304" pitchFamily="18" charset="0"/>
              </a:rPr>
              <a:t>・エレベーターの乗降口について、</a:t>
            </a:r>
            <a:r>
              <a:rPr lang="ja-JP" altLang="ja-JP" sz="105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屋根があっても高さ</a:t>
            </a:r>
            <a:r>
              <a:rPr lang="en-US" altLang="ja-JP" sz="105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12</a:t>
            </a:r>
            <a:r>
              <a:rPr lang="ja-JP" altLang="ja-JP" sz="105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ｍでは吹き降りの雨が入ってくる可能性もあるので、庇の設置など検討を</a:t>
            </a:r>
            <a:r>
              <a:rPr lang="ja-JP" altLang="en-US" sz="105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してほしい</a:t>
            </a:r>
            <a:r>
              <a:rPr lang="ja-JP" altLang="ja-JP" sz="105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endParaRPr lang="en-US" altLang="ja-JP" sz="1050" kern="100" dirty="0">
              <a:latin typeface="游明朝" panose="02020400000000000000" pitchFamily="18" charset="-128"/>
              <a:ea typeface="UD デジタル 教科書体 NP-R" panose="02020400000000000000" pitchFamily="18" charset="-128"/>
              <a:cs typeface="Times New Roman" panose="02020603050405020304" pitchFamily="18" charset="0"/>
            </a:endParaRPr>
          </a:p>
          <a:p>
            <a:pPr marL="92075" indent="-92075">
              <a:lnSpc>
                <a:spcPts val="1400"/>
              </a:lnSpc>
            </a:pPr>
            <a:endParaRPr lang="ja-JP" altLang="ja-JP" sz="1050" kern="100" dirty="0">
              <a:latin typeface="游明朝" panose="02020400000000000000" pitchFamily="18" charset="-128"/>
              <a:ea typeface="UD デジタル 教科書体 NP-R" panose="02020400000000000000" pitchFamily="18" charset="-128"/>
              <a:cs typeface="Times New Roman" panose="02020603050405020304" pitchFamily="18" charset="0"/>
            </a:endParaRPr>
          </a:p>
          <a:p>
            <a:pPr marL="92075" indent="-92075">
              <a:lnSpc>
                <a:spcPts val="1400"/>
              </a:lnSpc>
            </a:pPr>
            <a:r>
              <a:rPr lang="ja-JP" altLang="ja-JP" sz="1050" b="1" kern="100" dirty="0">
                <a:solidFill>
                  <a:schemeClr val="bg1"/>
                </a:solidFill>
                <a:highlight>
                  <a:srgbClr val="0068B7"/>
                </a:highlight>
                <a:latin typeface="游明朝" panose="02020400000000000000" pitchFamily="18" charset="-128"/>
                <a:ea typeface="UD デジタル 教科書体 NP-R" panose="02020400000000000000" pitchFamily="18" charset="-128"/>
                <a:cs typeface="Times New Roman" panose="02020603050405020304" pitchFamily="18" charset="0"/>
              </a:rPr>
              <a:t>エレベーターの仕様について</a:t>
            </a:r>
            <a:endParaRPr lang="ja-JP" altLang="en-US" sz="1050" b="1" kern="100" dirty="0">
              <a:solidFill>
                <a:schemeClr val="bg1"/>
              </a:solidFill>
              <a:highlight>
                <a:srgbClr val="0068B7"/>
              </a:highlight>
              <a:latin typeface="游明朝" panose="02020400000000000000" pitchFamily="18" charset="-128"/>
              <a:ea typeface="UD デジタル 教科書体 NP-R" panose="02020400000000000000" pitchFamily="18" charset="-128"/>
              <a:cs typeface="Times New Roman" panose="02020603050405020304" pitchFamily="18" charset="0"/>
            </a:endParaRPr>
          </a:p>
          <a:p>
            <a:pPr marL="92075" indent="-92075">
              <a:lnSpc>
                <a:spcPts val="1400"/>
              </a:lnSpc>
            </a:pPr>
            <a:r>
              <a:rPr lang="ja-JP" altLang="ja-JP" sz="1050" kern="100" dirty="0">
                <a:latin typeface="游明朝" panose="02020400000000000000" pitchFamily="18" charset="-128"/>
                <a:ea typeface="UD デジタル 教科書体 NP-R" panose="02020400000000000000" pitchFamily="18" charset="-128"/>
                <a:cs typeface="Times New Roman" panose="02020603050405020304" pitchFamily="18" charset="0"/>
              </a:rPr>
              <a:t>・カバー付きの緊急ボタンについて、</a:t>
            </a:r>
            <a:r>
              <a:rPr lang="ja-JP" altLang="ja-JP" sz="105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指先が不自由な方にとってはカバーを開けて押す動作はできない</a:t>
            </a:r>
            <a:r>
              <a:rPr lang="ja-JP" altLang="ja-JP" sz="1050" kern="100" dirty="0">
                <a:latin typeface="游明朝" panose="02020400000000000000" pitchFamily="18" charset="-128"/>
                <a:ea typeface="UD デジタル 教科書体 NP-R" panose="02020400000000000000" pitchFamily="18" charset="-128"/>
                <a:cs typeface="Times New Roman" panose="02020603050405020304" pitchFamily="18" charset="0"/>
              </a:rPr>
              <a:t>ので工夫が必要。鞄や背中が当たるなど、誤って</a:t>
            </a:r>
            <a:r>
              <a:rPr lang="en-US" altLang="ja-JP" sz="1050" kern="100" dirty="0">
                <a:latin typeface="游明朝" panose="02020400000000000000" pitchFamily="18" charset="-128"/>
                <a:ea typeface="UD デジタル 教科書体 NP-R" panose="02020400000000000000" pitchFamily="18" charset="-128"/>
                <a:cs typeface="Times New Roman" panose="02020603050405020304" pitchFamily="18" charset="0"/>
              </a:rPr>
              <a:t>S</a:t>
            </a:r>
            <a:r>
              <a:rPr lang="ja-JP" altLang="ja-JP" sz="1050" kern="100" dirty="0">
                <a:latin typeface="游明朝" panose="02020400000000000000" pitchFamily="18" charset="-128"/>
                <a:ea typeface="UD デジタル 教科書体 NP-R" panose="02020400000000000000" pitchFamily="18" charset="-128"/>
                <a:cs typeface="Times New Roman" panose="02020603050405020304" pitchFamily="18" charset="0"/>
              </a:rPr>
              <a:t>ＯＳボタンを押してしまうこともあると思う。フタ付きでなくても</a:t>
            </a:r>
            <a:r>
              <a:rPr lang="ja-JP" altLang="ja-JP" sz="105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ボタンの横に出っ張りをつけているタイプも検討してほしい</a:t>
            </a:r>
            <a:r>
              <a:rPr lang="ja-JP" altLang="ja-JP" sz="105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p>
          <a:p>
            <a:pPr marL="92075" indent="-92075">
              <a:lnSpc>
                <a:spcPts val="1400"/>
              </a:lnSpc>
            </a:pPr>
            <a:r>
              <a:rPr lang="ja-JP" altLang="ja-JP" sz="105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ja-JP" sz="105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ボタンはなるべく大きいほうがいい</a:t>
            </a:r>
            <a:r>
              <a:rPr lang="ja-JP" altLang="ja-JP" sz="105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p>
          <a:p>
            <a:pPr marL="92075" indent="-92075">
              <a:lnSpc>
                <a:spcPts val="1400"/>
              </a:lnSpc>
            </a:pPr>
            <a:r>
              <a:rPr lang="ja-JP" altLang="ja-JP" sz="105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ja-JP" sz="105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ボタンを押</a:t>
            </a:r>
            <a:r>
              <a:rPr lang="ja-JP" altLang="en-US" sz="105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す</a:t>
            </a:r>
            <a:r>
              <a:rPr lang="ja-JP" altLang="ja-JP" sz="105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ときに音が鳴る</a:t>
            </a:r>
            <a:r>
              <a:rPr lang="ja-JP" altLang="en-US" sz="105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か</a:t>
            </a:r>
            <a:r>
              <a:rPr lang="ja-JP" altLang="ja-JP" sz="105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押した感覚がある</a:t>
            </a:r>
            <a:r>
              <a:rPr lang="ja-JP" altLang="en-US" sz="105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と、</a:t>
            </a:r>
            <a:r>
              <a:rPr lang="ja-JP" altLang="ja-JP" sz="105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ボタンを押せていると確認できる</a:t>
            </a:r>
            <a:r>
              <a:rPr lang="ja-JP" altLang="en-US" sz="105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ja-JP" sz="1050" kern="100" dirty="0">
                <a:latin typeface="游明朝" panose="02020400000000000000" pitchFamily="18" charset="-128"/>
                <a:ea typeface="UD デジタル 教科書体 NP-R" panose="02020400000000000000" pitchFamily="18" charset="-128"/>
                <a:cs typeface="Times New Roman" panose="02020603050405020304" pitchFamily="18" charset="0"/>
              </a:rPr>
              <a:t>どちらかが備わって</a:t>
            </a:r>
            <a:r>
              <a:rPr lang="ja-JP" altLang="en-US" sz="1050" kern="100" dirty="0">
                <a:latin typeface="游明朝" panose="02020400000000000000" pitchFamily="18" charset="-128"/>
                <a:ea typeface="UD デジタル 教科書体 NP-R" panose="02020400000000000000" pitchFamily="18" charset="-128"/>
                <a:cs typeface="Times New Roman" panose="02020603050405020304" pitchFamily="18" charset="0"/>
              </a:rPr>
              <a:t>いてほしい</a:t>
            </a:r>
            <a:r>
              <a:rPr lang="ja-JP" altLang="ja-JP" sz="105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p>
          <a:p>
            <a:pPr marL="92075" indent="-92075">
              <a:lnSpc>
                <a:spcPts val="1400"/>
              </a:lnSpc>
            </a:pPr>
            <a:r>
              <a:rPr lang="ja-JP" altLang="ja-JP" sz="105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ja-JP" sz="105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ボタンには浮き出し文字、点字、押すタイプが徹底されるといい</a:t>
            </a:r>
            <a:r>
              <a:rPr lang="ja-JP" altLang="ja-JP" sz="1050" kern="100" dirty="0">
                <a:latin typeface="游明朝" panose="02020400000000000000" pitchFamily="18" charset="-128"/>
                <a:ea typeface="UD デジタル 教科書体 NP-R" panose="02020400000000000000" pitchFamily="18" charset="-128"/>
                <a:cs typeface="Times New Roman" panose="02020603050405020304" pitchFamily="18" charset="0"/>
              </a:rPr>
              <a:t>と思う。</a:t>
            </a:r>
          </a:p>
          <a:p>
            <a:pPr marL="92075" indent="-92075">
              <a:lnSpc>
                <a:spcPts val="1400"/>
              </a:lnSpc>
            </a:pPr>
            <a:r>
              <a:rPr lang="ja-JP" altLang="ja-JP" sz="105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ja-JP" sz="105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音声案内</a:t>
            </a:r>
            <a:r>
              <a:rPr lang="ja-JP" altLang="en-US" sz="105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がある場合</a:t>
            </a:r>
            <a:r>
              <a:rPr lang="ja-JP" altLang="ja-JP" sz="105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は</a:t>
            </a:r>
            <a:r>
              <a:rPr lang="ja-JP" altLang="en-US" sz="105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ja-JP" sz="105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日本語と英語の両方があるといい</a:t>
            </a:r>
            <a:r>
              <a:rPr lang="ja-JP" altLang="ja-JP" sz="105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p>
          <a:p>
            <a:pPr marL="92075" indent="-92075">
              <a:lnSpc>
                <a:spcPts val="1400"/>
              </a:lnSpc>
            </a:pPr>
            <a:r>
              <a:rPr lang="ja-JP" altLang="ja-JP" sz="1050" kern="100" dirty="0">
                <a:latin typeface="游明朝" panose="02020400000000000000" pitchFamily="18" charset="-128"/>
                <a:ea typeface="UD デジタル 教科書体 NP-R" panose="02020400000000000000" pitchFamily="18" charset="-128"/>
                <a:cs typeface="Times New Roman" panose="02020603050405020304" pitchFamily="18" charset="0"/>
              </a:rPr>
              <a:t>・緊急時の連絡体制について、聴覚障がい当事者に対してＱＲコードを読み取</a:t>
            </a:r>
            <a:r>
              <a:rPr lang="ja-JP" altLang="en-US" sz="1050" kern="100" dirty="0">
                <a:latin typeface="游明朝" panose="02020400000000000000" pitchFamily="18" charset="-128"/>
                <a:ea typeface="UD デジタル 教科書体 NP-R" panose="02020400000000000000" pitchFamily="18" charset="-128"/>
                <a:cs typeface="Times New Roman" panose="02020603050405020304" pitchFamily="18" charset="0"/>
              </a:rPr>
              <a:t>るこ</a:t>
            </a:r>
            <a:r>
              <a:rPr lang="ja-JP" altLang="ja-JP" sz="1050" kern="100" dirty="0">
                <a:latin typeface="游明朝" panose="02020400000000000000" pitchFamily="18" charset="-128"/>
                <a:ea typeface="UD デジタル 教科書体 NP-R" panose="02020400000000000000" pitchFamily="18" charset="-128"/>
                <a:cs typeface="Times New Roman" panose="02020603050405020304" pitchFamily="18" charset="0"/>
              </a:rPr>
              <a:t>と</a:t>
            </a:r>
            <a:r>
              <a:rPr lang="ja-JP" altLang="en-US" sz="1050" kern="100" dirty="0">
                <a:latin typeface="游明朝" panose="02020400000000000000" pitchFamily="18" charset="-128"/>
                <a:ea typeface="UD デジタル 教科書体 NP-R" panose="02020400000000000000" pitchFamily="18" charset="-128"/>
                <a:cs typeface="Times New Roman" panose="02020603050405020304" pitchFamily="18" charset="0"/>
              </a:rPr>
              <a:t>で</a:t>
            </a:r>
            <a:r>
              <a:rPr lang="ja-JP" altLang="ja-JP" sz="1050" kern="100" dirty="0">
                <a:latin typeface="游明朝" panose="02020400000000000000" pitchFamily="18" charset="-128"/>
                <a:ea typeface="UD デジタル 教科書体 NP-R" panose="02020400000000000000" pitchFamily="18" charset="-128"/>
                <a:cs typeface="Times New Roman" panose="02020603050405020304" pitchFamily="18" charset="0"/>
              </a:rPr>
              <a:t>チャットでやりとり</a:t>
            </a:r>
            <a:r>
              <a:rPr lang="ja-JP" altLang="en-US" sz="1050" kern="100" dirty="0">
                <a:latin typeface="游明朝" panose="02020400000000000000" pitchFamily="18" charset="-128"/>
                <a:ea typeface="UD デジタル 教科書体 NP-R" panose="02020400000000000000" pitchFamily="18" charset="-128"/>
                <a:cs typeface="Times New Roman" panose="02020603050405020304" pitchFamily="18" charset="0"/>
              </a:rPr>
              <a:t>できる仕組み</a:t>
            </a:r>
            <a:r>
              <a:rPr lang="ja-JP" altLang="ja-JP" sz="1050" kern="100" dirty="0">
                <a:latin typeface="游明朝" panose="02020400000000000000" pitchFamily="18" charset="-128"/>
                <a:ea typeface="UD デジタル 教科書体 NP-R" panose="02020400000000000000" pitchFamily="18" charset="-128"/>
                <a:cs typeface="Times New Roman" panose="02020603050405020304" pitchFamily="18" charset="0"/>
              </a:rPr>
              <a:t>も検討していると話があったが、</a:t>
            </a:r>
            <a:r>
              <a:rPr lang="ja-JP" altLang="ja-JP" sz="105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スマホを使えない方もいるのでＱＲコードですべてが解決するわけではない</a:t>
            </a:r>
            <a:r>
              <a:rPr lang="ja-JP" altLang="ja-JP" sz="1050" kern="100" dirty="0">
                <a:latin typeface="游明朝" panose="02020400000000000000" pitchFamily="18" charset="-128"/>
                <a:ea typeface="UD デジタル 教科書体 NP-R" panose="02020400000000000000" pitchFamily="18" charset="-128"/>
                <a:cs typeface="Times New Roman" panose="02020603050405020304" pitchFamily="18" charset="0"/>
              </a:rPr>
              <a:t>。文字制限がかなり厳しく、なかなか円滑に会話ができないという事例も</a:t>
            </a:r>
            <a:r>
              <a:rPr lang="ja-JP" altLang="en-US" sz="1050" kern="100" dirty="0">
                <a:latin typeface="游明朝" panose="02020400000000000000" pitchFamily="18" charset="-128"/>
                <a:ea typeface="UD デジタル 教科書体 NP-R" panose="02020400000000000000" pitchFamily="18" charset="-128"/>
                <a:cs typeface="Times New Roman" panose="02020603050405020304" pitchFamily="18" charset="0"/>
              </a:rPr>
              <a:t>ある。</a:t>
            </a:r>
            <a:r>
              <a:rPr lang="ja-JP" altLang="ja-JP" sz="105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どのような状況になっているか文字で確認できるような仕様も検討してほしい</a:t>
            </a:r>
            <a:r>
              <a:rPr lang="ja-JP" altLang="ja-JP" sz="105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en-US" sz="1050" kern="100" dirty="0">
                <a:latin typeface="游明朝" panose="02020400000000000000" pitchFamily="18" charset="-128"/>
                <a:ea typeface="UD デジタル 教科書体 NP-R" panose="02020400000000000000" pitchFamily="18" charset="-128"/>
                <a:cs typeface="Times New Roman" panose="02020603050405020304" pitchFamily="18" charset="0"/>
              </a:rPr>
              <a:t>本来は、</a:t>
            </a:r>
            <a:r>
              <a:rPr lang="ja-JP" altLang="ja-JP" sz="105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モニター</a:t>
            </a:r>
            <a:r>
              <a:rPr lang="ja-JP" altLang="en-US" sz="105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と</a:t>
            </a:r>
            <a:r>
              <a:rPr lang="ja-JP" altLang="ja-JP" sz="105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手話</a:t>
            </a:r>
            <a:r>
              <a:rPr lang="ja-JP" altLang="en-US" sz="105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の併用</a:t>
            </a:r>
            <a:r>
              <a:rPr lang="ja-JP" altLang="ja-JP" sz="105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がベスト</a:t>
            </a:r>
            <a:r>
              <a:rPr lang="ja-JP" altLang="en-US" sz="105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endParaRPr lang="en-US" altLang="ja-JP" sz="1050" kern="100" dirty="0">
              <a:latin typeface="游明朝" panose="02020400000000000000" pitchFamily="18" charset="-128"/>
              <a:ea typeface="UD デジタル 教科書体 NP-R" panose="02020400000000000000" pitchFamily="18" charset="-128"/>
              <a:cs typeface="Times New Roman" panose="02020603050405020304" pitchFamily="18" charset="0"/>
            </a:endParaRPr>
          </a:p>
          <a:p>
            <a:pPr marL="92075" indent="-92075">
              <a:lnSpc>
                <a:spcPts val="1400"/>
              </a:lnSpc>
            </a:pPr>
            <a:r>
              <a:rPr lang="ja-JP" altLang="ja-JP" sz="1050" kern="100" dirty="0">
                <a:latin typeface="游明朝" panose="02020400000000000000" pitchFamily="18" charset="-128"/>
                <a:ea typeface="UD デジタル 教科書体 NP-R" panose="02020400000000000000" pitchFamily="18" charset="-128"/>
                <a:cs typeface="Times New Roman" panose="02020603050405020304" pitchFamily="18" charset="0"/>
              </a:rPr>
              <a:t>・エレベーターの中と外にモニターがあると普段の使い方としても便利。待っている間のストレスがすごく違う。</a:t>
            </a:r>
            <a:r>
              <a:rPr lang="ja-JP" altLang="en-US" sz="1050" kern="100" dirty="0">
                <a:latin typeface="游明朝" panose="02020400000000000000" pitchFamily="18" charset="-128"/>
                <a:ea typeface="UD デジタル 教科書体 NP-R" panose="02020400000000000000" pitchFamily="18" charset="-128"/>
                <a:cs typeface="Times New Roman" panose="02020603050405020304" pitchFamily="18" charset="0"/>
              </a:rPr>
              <a:t>また、</a:t>
            </a:r>
            <a:r>
              <a:rPr lang="ja-JP" altLang="ja-JP" sz="105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緊急時に中にいる人が外とつながっていることが分かると安心感</a:t>
            </a:r>
            <a:r>
              <a:rPr lang="ja-JP" altLang="en-US" sz="105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がある</a:t>
            </a:r>
            <a:r>
              <a:rPr lang="ja-JP" altLang="ja-JP" sz="105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endParaRPr lang="en-US" altLang="ja-JP" sz="1050" kern="100" dirty="0">
              <a:latin typeface="游明朝" panose="02020400000000000000" pitchFamily="18" charset="-128"/>
              <a:ea typeface="UD デジタル 教科書体 NP-R" panose="02020400000000000000" pitchFamily="18" charset="-128"/>
              <a:cs typeface="Times New Roman" panose="02020603050405020304" pitchFamily="18" charset="0"/>
            </a:endParaRPr>
          </a:p>
          <a:p>
            <a:pPr marL="92075" indent="-92075">
              <a:lnSpc>
                <a:spcPts val="1400"/>
              </a:lnSpc>
            </a:pPr>
            <a:endParaRPr lang="en-US" altLang="ja-JP" sz="1050" kern="100" dirty="0">
              <a:latin typeface="游明朝" panose="02020400000000000000" pitchFamily="18" charset="-128"/>
              <a:ea typeface="UD デジタル 教科書体 NP-R" panose="02020400000000000000" pitchFamily="18" charset="-128"/>
              <a:cs typeface="Times New Roman" panose="02020603050405020304" pitchFamily="18" charset="0"/>
            </a:endParaRPr>
          </a:p>
          <a:p>
            <a:pPr marL="92075" indent="-92075">
              <a:lnSpc>
                <a:spcPts val="1400"/>
              </a:lnSpc>
            </a:pPr>
            <a:r>
              <a:rPr lang="ja-JP" altLang="ja-JP" sz="1050" b="1" kern="100" dirty="0">
                <a:solidFill>
                  <a:schemeClr val="bg1"/>
                </a:solidFill>
                <a:highlight>
                  <a:srgbClr val="0068B7"/>
                </a:highlight>
                <a:latin typeface="游明朝" panose="02020400000000000000" pitchFamily="18" charset="-128"/>
                <a:ea typeface="UD デジタル 教科書体 NP-R" panose="02020400000000000000" pitchFamily="18" charset="-128"/>
                <a:cs typeface="Times New Roman" panose="02020603050405020304" pitchFamily="18" charset="0"/>
              </a:rPr>
              <a:t>リングに設置されるエスカレーターについて</a:t>
            </a:r>
          </a:p>
          <a:p>
            <a:pPr marL="92075" indent="-92075">
              <a:lnSpc>
                <a:spcPts val="1400"/>
              </a:lnSpc>
            </a:pPr>
            <a:r>
              <a:rPr lang="ja-JP" altLang="ja-JP" sz="1050" kern="100" dirty="0">
                <a:latin typeface="游明朝" panose="02020400000000000000" pitchFamily="18" charset="-128"/>
                <a:ea typeface="UD デジタル 教科書体 NP-R" panose="02020400000000000000" pitchFamily="18" charset="-128"/>
                <a:cs typeface="Times New Roman" panose="02020603050405020304" pitchFamily="18" charset="0"/>
              </a:rPr>
              <a:t>・分速２０メートルは遅いと思う方もいると思うが、万博のエスカレーターは</a:t>
            </a:r>
            <a:r>
              <a:rPr lang="ja-JP" altLang="ja-JP" sz="105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単に移動するためだけでなく</a:t>
            </a:r>
            <a:r>
              <a:rPr lang="ja-JP" altLang="en-US" sz="105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、リングの上から</a:t>
            </a:r>
            <a:r>
              <a:rPr lang="ja-JP" altLang="ja-JP" sz="105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周りの景色を見るという要素もあるので</a:t>
            </a:r>
            <a:r>
              <a:rPr lang="ja-JP" altLang="en-US" sz="105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ja-JP" sz="105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多少遅くてもいい</a:t>
            </a:r>
            <a:r>
              <a:rPr lang="ja-JP" altLang="ja-JP" sz="105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p>
          <a:p>
            <a:pPr marL="92075" indent="-92075">
              <a:lnSpc>
                <a:spcPts val="1400"/>
              </a:lnSpc>
            </a:pPr>
            <a:r>
              <a:rPr lang="ja-JP" altLang="ja-JP" sz="105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ja-JP" sz="105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逆侵入した場合にブザーが鳴るといい</a:t>
            </a:r>
            <a:r>
              <a:rPr lang="ja-JP" altLang="ja-JP" sz="105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p>
          <a:p>
            <a:pPr marL="92075" indent="-92075">
              <a:lnSpc>
                <a:spcPts val="1400"/>
              </a:lnSpc>
            </a:pPr>
            <a:r>
              <a:rPr lang="ja-JP" altLang="ja-JP" sz="1050" kern="100" dirty="0">
                <a:latin typeface="游明朝" panose="02020400000000000000" pitchFamily="18" charset="-128"/>
                <a:ea typeface="UD デジタル 教科書体 NP-R" panose="02020400000000000000" pitchFamily="18" charset="-128"/>
                <a:cs typeface="Times New Roman" panose="02020603050405020304" pitchFamily="18" charset="0"/>
              </a:rPr>
              <a:t>・緊急時の安全対策について、相当数の方々が利用するので、通常のエスカレーター</a:t>
            </a:r>
            <a:r>
              <a:rPr lang="ja-JP" altLang="en-US" sz="1050" kern="100" dirty="0">
                <a:latin typeface="游明朝" panose="02020400000000000000" pitchFamily="18" charset="-128"/>
                <a:ea typeface="UD デジタル 教科書体 NP-R" panose="02020400000000000000" pitchFamily="18" charset="-128"/>
                <a:cs typeface="Times New Roman" panose="02020603050405020304" pitchFamily="18" charset="0"/>
              </a:rPr>
              <a:t>と同じ考え方ではなく</a:t>
            </a:r>
            <a:r>
              <a:rPr lang="ja-JP" altLang="ja-JP" sz="105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ja-JP" sz="105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将棋倒しになるような場合の対応について十分な配慮が必要</a:t>
            </a:r>
            <a:r>
              <a:rPr lang="ja-JP" altLang="ja-JP" sz="105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endParaRPr lang="en-US" altLang="ja-JP" sz="105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endParaRPr>
          </a:p>
        </p:txBody>
      </p:sp>
      <p:sp>
        <p:nvSpPr>
          <p:cNvPr id="56" name="テキスト ボックス 55">
            <a:extLst>
              <a:ext uri="{FF2B5EF4-FFF2-40B4-BE49-F238E27FC236}">
                <a16:creationId xmlns:a16="http://schemas.microsoft.com/office/drawing/2014/main" id="{C01971E7-BEA6-426B-B14A-266F589D76A0}"/>
              </a:ext>
              <a:ext uri="{C183D7F6-B498-43B3-948B-1728B52AA6E4}">
                <adec:decorative xmlns:adec="http://schemas.microsoft.com/office/drawing/2017/decorative" val="0"/>
              </a:ext>
            </a:extLst>
          </p:cNvPr>
          <p:cNvSpPr txBox="1"/>
          <p:nvPr/>
        </p:nvSpPr>
        <p:spPr>
          <a:xfrm>
            <a:off x="7559675" y="1384985"/>
            <a:ext cx="800219" cy="338554"/>
          </a:xfrm>
          <a:prstGeom prst="rect">
            <a:avLst/>
          </a:prstGeom>
          <a:solidFill>
            <a:srgbClr val="0068B7"/>
          </a:solidFill>
        </p:spPr>
        <p:txBody>
          <a:bodyPr wrap="none">
            <a:spAutoFit/>
          </a:bodyPr>
          <a:lstStyle/>
          <a:p>
            <a:r>
              <a:rPr kumimoji="1" lang="ja-JP" altLang="en-US" sz="1600" dirty="0">
                <a:solidFill>
                  <a:schemeClr val="bg1"/>
                </a:solidFill>
                <a:latin typeface="UD デジタル 教科書体 NP-R" panose="02020400000000000000" pitchFamily="18" charset="-128"/>
                <a:ea typeface="UD デジタル 教科書体 NP-R" panose="02020400000000000000" pitchFamily="18" charset="-128"/>
              </a:rPr>
              <a:t>リング</a:t>
            </a:r>
          </a:p>
        </p:txBody>
      </p:sp>
      <p:sp>
        <p:nvSpPr>
          <p:cNvPr id="57" name="テキスト ボックス 56">
            <a:extLst>
              <a:ext uri="{FF2B5EF4-FFF2-40B4-BE49-F238E27FC236}">
                <a16:creationId xmlns:a16="http://schemas.microsoft.com/office/drawing/2014/main" id="{7BEF98B4-4845-4307-9287-024922274EAF}"/>
              </a:ext>
            </a:extLst>
          </p:cNvPr>
          <p:cNvSpPr txBox="1"/>
          <p:nvPr/>
        </p:nvSpPr>
        <p:spPr>
          <a:xfrm>
            <a:off x="7616890" y="1739999"/>
            <a:ext cx="6976081" cy="2275303"/>
          </a:xfrm>
          <a:prstGeom prst="rect">
            <a:avLst/>
          </a:prstGeom>
          <a:solidFill>
            <a:srgbClr val="E60012">
              <a:alpha val="5000"/>
            </a:srgbClr>
          </a:solidFill>
          <a:ln w="25400">
            <a:solidFill>
              <a:srgbClr val="E60012"/>
            </a:solidFill>
            <a:prstDash val="solid"/>
          </a:ln>
          <a:effectLst/>
        </p:spPr>
        <p:txBody>
          <a:bodyPr wrap="square">
            <a:spAutoFit/>
          </a:bodyPr>
          <a:lstStyle>
            <a:defPPr>
              <a:defRPr lang="ja-JP"/>
            </a:defPPr>
            <a:lvl1pPr marL="173038" indent="-173038">
              <a:lnSpc>
                <a:spcPts val="900"/>
              </a:lnSpc>
              <a:defRPr sz="900" kern="100">
                <a:effectLst/>
                <a:latin typeface="游明朝" panose="02020400000000000000" pitchFamily="18" charset="-128"/>
                <a:ea typeface="UD デジタル 教科書体 NP-R" panose="02020400000000000000" pitchFamily="18" charset="-128"/>
                <a:cs typeface="Times New Roman" panose="02020603050405020304" pitchFamily="18" charset="0"/>
              </a:defRPr>
            </a:lvl1pPr>
          </a:lstStyle>
          <a:p>
            <a:pPr>
              <a:lnSpc>
                <a:spcPts val="1000"/>
              </a:lnSpc>
            </a:pPr>
            <a:r>
              <a:rPr lang="ja-JP" altLang="en-US" sz="1000" b="1" dirty="0">
                <a:solidFill>
                  <a:srgbClr val="FF0000"/>
                </a:solidFill>
              </a:rPr>
              <a:t>まとめ（決定事項）</a:t>
            </a:r>
            <a:endParaRPr lang="en-US" altLang="ja-JP" sz="1000" b="1" dirty="0">
              <a:solidFill>
                <a:srgbClr val="FF0000"/>
              </a:solidFill>
            </a:endParaRPr>
          </a:p>
          <a:p>
            <a:pPr>
              <a:lnSpc>
                <a:spcPts val="1000"/>
              </a:lnSpc>
            </a:pPr>
            <a:r>
              <a:rPr lang="ja-JP" altLang="en-US" sz="1000" dirty="0"/>
              <a:t>・リングに設置するエレベーターは、</a:t>
            </a:r>
            <a:r>
              <a:rPr lang="en-US" altLang="ja-JP" sz="1000" dirty="0"/>
              <a:t>24</a:t>
            </a:r>
            <a:r>
              <a:rPr lang="ja-JP" altLang="en-US" sz="1000" dirty="0"/>
              <a:t>人乗り･両袖あり･一方向に乗り降りするタイプを採用することを検討していく。</a:t>
            </a:r>
          </a:p>
          <a:p>
            <a:pPr>
              <a:lnSpc>
                <a:spcPts val="1000"/>
              </a:lnSpc>
            </a:pPr>
            <a:r>
              <a:rPr lang="ja-JP" altLang="en-US" sz="1000" dirty="0"/>
              <a:t>・すべての来場者の円滑な垂直移動を確保するため、</a:t>
            </a:r>
            <a:r>
              <a:rPr lang="en-US" altLang="ja-JP" sz="1000" dirty="0"/>
              <a:t>3</a:t>
            </a:r>
            <a:r>
              <a:rPr lang="ja-JP" altLang="en-US" sz="1000" dirty="0"/>
              <a:t>時の方向にもエレベーターを設置することを検討していく。</a:t>
            </a:r>
          </a:p>
          <a:p>
            <a:pPr>
              <a:lnSpc>
                <a:spcPts val="1000"/>
              </a:lnSpc>
            </a:pPr>
            <a:r>
              <a:rPr lang="ja-JP" altLang="en-US" sz="1000" dirty="0"/>
              <a:t>・エレベーターの増設に必要な予算を確保するため、</a:t>
            </a:r>
            <a:r>
              <a:rPr lang="en-US" altLang="ja-JP" sz="1000" dirty="0"/>
              <a:t>3</a:t>
            </a:r>
            <a:r>
              <a:rPr lang="ja-JP" altLang="en-US" sz="1000" dirty="0"/>
              <a:t>時の方向に計画していたエスカレーターを</a:t>
            </a:r>
            <a:r>
              <a:rPr lang="en-US" altLang="ja-JP" sz="1000" dirty="0"/>
              <a:t>1</a:t>
            </a:r>
            <a:r>
              <a:rPr lang="ja-JP" altLang="en-US" sz="1000" dirty="0"/>
              <a:t>本取りやめることを検討していく。</a:t>
            </a:r>
          </a:p>
          <a:p>
            <a:pPr>
              <a:lnSpc>
                <a:spcPts val="1000"/>
              </a:lnSpc>
            </a:pPr>
            <a:r>
              <a:rPr lang="ja-JP" altLang="en-US" sz="1000" dirty="0"/>
              <a:t>・エレベーターのボタンは、視覚障がい当事者が押したことを認識できるものとし、緊急通報ボタンは蓋つきではなく、操作盤に突起を設けるなど誤操作防止を検討する。</a:t>
            </a:r>
          </a:p>
          <a:p>
            <a:pPr>
              <a:lnSpc>
                <a:spcPts val="1000"/>
              </a:lnSpc>
            </a:pPr>
            <a:r>
              <a:rPr lang="ja-JP" altLang="en-US" sz="1000" dirty="0"/>
              <a:t>・エスカレーターの速度は分速</a:t>
            </a:r>
            <a:r>
              <a:rPr lang="en-US" altLang="ja-JP" sz="1000" dirty="0"/>
              <a:t>20</a:t>
            </a:r>
            <a:r>
              <a:rPr lang="ja-JP" altLang="en-US" sz="1000" dirty="0"/>
              <a:t>メートルで検討していく。</a:t>
            </a:r>
          </a:p>
          <a:p>
            <a:pPr>
              <a:lnSpc>
                <a:spcPts val="1000"/>
              </a:lnSpc>
            </a:pPr>
            <a:r>
              <a:rPr lang="ja-JP" altLang="en-US" sz="1000" dirty="0"/>
              <a:t>・エスカレーターの手すり部分の照明の有無、逆侵入防止については、引き続き設計内容を確認しながら検討していく。</a:t>
            </a:r>
          </a:p>
          <a:p>
            <a:pPr>
              <a:lnSpc>
                <a:spcPts val="1000"/>
              </a:lnSpc>
            </a:pPr>
            <a:r>
              <a:rPr lang="ja-JP" altLang="en-US" sz="1000" dirty="0"/>
              <a:t>・エスカレーターに踊り場は設置しない。</a:t>
            </a:r>
          </a:p>
          <a:p>
            <a:pPr>
              <a:lnSpc>
                <a:spcPts val="1000"/>
              </a:lnSpc>
            </a:pPr>
            <a:r>
              <a:rPr lang="ja-JP" altLang="en-US" sz="1000" dirty="0"/>
              <a:t>・エスカレーターの屋根については、降りる際に景色を楽しんでいただくことも考慮して設置しない。</a:t>
            </a:r>
          </a:p>
          <a:p>
            <a:pPr>
              <a:lnSpc>
                <a:spcPts val="1000"/>
              </a:lnSpc>
            </a:pPr>
            <a:r>
              <a:rPr lang="ja-JP" altLang="en-US" sz="1000" dirty="0"/>
              <a:t>・緊急時の対策としては、監視カメラの映像をモニタリングすることと、警備員の常駐を検討していく。</a:t>
            </a:r>
          </a:p>
          <a:p>
            <a:pPr marL="90488" indent="-90488">
              <a:lnSpc>
                <a:spcPts val="1000"/>
              </a:lnSpc>
            </a:pPr>
            <a:r>
              <a:rPr lang="ja-JP" altLang="en-US" sz="1000" dirty="0"/>
              <a:t>・聴覚障がい当事者の緊急時の情報保障については、</a:t>
            </a:r>
            <a:r>
              <a:rPr lang="en-US" altLang="ja-JP" sz="1000" dirty="0"/>
              <a:t>QR</a:t>
            </a:r>
            <a:r>
              <a:rPr lang="ja-JP" altLang="en-US" sz="1000" dirty="0"/>
              <a:t>コードからチャットにつながるシステムの他、既存のアプリの活用なども含めて検討を進める。</a:t>
            </a:r>
          </a:p>
          <a:p>
            <a:pPr marL="90488" indent="-90488">
              <a:lnSpc>
                <a:spcPts val="1000"/>
              </a:lnSpc>
            </a:pPr>
            <a:r>
              <a:rPr lang="ja-JP" altLang="en-US" sz="1000" dirty="0"/>
              <a:t>・エレベーターのかご内の仕様については、メーカーの標準仕様による他、関西空港や三ノ宮駅などのワークショップで得られた知見を参考にまとめていく。複数のメーカーが参入することになるが、可能な限り統一も図る。</a:t>
            </a:r>
            <a:endParaRPr lang="en-US" altLang="ja-JP" sz="1000" dirty="0"/>
          </a:p>
          <a:p>
            <a:pPr marL="90488" indent="-90488">
              <a:lnSpc>
                <a:spcPts val="1000"/>
              </a:lnSpc>
            </a:pPr>
            <a:r>
              <a:rPr lang="ja-JP" altLang="en-US" sz="1000" dirty="0"/>
              <a:t>・ボタンの配置は、一番上に非常ボタン、少し放して階数ボタン、その下に左右にならべて扉開閉ボタンを配置する。</a:t>
            </a:r>
          </a:p>
        </p:txBody>
      </p:sp>
      <p:sp>
        <p:nvSpPr>
          <p:cNvPr id="223" name="正方形/長方形 222">
            <a:extLst>
              <a:ext uri="{FF2B5EF4-FFF2-40B4-BE49-F238E27FC236}">
                <a16:creationId xmlns:a16="http://schemas.microsoft.com/office/drawing/2014/main" id="{DEF9953D-B34F-4DA4-92F5-DAEFB8A62352}"/>
              </a:ext>
            </a:extLst>
          </p:cNvPr>
          <p:cNvSpPr/>
          <p:nvPr/>
        </p:nvSpPr>
        <p:spPr>
          <a:xfrm>
            <a:off x="444500" y="10014494"/>
            <a:ext cx="14214929" cy="299295"/>
          </a:xfrm>
          <a:prstGeom prst="rect">
            <a:avLst/>
          </a:prstGeom>
          <a:solidFill>
            <a:srgbClr val="D2D7DA"/>
          </a:solidFill>
          <a:ln>
            <a:noFill/>
          </a:ln>
        </p:spPr>
        <p:txBody>
          <a:bodyPr vert="horz" wrap="square" lIns="72000" tIns="72000" rIns="72000" bIns="72000" rtlCol="0" anchor="ctr">
            <a:spAutoFit/>
          </a:bodyPr>
          <a:lstStyle/>
          <a:p>
            <a:r>
              <a:rPr lang="en-US" altLang="ja-JP" sz="1000" b="1"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a:t>
            </a:r>
            <a:r>
              <a:rPr lang="ja-JP" altLang="en-US" sz="1000" b="1"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本資料の設計内容は、今後変更の可能性がございます。</a:t>
            </a:r>
          </a:p>
        </p:txBody>
      </p:sp>
      <p:sp>
        <p:nvSpPr>
          <p:cNvPr id="194" name="スライド番号プレースホルダー 2">
            <a:extLst>
              <a:ext uri="{FF2B5EF4-FFF2-40B4-BE49-F238E27FC236}">
                <a16:creationId xmlns:a16="http://schemas.microsoft.com/office/drawing/2014/main" id="{0EB6AE8A-7BDC-4680-ABFB-B366AE3EBF5F}"/>
              </a:ext>
            </a:extLst>
          </p:cNvPr>
          <p:cNvSpPr txBox="1">
            <a:spLocks/>
          </p:cNvSpPr>
          <p:nvPr/>
        </p:nvSpPr>
        <p:spPr>
          <a:xfrm>
            <a:off x="11932600" y="10079502"/>
            <a:ext cx="2660371" cy="169277"/>
          </a:xfrm>
          <a:prstGeom prst="rect">
            <a:avLst/>
          </a:prstGeom>
        </p:spPr>
        <p:txBody>
          <a:bodyPr vert="horz" wrap="square" lIns="0" tIns="0" rIns="0" bIns="0" rtlCol="0" anchor="ctr">
            <a:spAutoFit/>
          </a:bodyPr>
          <a:lstStyle>
            <a:defPPr>
              <a:defRPr lang="ja-JP"/>
            </a:defPPr>
            <a:lvl1pPr marL="0" algn="r" defTabSz="737436" rtl="0" eaLnBrk="1" latinLnBrk="0" hangingPunct="1">
              <a:defRPr kumimoji="1" sz="1247" b="0" i="0" kern="1200">
                <a:solidFill>
                  <a:schemeClr val="tx1"/>
                </a:solidFill>
                <a:latin typeface="+mj-lt"/>
                <a:ea typeface="Meiryo レギュラー" charset="-128"/>
                <a:cs typeface="Meiryo レギュラー" charset="-128"/>
              </a:defRPr>
            </a:lvl1pPr>
            <a:lvl2pPr marL="737436" algn="l" defTabSz="737436" rtl="0" eaLnBrk="1" latinLnBrk="0" hangingPunct="1">
              <a:defRPr kumimoji="1" sz="2903" kern="1200">
                <a:solidFill>
                  <a:schemeClr val="tx1"/>
                </a:solidFill>
                <a:latin typeface="+mn-lt"/>
                <a:ea typeface="+mn-ea"/>
                <a:cs typeface="+mn-cs"/>
              </a:defRPr>
            </a:lvl2pPr>
            <a:lvl3pPr marL="1474872" algn="l" defTabSz="737436" rtl="0" eaLnBrk="1" latinLnBrk="0" hangingPunct="1">
              <a:defRPr kumimoji="1" sz="2903" kern="1200">
                <a:solidFill>
                  <a:schemeClr val="tx1"/>
                </a:solidFill>
                <a:latin typeface="+mn-lt"/>
                <a:ea typeface="+mn-ea"/>
                <a:cs typeface="+mn-cs"/>
              </a:defRPr>
            </a:lvl3pPr>
            <a:lvl4pPr marL="2212309" algn="l" defTabSz="737436" rtl="0" eaLnBrk="1" latinLnBrk="0" hangingPunct="1">
              <a:defRPr kumimoji="1" sz="2903" kern="1200">
                <a:solidFill>
                  <a:schemeClr val="tx1"/>
                </a:solidFill>
                <a:latin typeface="+mn-lt"/>
                <a:ea typeface="+mn-ea"/>
                <a:cs typeface="+mn-cs"/>
              </a:defRPr>
            </a:lvl4pPr>
            <a:lvl5pPr marL="2949745" algn="l" defTabSz="737436" rtl="0" eaLnBrk="1" latinLnBrk="0" hangingPunct="1">
              <a:defRPr kumimoji="1" sz="2903" kern="1200">
                <a:solidFill>
                  <a:schemeClr val="tx1"/>
                </a:solidFill>
                <a:latin typeface="+mn-lt"/>
                <a:ea typeface="+mn-ea"/>
                <a:cs typeface="+mn-cs"/>
              </a:defRPr>
            </a:lvl5pPr>
            <a:lvl6pPr marL="3687181" algn="l" defTabSz="737436" rtl="0" eaLnBrk="1" latinLnBrk="0" hangingPunct="1">
              <a:defRPr kumimoji="1" sz="2903" kern="1200">
                <a:solidFill>
                  <a:schemeClr val="tx1"/>
                </a:solidFill>
                <a:latin typeface="+mn-lt"/>
                <a:ea typeface="+mn-ea"/>
                <a:cs typeface="+mn-cs"/>
              </a:defRPr>
            </a:lvl6pPr>
            <a:lvl7pPr marL="4424617" algn="l" defTabSz="737436" rtl="0" eaLnBrk="1" latinLnBrk="0" hangingPunct="1">
              <a:defRPr kumimoji="1" sz="2903" kern="1200">
                <a:solidFill>
                  <a:schemeClr val="tx1"/>
                </a:solidFill>
                <a:latin typeface="+mn-lt"/>
                <a:ea typeface="+mn-ea"/>
                <a:cs typeface="+mn-cs"/>
              </a:defRPr>
            </a:lvl7pPr>
            <a:lvl8pPr marL="5162053" algn="l" defTabSz="737436" rtl="0" eaLnBrk="1" latinLnBrk="0" hangingPunct="1">
              <a:defRPr kumimoji="1" sz="2903" kern="1200">
                <a:solidFill>
                  <a:schemeClr val="tx1"/>
                </a:solidFill>
                <a:latin typeface="+mn-lt"/>
                <a:ea typeface="+mn-ea"/>
                <a:cs typeface="+mn-cs"/>
              </a:defRPr>
            </a:lvl8pPr>
            <a:lvl9pPr marL="5899489" algn="l" defTabSz="737436" rtl="0" eaLnBrk="1" latinLnBrk="0" hangingPunct="1">
              <a:defRPr kumimoji="1" sz="2903" kern="1200">
                <a:solidFill>
                  <a:schemeClr val="tx1"/>
                </a:solidFill>
                <a:latin typeface="+mn-lt"/>
                <a:ea typeface="+mn-ea"/>
                <a:cs typeface="+mn-cs"/>
              </a:defRPr>
            </a:lvl9pPr>
          </a:lstStyle>
          <a:p>
            <a:r>
              <a:rPr lang="ja-JP" altLang="en-US" sz="1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公表日：</a:t>
            </a:r>
            <a:r>
              <a:rPr lang="en-US" altLang="ja-JP" sz="1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2023</a:t>
            </a:r>
            <a:r>
              <a:rPr lang="ja-JP" altLang="en-US" sz="1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年</a:t>
            </a:r>
            <a:r>
              <a:rPr lang="en-US" altLang="ja-JP" sz="1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1</a:t>
            </a:r>
            <a:r>
              <a:rPr lang="ja-JP" altLang="en-US" sz="1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月</a:t>
            </a:r>
            <a:r>
              <a:rPr lang="en-US" altLang="ja-JP" sz="1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31</a:t>
            </a:r>
            <a:r>
              <a:rPr lang="ja-JP" altLang="en-US" sz="1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日</a:t>
            </a:r>
            <a:endParaRPr lang="en-US" altLang="ja-JP" sz="1100" dirty="0">
              <a:solidFill>
                <a:schemeClr val="bg2">
                  <a:lumMod val="25000"/>
                </a:schemeClr>
              </a:solidFill>
              <a:latin typeface="UD デジタル 教科書体 NP-R" panose="02020400000000000000" pitchFamily="18" charset="-128"/>
              <a:ea typeface="UD デジタル 教科書体 NP-R" panose="02020400000000000000" pitchFamily="18" charset="-128"/>
            </a:endParaRPr>
          </a:p>
        </p:txBody>
      </p:sp>
      <p:sp>
        <p:nvSpPr>
          <p:cNvPr id="20" name="正方形/長方形 19">
            <a:extLst>
              <a:ext uri="{FF2B5EF4-FFF2-40B4-BE49-F238E27FC236}">
                <a16:creationId xmlns:a16="http://schemas.microsoft.com/office/drawing/2014/main" id="{B9210226-6842-4619-BC78-64C20A0FB33B}"/>
              </a:ext>
              <a:ext uri="{C183D7F6-B498-43B3-948B-1728B52AA6E4}">
                <adec:decorative xmlns:adec="http://schemas.microsoft.com/office/drawing/2017/decorative" val="1"/>
              </a:ext>
            </a:extLst>
          </p:cNvPr>
          <p:cNvSpPr/>
          <p:nvPr/>
        </p:nvSpPr>
        <p:spPr>
          <a:xfrm>
            <a:off x="538164" y="1435718"/>
            <a:ext cx="231393" cy="231393"/>
          </a:xfrm>
          <a:prstGeom prst="rect">
            <a:avLst/>
          </a:prstGeom>
          <a:solidFill>
            <a:srgbClr val="0068B7"/>
          </a:solidFill>
          <a:ln w="19050">
            <a:noFill/>
            <a:prstDash val="solid"/>
            <a:headEnd type="arrow" w="lg" len="sm"/>
            <a:tailEnd type="arrow" w="lg"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a:solidFill>
                <a:srgbClr val="002060"/>
              </a:solidFill>
            </a:endParaRPr>
          </a:p>
        </p:txBody>
      </p:sp>
      <p:sp>
        <p:nvSpPr>
          <p:cNvPr id="21" name="スライド番号プレースホルダー 2">
            <a:extLst>
              <a:ext uri="{FF2B5EF4-FFF2-40B4-BE49-F238E27FC236}">
                <a16:creationId xmlns:a16="http://schemas.microsoft.com/office/drawing/2014/main" id="{03E9F59D-8658-4964-9C97-F715F09C9695}"/>
              </a:ext>
              <a:ext uri="{C183D7F6-B498-43B3-948B-1728B52AA6E4}">
                <adec:decorative xmlns:adec="http://schemas.microsoft.com/office/drawing/2017/decorative" val="1"/>
              </a:ext>
            </a:extLst>
          </p:cNvPr>
          <p:cNvSpPr txBox="1">
            <a:spLocks/>
          </p:cNvSpPr>
          <p:nvPr/>
        </p:nvSpPr>
        <p:spPr>
          <a:xfrm>
            <a:off x="798171" y="1414671"/>
            <a:ext cx="923330" cy="276999"/>
          </a:xfrm>
          <a:prstGeom prst="rect">
            <a:avLst/>
          </a:prstGeom>
        </p:spPr>
        <p:txBody>
          <a:bodyPr vert="horz" wrap="none" lIns="0" tIns="0" rIns="0" bIns="0" rtlCol="0" anchor="ctr">
            <a:spAutoFit/>
          </a:bodyPr>
          <a:lstStyle>
            <a:defPPr>
              <a:defRPr lang="ja-JP"/>
            </a:defPPr>
            <a:lvl1pPr marL="0" algn="r" defTabSz="737436" rtl="0" eaLnBrk="1" latinLnBrk="0" hangingPunct="1">
              <a:defRPr kumimoji="1" sz="1247" b="0" i="0" kern="1200">
                <a:solidFill>
                  <a:schemeClr val="tx1"/>
                </a:solidFill>
                <a:latin typeface="+mj-lt"/>
                <a:ea typeface="Meiryo レギュラー" charset="-128"/>
                <a:cs typeface="Meiryo レギュラー" charset="-128"/>
              </a:defRPr>
            </a:lvl1pPr>
            <a:lvl2pPr marL="737436" algn="l" defTabSz="737436" rtl="0" eaLnBrk="1" latinLnBrk="0" hangingPunct="1">
              <a:defRPr kumimoji="1" sz="2903" kern="1200">
                <a:solidFill>
                  <a:schemeClr val="tx1"/>
                </a:solidFill>
                <a:latin typeface="+mn-lt"/>
                <a:ea typeface="+mn-ea"/>
                <a:cs typeface="+mn-cs"/>
              </a:defRPr>
            </a:lvl2pPr>
            <a:lvl3pPr marL="1474872" algn="l" defTabSz="737436" rtl="0" eaLnBrk="1" latinLnBrk="0" hangingPunct="1">
              <a:defRPr kumimoji="1" sz="2903" kern="1200">
                <a:solidFill>
                  <a:schemeClr val="tx1"/>
                </a:solidFill>
                <a:latin typeface="+mn-lt"/>
                <a:ea typeface="+mn-ea"/>
                <a:cs typeface="+mn-cs"/>
              </a:defRPr>
            </a:lvl3pPr>
            <a:lvl4pPr marL="2212309" algn="l" defTabSz="737436" rtl="0" eaLnBrk="1" latinLnBrk="0" hangingPunct="1">
              <a:defRPr kumimoji="1" sz="2903" kern="1200">
                <a:solidFill>
                  <a:schemeClr val="tx1"/>
                </a:solidFill>
                <a:latin typeface="+mn-lt"/>
                <a:ea typeface="+mn-ea"/>
                <a:cs typeface="+mn-cs"/>
              </a:defRPr>
            </a:lvl4pPr>
            <a:lvl5pPr marL="2949745" algn="l" defTabSz="737436" rtl="0" eaLnBrk="1" latinLnBrk="0" hangingPunct="1">
              <a:defRPr kumimoji="1" sz="2903" kern="1200">
                <a:solidFill>
                  <a:schemeClr val="tx1"/>
                </a:solidFill>
                <a:latin typeface="+mn-lt"/>
                <a:ea typeface="+mn-ea"/>
                <a:cs typeface="+mn-cs"/>
              </a:defRPr>
            </a:lvl5pPr>
            <a:lvl6pPr marL="3687181" algn="l" defTabSz="737436" rtl="0" eaLnBrk="1" latinLnBrk="0" hangingPunct="1">
              <a:defRPr kumimoji="1" sz="2903" kern="1200">
                <a:solidFill>
                  <a:schemeClr val="tx1"/>
                </a:solidFill>
                <a:latin typeface="+mn-lt"/>
                <a:ea typeface="+mn-ea"/>
                <a:cs typeface="+mn-cs"/>
              </a:defRPr>
            </a:lvl6pPr>
            <a:lvl7pPr marL="4424617" algn="l" defTabSz="737436" rtl="0" eaLnBrk="1" latinLnBrk="0" hangingPunct="1">
              <a:defRPr kumimoji="1" sz="2903" kern="1200">
                <a:solidFill>
                  <a:schemeClr val="tx1"/>
                </a:solidFill>
                <a:latin typeface="+mn-lt"/>
                <a:ea typeface="+mn-ea"/>
                <a:cs typeface="+mn-cs"/>
              </a:defRPr>
            </a:lvl7pPr>
            <a:lvl8pPr marL="5162053" algn="l" defTabSz="737436" rtl="0" eaLnBrk="1" latinLnBrk="0" hangingPunct="1">
              <a:defRPr kumimoji="1" sz="2903" kern="1200">
                <a:solidFill>
                  <a:schemeClr val="tx1"/>
                </a:solidFill>
                <a:latin typeface="+mn-lt"/>
                <a:ea typeface="+mn-ea"/>
                <a:cs typeface="+mn-cs"/>
              </a:defRPr>
            </a:lvl8pPr>
            <a:lvl9pPr marL="5899489" algn="l" defTabSz="737436" rtl="0" eaLnBrk="1" latinLnBrk="0" hangingPunct="1">
              <a:defRPr kumimoji="1" sz="2903" kern="1200">
                <a:solidFill>
                  <a:schemeClr val="tx1"/>
                </a:solidFill>
                <a:latin typeface="+mn-lt"/>
                <a:ea typeface="+mn-ea"/>
                <a:cs typeface="+mn-cs"/>
              </a:defRPr>
            </a:lvl9pPr>
          </a:lstStyle>
          <a:p>
            <a:pPr algn="l"/>
            <a:r>
              <a:rPr lang="ja-JP" altLang="en-US" sz="1800" b="1" dirty="0">
                <a:solidFill>
                  <a:srgbClr val="0068B7"/>
                </a:solidFill>
                <a:latin typeface="UD デジタル 教科書体 NP-R" panose="02020400000000000000" pitchFamily="18" charset="-128"/>
                <a:ea typeface="UD デジタル 教科書体 NP-R" panose="02020400000000000000" pitchFamily="18" charset="-128"/>
              </a:rPr>
              <a:t>会議概要</a:t>
            </a:r>
            <a:endParaRPr lang="en-US" altLang="ja-JP" sz="2800" b="1" dirty="0">
              <a:solidFill>
                <a:srgbClr val="0068B7"/>
              </a:solidFill>
              <a:latin typeface="UD デジタル 教科書体 NP-R" panose="02020400000000000000" pitchFamily="18" charset="-128"/>
              <a:ea typeface="UD デジタル 教科書体 NP-R" panose="02020400000000000000" pitchFamily="18" charset="-128"/>
            </a:endParaRPr>
          </a:p>
        </p:txBody>
      </p:sp>
      <p:sp>
        <p:nvSpPr>
          <p:cNvPr id="24" name="正方形/長方形 23">
            <a:extLst>
              <a:ext uri="{FF2B5EF4-FFF2-40B4-BE49-F238E27FC236}">
                <a16:creationId xmlns:a16="http://schemas.microsoft.com/office/drawing/2014/main" id="{91F1DF5A-CDAF-4276-9040-78CDEF7BD8D7}"/>
              </a:ext>
              <a:ext uri="{C183D7F6-B498-43B3-948B-1728B52AA6E4}">
                <adec:decorative xmlns:adec="http://schemas.microsoft.com/office/drawing/2017/decorative" val="1"/>
              </a:ext>
            </a:extLst>
          </p:cNvPr>
          <p:cNvSpPr/>
          <p:nvPr/>
        </p:nvSpPr>
        <p:spPr>
          <a:xfrm>
            <a:off x="538164" y="4065773"/>
            <a:ext cx="231393" cy="231393"/>
          </a:xfrm>
          <a:prstGeom prst="rect">
            <a:avLst/>
          </a:prstGeom>
          <a:solidFill>
            <a:srgbClr val="0068B7"/>
          </a:solidFill>
          <a:ln w="19050">
            <a:noFill/>
            <a:prstDash val="solid"/>
            <a:headEnd type="arrow" w="lg" len="sm"/>
            <a:tailEnd type="arrow" w="lg"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a:p>
        </p:txBody>
      </p:sp>
      <p:cxnSp>
        <p:nvCxnSpPr>
          <p:cNvPr id="29" name="直線コネクタ 28">
            <a:extLst>
              <a:ext uri="{FF2B5EF4-FFF2-40B4-BE49-F238E27FC236}">
                <a16:creationId xmlns:a16="http://schemas.microsoft.com/office/drawing/2014/main" id="{FBD7D3DC-E68E-479F-957A-38AD8A9490D2}"/>
              </a:ext>
              <a:ext uri="{C183D7F6-B498-43B3-948B-1728B52AA6E4}">
                <adec:decorative xmlns:adec="http://schemas.microsoft.com/office/drawing/2017/decorative" val="1"/>
              </a:ext>
            </a:extLst>
          </p:cNvPr>
          <p:cNvCxnSpPr>
            <a:cxnSpLocks/>
          </p:cNvCxnSpPr>
          <p:nvPr/>
        </p:nvCxnSpPr>
        <p:spPr>
          <a:xfrm>
            <a:off x="538164" y="4335886"/>
            <a:ext cx="6777036" cy="0"/>
          </a:xfrm>
          <a:prstGeom prst="line">
            <a:avLst/>
          </a:prstGeom>
          <a:ln w="28575">
            <a:solidFill>
              <a:srgbClr val="0068B7"/>
            </a:solidFill>
          </a:ln>
        </p:spPr>
        <p:style>
          <a:lnRef idx="1">
            <a:schemeClr val="dk1"/>
          </a:lnRef>
          <a:fillRef idx="0">
            <a:schemeClr val="dk1"/>
          </a:fillRef>
          <a:effectRef idx="0">
            <a:schemeClr val="dk1"/>
          </a:effectRef>
          <a:fontRef idx="minor">
            <a:schemeClr val="tx1"/>
          </a:fontRef>
        </p:style>
      </p:cxnSp>
      <p:cxnSp>
        <p:nvCxnSpPr>
          <p:cNvPr id="33" name="直線コネクタ 32">
            <a:extLst>
              <a:ext uri="{FF2B5EF4-FFF2-40B4-BE49-F238E27FC236}">
                <a16:creationId xmlns:a16="http://schemas.microsoft.com/office/drawing/2014/main" id="{EBF09B3E-CA1E-48B3-8D0F-48B7C99AC60D}"/>
              </a:ext>
              <a:ext uri="{C183D7F6-B498-43B3-948B-1728B52AA6E4}">
                <adec:decorative xmlns:adec="http://schemas.microsoft.com/office/drawing/2017/decorative" val="1"/>
              </a:ext>
            </a:extLst>
          </p:cNvPr>
          <p:cNvCxnSpPr>
            <a:cxnSpLocks/>
          </p:cNvCxnSpPr>
          <p:nvPr/>
        </p:nvCxnSpPr>
        <p:spPr>
          <a:xfrm>
            <a:off x="538164" y="9861474"/>
            <a:ext cx="6777036" cy="0"/>
          </a:xfrm>
          <a:prstGeom prst="line">
            <a:avLst/>
          </a:prstGeom>
          <a:ln w="28575">
            <a:solidFill>
              <a:srgbClr val="0068B7"/>
            </a:solidFill>
          </a:ln>
        </p:spPr>
        <p:style>
          <a:lnRef idx="1">
            <a:schemeClr val="dk1"/>
          </a:lnRef>
          <a:fillRef idx="0">
            <a:schemeClr val="dk1"/>
          </a:fillRef>
          <a:effectRef idx="0">
            <a:schemeClr val="dk1"/>
          </a:effectRef>
          <a:fontRef idx="minor">
            <a:schemeClr val="tx1"/>
          </a:fontRef>
        </p:style>
      </p:cxnSp>
      <p:sp>
        <p:nvSpPr>
          <p:cNvPr id="55" name="正方形/長方形 54">
            <a:extLst>
              <a:ext uri="{FF2B5EF4-FFF2-40B4-BE49-F238E27FC236}">
                <a16:creationId xmlns:a16="http://schemas.microsoft.com/office/drawing/2014/main" id="{2F1AAD5D-62E6-4F19-B954-46B5264E9DF1}"/>
              </a:ext>
              <a:ext uri="{C183D7F6-B498-43B3-948B-1728B52AA6E4}">
                <adec:decorative xmlns:adec="http://schemas.microsoft.com/office/drawing/2017/decorative" val="1"/>
              </a:ext>
            </a:extLst>
          </p:cNvPr>
          <p:cNvSpPr/>
          <p:nvPr/>
        </p:nvSpPr>
        <p:spPr>
          <a:xfrm>
            <a:off x="7559675" y="1382981"/>
            <a:ext cx="7099754" cy="8478493"/>
          </a:xfrm>
          <a:prstGeom prst="rect">
            <a:avLst/>
          </a:prstGeom>
          <a:noFill/>
          <a:ln w="38100">
            <a:solidFill>
              <a:srgbClr val="0068B7"/>
            </a:solidFill>
            <a:prstDash val="solid"/>
          </a:ln>
          <a:effectLst/>
        </p:spPr>
        <p:style>
          <a:lnRef idx="1">
            <a:schemeClr val="accent1"/>
          </a:lnRef>
          <a:fillRef idx="3">
            <a:schemeClr val="accent1"/>
          </a:fillRef>
          <a:effectRef idx="2">
            <a:schemeClr val="accent1"/>
          </a:effectRef>
          <a:fontRef idx="minor">
            <a:schemeClr val="lt1"/>
          </a:fontRef>
        </p:style>
        <p:txBody>
          <a:bodyPr rtlCol="0" anchor="t"/>
          <a:lstStyle/>
          <a:p>
            <a:endPar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58" name="正方形/長方形 57">
            <a:extLst>
              <a:ext uri="{FF2B5EF4-FFF2-40B4-BE49-F238E27FC236}">
                <a16:creationId xmlns:a16="http://schemas.microsoft.com/office/drawing/2014/main" id="{DF3B8C53-74FA-4C75-9E05-5EEEBB4FEC81}"/>
              </a:ext>
              <a:ext uri="{C183D7F6-B498-43B3-948B-1728B52AA6E4}">
                <adec:decorative xmlns:adec="http://schemas.microsoft.com/office/drawing/2017/decorative" val="1"/>
              </a:ext>
            </a:extLst>
          </p:cNvPr>
          <p:cNvSpPr/>
          <p:nvPr/>
        </p:nvSpPr>
        <p:spPr>
          <a:xfrm>
            <a:off x="9920436" y="5197430"/>
            <a:ext cx="2498270" cy="553998"/>
          </a:xfrm>
          <a:prstGeom prst="rect">
            <a:avLst/>
          </a:prstGeom>
          <a:solidFill>
            <a:schemeClr val="bg1"/>
          </a:solidFill>
          <a:ln w="19050">
            <a:solidFill>
              <a:srgbClr val="0068B7"/>
            </a:solidFill>
            <a:prstDash val="solid"/>
            <a:headEnd type="arrow" w="lg" len="sm"/>
            <a:tailEnd type="arrow" w="lg" len="sm"/>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just"/>
            <a:r>
              <a:rPr lang="ja-JP" altLang="en-US" sz="1000" dirty="0">
                <a:solidFill>
                  <a:schemeClr val="tx1"/>
                </a:solidFill>
                <a:latin typeface="UD デジタル 教科書体 NP-R" panose="02020400000000000000" pitchFamily="18" charset="-128"/>
                <a:ea typeface="UD デジタル 教科書体 NP-R" panose="02020400000000000000" pitchFamily="18" charset="-128"/>
              </a:rPr>
              <a:t>分かりやすい案内表示を考えてほしい。</a:t>
            </a:r>
            <a:endParaRPr lang="en-US" altLang="ja-JP" sz="1000" dirty="0">
              <a:solidFill>
                <a:schemeClr val="tx1"/>
              </a:solidFill>
              <a:latin typeface="UD デジタル 教科書体 NP-R" panose="02020400000000000000" pitchFamily="18" charset="-128"/>
              <a:ea typeface="UD デジタル 教科書体 NP-R" panose="02020400000000000000" pitchFamily="18" charset="-128"/>
            </a:endParaRPr>
          </a:p>
          <a:p>
            <a:pPr algn="just"/>
            <a:r>
              <a:rPr lang="ja-JP" altLang="en-US" sz="1000" dirty="0">
                <a:solidFill>
                  <a:schemeClr val="tx1"/>
                </a:solidFill>
                <a:latin typeface="UD デジタル 教科書体 NP-R" panose="02020400000000000000" pitchFamily="18" charset="-128"/>
                <a:ea typeface="UD デジタル 教科書体 NP-R" panose="02020400000000000000" pitchFamily="18" charset="-128"/>
              </a:rPr>
              <a:t>デザインなどでエレベーターとすぐに分かるようになればいい。</a:t>
            </a:r>
          </a:p>
        </p:txBody>
      </p:sp>
      <p:cxnSp>
        <p:nvCxnSpPr>
          <p:cNvPr id="59" name="直線矢印コネクタ 58">
            <a:extLst>
              <a:ext uri="{FF2B5EF4-FFF2-40B4-BE49-F238E27FC236}">
                <a16:creationId xmlns:a16="http://schemas.microsoft.com/office/drawing/2014/main" id="{F3B596EE-BC5D-48BD-B55F-6E5CB53EE0BA}"/>
              </a:ext>
              <a:ext uri="{C183D7F6-B498-43B3-948B-1728B52AA6E4}">
                <adec:decorative xmlns:adec="http://schemas.microsoft.com/office/drawing/2017/decorative" val="1"/>
              </a:ext>
            </a:extLst>
          </p:cNvPr>
          <p:cNvCxnSpPr>
            <a:cxnSpLocks/>
          </p:cNvCxnSpPr>
          <p:nvPr/>
        </p:nvCxnSpPr>
        <p:spPr>
          <a:xfrm>
            <a:off x="12418706" y="5752702"/>
            <a:ext cx="674994" cy="332415"/>
          </a:xfrm>
          <a:prstGeom prst="straightConnector1">
            <a:avLst/>
          </a:prstGeom>
          <a:ln w="19050">
            <a:solidFill>
              <a:srgbClr val="0068B7"/>
            </a:solidFill>
            <a:tailEnd type="triangle" w="med" len="sm"/>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62" name="正方形/長方形 61">
            <a:extLst>
              <a:ext uri="{FF2B5EF4-FFF2-40B4-BE49-F238E27FC236}">
                <a16:creationId xmlns:a16="http://schemas.microsoft.com/office/drawing/2014/main" id="{1D4CD707-D9E0-4F5C-B999-ECD1F915B5BB}"/>
              </a:ext>
              <a:ext uri="{C183D7F6-B498-43B3-948B-1728B52AA6E4}">
                <adec:decorative xmlns:adec="http://schemas.microsoft.com/office/drawing/2017/decorative" val="1"/>
              </a:ext>
            </a:extLst>
          </p:cNvPr>
          <p:cNvSpPr/>
          <p:nvPr/>
        </p:nvSpPr>
        <p:spPr>
          <a:xfrm>
            <a:off x="8278979" y="8280592"/>
            <a:ext cx="2066846" cy="246221"/>
          </a:xfrm>
          <a:prstGeom prst="rect">
            <a:avLst/>
          </a:prstGeom>
          <a:solidFill>
            <a:schemeClr val="bg1"/>
          </a:solidFill>
          <a:ln w="19050">
            <a:solidFill>
              <a:srgbClr val="0068B7"/>
            </a:solidFill>
            <a:prstDash val="solid"/>
            <a:headEnd type="arrow" w="lg" len="sm"/>
            <a:tailEnd type="arrow" w="lg" len="sm"/>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just"/>
            <a:r>
              <a:rPr lang="ja-JP" altLang="en-US" sz="1000" dirty="0">
                <a:solidFill>
                  <a:schemeClr val="tx1"/>
                </a:solidFill>
                <a:latin typeface="UD デジタル 教科書体 NP-R" panose="02020400000000000000" pitchFamily="18" charset="-128"/>
                <a:ea typeface="UD デジタル 教科書体 NP-R" panose="02020400000000000000" pitchFamily="18" charset="-128"/>
              </a:rPr>
              <a:t>庇の設置など検討をしてほしい。</a:t>
            </a:r>
          </a:p>
        </p:txBody>
      </p:sp>
      <p:cxnSp>
        <p:nvCxnSpPr>
          <p:cNvPr id="63" name="直線矢印コネクタ 62">
            <a:extLst>
              <a:ext uri="{FF2B5EF4-FFF2-40B4-BE49-F238E27FC236}">
                <a16:creationId xmlns:a16="http://schemas.microsoft.com/office/drawing/2014/main" id="{919F0682-AD56-4BC0-93FC-E8B9C151B0C0}"/>
              </a:ext>
              <a:ext uri="{C183D7F6-B498-43B3-948B-1728B52AA6E4}">
                <adec:decorative xmlns:adec="http://schemas.microsoft.com/office/drawing/2017/decorative" val="1"/>
              </a:ext>
            </a:extLst>
          </p:cNvPr>
          <p:cNvCxnSpPr>
            <a:cxnSpLocks/>
          </p:cNvCxnSpPr>
          <p:nvPr/>
        </p:nvCxnSpPr>
        <p:spPr>
          <a:xfrm>
            <a:off x="10340340" y="8433785"/>
            <a:ext cx="748207" cy="150579"/>
          </a:xfrm>
          <a:prstGeom prst="straightConnector1">
            <a:avLst/>
          </a:prstGeom>
          <a:ln w="19050">
            <a:solidFill>
              <a:srgbClr val="0068B7"/>
            </a:solidFill>
            <a:tailEnd type="triangle" w="med" len="sm"/>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68" name="正方形/長方形 67">
            <a:extLst>
              <a:ext uri="{FF2B5EF4-FFF2-40B4-BE49-F238E27FC236}">
                <a16:creationId xmlns:a16="http://schemas.microsoft.com/office/drawing/2014/main" id="{4199175A-2A7F-40BD-AAF7-CDDB87B1814E}"/>
              </a:ext>
              <a:ext uri="{C183D7F6-B498-43B3-948B-1728B52AA6E4}">
                <adec:decorative xmlns:adec="http://schemas.microsoft.com/office/drawing/2017/decorative" val="1"/>
              </a:ext>
            </a:extLst>
          </p:cNvPr>
          <p:cNvSpPr/>
          <p:nvPr/>
        </p:nvSpPr>
        <p:spPr>
          <a:xfrm>
            <a:off x="8273494" y="7593877"/>
            <a:ext cx="3659106" cy="553998"/>
          </a:xfrm>
          <a:prstGeom prst="rect">
            <a:avLst/>
          </a:prstGeom>
          <a:solidFill>
            <a:schemeClr val="bg1"/>
          </a:solidFill>
          <a:ln w="19050">
            <a:solidFill>
              <a:srgbClr val="0068B7"/>
            </a:solidFill>
            <a:prstDash val="solid"/>
            <a:headEnd type="arrow" w="lg" len="sm"/>
            <a:tailEnd type="arrow" w="lg" len="sm"/>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just"/>
            <a:r>
              <a:rPr lang="ja-JP" altLang="en-US" sz="1000" dirty="0">
                <a:solidFill>
                  <a:schemeClr val="tx1"/>
                </a:solidFill>
                <a:latin typeface="UD デジタル 教科書体 NP-R" panose="02020400000000000000" pitchFamily="18" charset="-128"/>
                <a:ea typeface="UD デジタル 教科書体 NP-R" panose="02020400000000000000" pitchFamily="18" charset="-128"/>
              </a:rPr>
              <a:t>単に移動するためだけでなく、リングの上から周りの景色を見るという要素もあるので、多少遅くてもいい。</a:t>
            </a:r>
            <a:endParaRPr lang="en-US" altLang="ja-JP" sz="1000" dirty="0">
              <a:solidFill>
                <a:schemeClr val="tx1"/>
              </a:solidFill>
              <a:latin typeface="UD デジタル 教科書体 NP-R" panose="02020400000000000000" pitchFamily="18" charset="-128"/>
              <a:ea typeface="UD デジタル 教科書体 NP-R" panose="02020400000000000000" pitchFamily="18" charset="-128"/>
            </a:endParaRPr>
          </a:p>
          <a:p>
            <a:pPr algn="just"/>
            <a:r>
              <a:rPr lang="ja-JP" altLang="en-US" sz="1000" dirty="0">
                <a:solidFill>
                  <a:schemeClr val="tx1"/>
                </a:solidFill>
                <a:latin typeface="UD デジタル 教科書体 NP-R" panose="02020400000000000000" pitchFamily="18" charset="-128"/>
                <a:ea typeface="UD デジタル 教科書体 NP-R" panose="02020400000000000000" pitchFamily="18" charset="-128"/>
              </a:rPr>
              <a:t>将棋倒しになるような場合の対応について十分な配慮が必要。</a:t>
            </a:r>
          </a:p>
        </p:txBody>
      </p:sp>
      <p:cxnSp>
        <p:nvCxnSpPr>
          <p:cNvPr id="69" name="直線矢印コネクタ 68">
            <a:extLst>
              <a:ext uri="{FF2B5EF4-FFF2-40B4-BE49-F238E27FC236}">
                <a16:creationId xmlns:a16="http://schemas.microsoft.com/office/drawing/2014/main" id="{0C1335A6-EF4B-4E59-B186-EDED14EE9861}"/>
              </a:ext>
              <a:ext uri="{C183D7F6-B498-43B3-948B-1728B52AA6E4}">
                <adec:decorative xmlns:adec="http://schemas.microsoft.com/office/drawing/2017/decorative" val="1"/>
              </a:ext>
            </a:extLst>
          </p:cNvPr>
          <p:cNvCxnSpPr>
            <a:cxnSpLocks/>
          </p:cNvCxnSpPr>
          <p:nvPr/>
        </p:nvCxnSpPr>
        <p:spPr>
          <a:xfrm>
            <a:off x="11926071" y="8131993"/>
            <a:ext cx="551438" cy="417647"/>
          </a:xfrm>
          <a:prstGeom prst="straightConnector1">
            <a:avLst/>
          </a:prstGeom>
          <a:ln w="19050">
            <a:solidFill>
              <a:srgbClr val="0068B7"/>
            </a:solidFill>
            <a:tailEnd type="triangle" w="med" len="sm"/>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nvGrpSpPr>
          <p:cNvPr id="5" name="グループ化 4">
            <a:extLst>
              <a:ext uri="{FF2B5EF4-FFF2-40B4-BE49-F238E27FC236}">
                <a16:creationId xmlns:a16="http://schemas.microsoft.com/office/drawing/2014/main" id="{0F679327-61BA-4239-88BB-17A38177510B}"/>
              </a:ext>
              <a:ext uri="{C183D7F6-B498-43B3-948B-1728B52AA6E4}">
                <adec:decorative xmlns:adec="http://schemas.microsoft.com/office/drawing/2017/decorative" val="1"/>
              </a:ext>
            </a:extLst>
          </p:cNvPr>
          <p:cNvGrpSpPr/>
          <p:nvPr/>
        </p:nvGrpSpPr>
        <p:grpSpPr>
          <a:xfrm>
            <a:off x="7601523" y="4095504"/>
            <a:ext cx="7057906" cy="4635089"/>
            <a:chOff x="7601523" y="2096145"/>
            <a:chExt cx="7057906" cy="4670337"/>
          </a:xfrm>
        </p:grpSpPr>
        <p:grpSp>
          <p:nvGrpSpPr>
            <p:cNvPr id="4" name="グループ化 3">
              <a:extLst>
                <a:ext uri="{FF2B5EF4-FFF2-40B4-BE49-F238E27FC236}">
                  <a16:creationId xmlns:a16="http://schemas.microsoft.com/office/drawing/2014/main" id="{AB5F1200-8D18-45CD-BB53-819F7AF64C9D}"/>
                </a:ext>
              </a:extLst>
            </p:cNvPr>
            <p:cNvGrpSpPr/>
            <p:nvPr/>
          </p:nvGrpSpPr>
          <p:grpSpPr>
            <a:xfrm>
              <a:off x="7663329" y="2151290"/>
              <a:ext cx="6996100" cy="4615192"/>
              <a:chOff x="7827223" y="2409106"/>
              <a:chExt cx="6832206" cy="4507074"/>
            </a:xfrm>
          </p:grpSpPr>
          <p:pic>
            <p:nvPicPr>
              <p:cNvPr id="41" name="図 40">
                <a:extLst>
                  <a:ext uri="{FF2B5EF4-FFF2-40B4-BE49-F238E27FC236}">
                    <a16:creationId xmlns:a16="http://schemas.microsoft.com/office/drawing/2014/main" id="{1D4B7EE8-6543-4AA2-A5F4-09022D676011}"/>
                  </a:ext>
                </a:extLst>
              </p:cNvPr>
              <p:cNvPicPr>
                <a:picLocks noChangeAspect="1"/>
              </p:cNvPicPr>
              <p:nvPr/>
            </p:nvPicPr>
            <p:blipFill>
              <a:blip r:embed="rId2"/>
              <a:stretch>
                <a:fillRect/>
              </a:stretch>
            </p:blipFill>
            <p:spPr>
              <a:xfrm>
                <a:off x="7838029" y="2409106"/>
                <a:ext cx="6708007" cy="4373545"/>
              </a:xfrm>
              <a:prstGeom prst="rect">
                <a:avLst/>
              </a:prstGeom>
            </p:spPr>
          </p:pic>
          <p:pic>
            <p:nvPicPr>
              <p:cNvPr id="42" name="図 41">
                <a:extLst>
                  <a:ext uri="{FF2B5EF4-FFF2-40B4-BE49-F238E27FC236}">
                    <a16:creationId xmlns:a16="http://schemas.microsoft.com/office/drawing/2014/main" id="{A0656C31-92B6-4B68-8D53-975C77B042A1}"/>
                  </a:ext>
                </a:extLst>
              </p:cNvPr>
              <p:cNvPicPr>
                <a:picLocks noChangeAspect="1"/>
              </p:cNvPicPr>
              <p:nvPr/>
            </p:nvPicPr>
            <p:blipFill rotWithShape="1">
              <a:blip r:embed="rId3"/>
              <a:srcRect l="9885" t="8399" r="9524" b="16995"/>
              <a:stretch/>
            </p:blipFill>
            <p:spPr>
              <a:xfrm>
                <a:off x="7827223" y="2431554"/>
                <a:ext cx="6690621" cy="4373545"/>
              </a:xfrm>
              <a:prstGeom prst="rect">
                <a:avLst/>
              </a:prstGeom>
              <a:ln>
                <a:noFill/>
              </a:ln>
            </p:spPr>
          </p:pic>
          <p:pic>
            <p:nvPicPr>
              <p:cNvPr id="43" name="図 42">
                <a:extLst>
                  <a:ext uri="{FF2B5EF4-FFF2-40B4-BE49-F238E27FC236}">
                    <a16:creationId xmlns:a16="http://schemas.microsoft.com/office/drawing/2014/main" id="{8C565372-2092-4006-A68A-5BA6EC3BDB95}"/>
                  </a:ext>
                </a:extLst>
              </p:cNvPr>
              <p:cNvPicPr>
                <a:picLocks noChangeAspect="1"/>
              </p:cNvPicPr>
              <p:nvPr/>
            </p:nvPicPr>
            <p:blipFill rotWithShape="1">
              <a:blip r:embed="rId4"/>
              <a:srcRect l="50562" t="84871" r="5641" b="9923"/>
              <a:stretch/>
            </p:blipFill>
            <p:spPr>
              <a:xfrm>
                <a:off x="11142881" y="6620955"/>
                <a:ext cx="3516548" cy="295225"/>
              </a:xfrm>
              <a:prstGeom prst="rect">
                <a:avLst/>
              </a:prstGeom>
            </p:spPr>
          </p:pic>
          <p:cxnSp>
            <p:nvCxnSpPr>
              <p:cNvPr id="47" name="直線コネクタ 46">
                <a:extLst>
                  <a:ext uri="{FF2B5EF4-FFF2-40B4-BE49-F238E27FC236}">
                    <a16:creationId xmlns:a16="http://schemas.microsoft.com/office/drawing/2014/main" id="{E24DD3E2-7F43-4D12-A204-8FA7885BC41B}"/>
                  </a:ext>
                </a:extLst>
              </p:cNvPr>
              <p:cNvCxnSpPr>
                <a:cxnSpLocks/>
              </p:cNvCxnSpPr>
              <p:nvPr/>
            </p:nvCxnSpPr>
            <p:spPr>
              <a:xfrm flipH="1">
                <a:off x="11538025" y="2901578"/>
                <a:ext cx="35157" cy="212544"/>
              </a:xfrm>
              <a:prstGeom prst="line">
                <a:avLst/>
              </a:prstGeom>
              <a:ln w="47625"/>
            </p:spPr>
            <p:style>
              <a:lnRef idx="1">
                <a:schemeClr val="dk1"/>
              </a:lnRef>
              <a:fillRef idx="0">
                <a:schemeClr val="dk1"/>
              </a:fillRef>
              <a:effectRef idx="0">
                <a:schemeClr val="dk1"/>
              </a:effectRef>
              <a:fontRef idx="minor">
                <a:schemeClr val="tx1"/>
              </a:fontRef>
            </p:style>
          </p:cxnSp>
          <p:sp>
            <p:nvSpPr>
              <p:cNvPr id="48" name="楕円 47">
                <a:extLst>
                  <a:ext uri="{FF2B5EF4-FFF2-40B4-BE49-F238E27FC236}">
                    <a16:creationId xmlns:a16="http://schemas.microsoft.com/office/drawing/2014/main" id="{F40B7F9D-616E-49B6-898A-72A3E9443F07}"/>
                  </a:ext>
                </a:extLst>
              </p:cNvPr>
              <p:cNvSpPr/>
              <p:nvPr/>
            </p:nvSpPr>
            <p:spPr>
              <a:xfrm>
                <a:off x="12590423" y="4439630"/>
                <a:ext cx="421528" cy="347339"/>
              </a:xfrm>
              <a:prstGeom prst="ellipse">
                <a:avLst/>
              </a:prstGeom>
              <a:noFill/>
              <a:ln w="25400">
                <a:solidFill>
                  <a:schemeClr val="accent6"/>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9" name="四角形: 角を丸くする 48">
                <a:extLst>
                  <a:ext uri="{FF2B5EF4-FFF2-40B4-BE49-F238E27FC236}">
                    <a16:creationId xmlns:a16="http://schemas.microsoft.com/office/drawing/2014/main" id="{518ED3BA-DEF5-4C7B-9A9A-EF025EB18634}"/>
                  </a:ext>
                </a:extLst>
              </p:cNvPr>
              <p:cNvSpPr/>
              <p:nvPr/>
            </p:nvSpPr>
            <p:spPr>
              <a:xfrm>
                <a:off x="11623558" y="4482249"/>
                <a:ext cx="923330" cy="301563"/>
              </a:xfrm>
              <a:prstGeom prst="roundRect">
                <a:avLst/>
              </a:prstGeom>
              <a:solidFill>
                <a:schemeClr val="bg1"/>
              </a:solidFill>
              <a:ln w="12700">
                <a:noFill/>
                <a:prstDash val="solid"/>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spAutoFit/>
              </a:bodyPr>
              <a:lstStyle/>
              <a:p>
                <a:pPr algn="r"/>
                <a:r>
                  <a:rPr lang="ja-JP" altLang="en-US" sz="900" b="1" dirty="0">
                    <a:solidFill>
                      <a:srgbClr val="FF0000"/>
                    </a:solidFill>
                    <a:latin typeface="UD デジタル 教科書体 NP-R" panose="02020400000000000000" pitchFamily="18" charset="-128"/>
                    <a:ea typeface="UD デジタル 教科書体 NP-R" panose="02020400000000000000" pitchFamily="18" charset="-128"/>
                  </a:rPr>
                  <a:t>エスカーレーター</a:t>
                </a:r>
                <a:endParaRPr lang="en-US" altLang="ja-JP" sz="900" b="1" dirty="0">
                  <a:solidFill>
                    <a:srgbClr val="FF0000"/>
                  </a:solidFill>
                  <a:latin typeface="UD デジタル 教科書体 NP-R" panose="02020400000000000000" pitchFamily="18" charset="-128"/>
                  <a:ea typeface="UD デジタル 教科書体 NP-R" panose="02020400000000000000" pitchFamily="18" charset="-128"/>
                </a:endParaRPr>
              </a:p>
              <a:p>
                <a:pPr algn="r"/>
                <a:r>
                  <a:rPr lang="ja-JP" altLang="en-US" sz="900" b="1" dirty="0">
                    <a:solidFill>
                      <a:srgbClr val="FF0000"/>
                    </a:solidFill>
                    <a:latin typeface="UD デジタル 教科書体 NP-R" panose="02020400000000000000" pitchFamily="18" charset="-128"/>
                    <a:ea typeface="UD デジタル 教科書体 NP-R" panose="02020400000000000000" pitchFamily="18" charset="-128"/>
                  </a:rPr>
                  <a:t>取止め</a:t>
                </a:r>
              </a:p>
            </p:txBody>
          </p:sp>
          <p:sp>
            <p:nvSpPr>
              <p:cNvPr id="50" name="円: 塗りつぶしなし 49">
                <a:extLst>
                  <a:ext uri="{FF2B5EF4-FFF2-40B4-BE49-F238E27FC236}">
                    <a16:creationId xmlns:a16="http://schemas.microsoft.com/office/drawing/2014/main" id="{ED2ACFB6-8364-4C3D-8AC9-FB599A674858}"/>
                  </a:ext>
                </a:extLst>
              </p:cNvPr>
              <p:cNvSpPr/>
              <p:nvPr/>
            </p:nvSpPr>
            <p:spPr>
              <a:xfrm>
                <a:off x="13016998" y="4439630"/>
                <a:ext cx="133827" cy="133827"/>
              </a:xfrm>
              <a:prstGeom prst="donut">
                <a:avLst/>
              </a:prstGeom>
              <a:solidFill>
                <a:schemeClr val="bg1"/>
              </a:solidFill>
              <a:ln w="19050">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51" name="正方形/長方形 50">
                <a:extLst>
                  <a:ext uri="{FF2B5EF4-FFF2-40B4-BE49-F238E27FC236}">
                    <a16:creationId xmlns:a16="http://schemas.microsoft.com/office/drawing/2014/main" id="{4DAC6151-0B06-4F6A-B44A-EBCD17BE3ABE}"/>
                  </a:ext>
                </a:extLst>
              </p:cNvPr>
              <p:cNvSpPr/>
              <p:nvPr/>
            </p:nvSpPr>
            <p:spPr>
              <a:xfrm>
                <a:off x="13218657" y="4346243"/>
                <a:ext cx="1327379" cy="272567"/>
              </a:xfrm>
              <a:prstGeom prst="rect">
                <a:avLst/>
              </a:prstGeom>
              <a:solidFill>
                <a:schemeClr val="bg1"/>
              </a:solidFill>
              <a:ln w="12700">
                <a:noFill/>
                <a:prstDash val="solid"/>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spAutoFit/>
              </a:bodyPr>
              <a:lstStyle/>
              <a:p>
                <a:r>
                  <a:rPr lang="ja-JP" altLang="en-US" sz="900" b="1" dirty="0">
                    <a:solidFill>
                      <a:srgbClr val="FF0000"/>
                    </a:solidFill>
                    <a:latin typeface="UD デジタル 教科書体 NP-R" panose="02020400000000000000" pitchFamily="18" charset="-128"/>
                    <a:ea typeface="UD デジタル 教科書体 NP-R" panose="02020400000000000000" pitchFamily="18" charset="-128"/>
                  </a:rPr>
                  <a:t>エレベーター</a:t>
                </a:r>
                <a:r>
                  <a:rPr lang="en-US" altLang="ja-JP" sz="900" b="1" dirty="0">
                    <a:solidFill>
                      <a:srgbClr val="FF0000"/>
                    </a:solidFill>
                    <a:latin typeface="UD デジタル 教科書体 NP-R" panose="02020400000000000000" pitchFamily="18" charset="-128"/>
                    <a:ea typeface="UD デジタル 教科書体 NP-R" panose="02020400000000000000" pitchFamily="18" charset="-128"/>
                  </a:rPr>
                  <a:t>(</a:t>
                </a:r>
                <a:r>
                  <a:rPr kumimoji="1" lang="en-US" altLang="ja-JP" sz="900" b="1" dirty="0">
                    <a:solidFill>
                      <a:srgbClr val="FF0000"/>
                    </a:solidFill>
                    <a:latin typeface="UD デジタル 教科書体 NP-R" panose="02020400000000000000" pitchFamily="18" charset="-128"/>
                    <a:ea typeface="UD デジタル 教科書体 NP-R" panose="02020400000000000000" pitchFamily="18" charset="-128"/>
                  </a:rPr>
                  <a:t>24</a:t>
                </a:r>
                <a:r>
                  <a:rPr kumimoji="1" lang="ja-JP" altLang="en-US" sz="900" b="1" dirty="0">
                    <a:solidFill>
                      <a:srgbClr val="FF0000"/>
                    </a:solidFill>
                    <a:latin typeface="UD デジタル 教科書体 NP-R" panose="02020400000000000000" pitchFamily="18" charset="-128"/>
                    <a:ea typeface="UD デジタル 教科書体 NP-R" panose="02020400000000000000" pitchFamily="18" charset="-128"/>
                  </a:rPr>
                  <a:t>人乗り</a:t>
                </a:r>
                <a:r>
                  <a:rPr kumimoji="1" lang="en-US" altLang="ja-JP" sz="900" b="1" dirty="0">
                    <a:solidFill>
                      <a:srgbClr val="FF0000"/>
                    </a:solidFill>
                    <a:latin typeface="UD デジタル 教科書体 NP-R" panose="02020400000000000000" pitchFamily="18" charset="-128"/>
                    <a:ea typeface="UD デジタル 教科書体 NP-R" panose="02020400000000000000" pitchFamily="18" charset="-128"/>
                  </a:rPr>
                  <a:t>)</a:t>
                </a:r>
                <a:r>
                  <a:rPr kumimoji="1" lang="ja-JP" altLang="en-US" sz="900" b="1" dirty="0">
                    <a:solidFill>
                      <a:srgbClr val="FF0000"/>
                    </a:solidFill>
                    <a:latin typeface="UD デジタル 教科書体 NP-R" panose="02020400000000000000" pitchFamily="18" charset="-128"/>
                    <a:ea typeface="UD デジタル 教科書体 NP-R" panose="02020400000000000000" pitchFamily="18" charset="-128"/>
                  </a:rPr>
                  <a:t>の増設</a:t>
                </a:r>
                <a:r>
                  <a:rPr lang="ja-JP" altLang="en-US" sz="900" b="1" dirty="0">
                    <a:solidFill>
                      <a:srgbClr val="FF0000"/>
                    </a:solidFill>
                    <a:latin typeface="UD デジタル 教科書体 NP-R" panose="02020400000000000000" pitchFamily="18" charset="-128"/>
                    <a:ea typeface="UD デジタル 教科書体 NP-R" panose="02020400000000000000" pitchFamily="18" charset="-128"/>
                  </a:rPr>
                  <a:t>を検討中</a:t>
                </a:r>
                <a:endParaRPr kumimoji="1" lang="ja-JP" altLang="en-US" sz="900" b="1" dirty="0">
                  <a:solidFill>
                    <a:srgbClr val="FF0000"/>
                  </a:solidFill>
                  <a:latin typeface="UD デジタル 教科書体 NP-R" panose="02020400000000000000" pitchFamily="18" charset="-128"/>
                  <a:ea typeface="UD デジタル 教科書体 NP-R" panose="02020400000000000000" pitchFamily="18" charset="-128"/>
                </a:endParaRPr>
              </a:p>
            </p:txBody>
          </p:sp>
        </p:grpSp>
        <p:sp>
          <p:nvSpPr>
            <p:cNvPr id="44" name="タイトル 1">
              <a:extLst>
                <a:ext uri="{FF2B5EF4-FFF2-40B4-BE49-F238E27FC236}">
                  <a16:creationId xmlns:a16="http://schemas.microsoft.com/office/drawing/2014/main" id="{6B13D177-5ED5-41F7-8601-3D9F29B0716C}"/>
                </a:ext>
              </a:extLst>
            </p:cNvPr>
            <p:cNvSpPr txBox="1">
              <a:spLocks/>
            </p:cNvSpPr>
            <p:nvPr/>
          </p:nvSpPr>
          <p:spPr>
            <a:xfrm>
              <a:off x="7601523" y="2096145"/>
              <a:ext cx="3101667" cy="403153"/>
            </a:xfrm>
            <a:prstGeom prst="rect">
              <a:avLst/>
            </a:prstGeom>
            <a:solidFill>
              <a:schemeClr val="bg1"/>
            </a:solidFill>
            <a:ln>
              <a:solidFill>
                <a:schemeClr val="tx1"/>
              </a:solidFill>
            </a:ln>
          </p:spPr>
          <p:txBody>
            <a:bodyPr wrap="square">
              <a:spAutoFit/>
            </a:bodyPr>
            <a:lstStyle>
              <a:lvl1pPr algn="l" defTabSz="712793" rtl="0" eaLnBrk="1" latinLnBrk="0" hangingPunct="1">
                <a:spcBef>
                  <a:spcPct val="0"/>
                </a:spcBef>
                <a:buNone/>
                <a:defRPr kumimoji="1" sz="3274" b="0" i="0" kern="1200" spc="390" baseline="0">
                  <a:solidFill>
                    <a:schemeClr val="tx1"/>
                  </a:solidFill>
                  <a:latin typeface="+mj-ea"/>
                  <a:ea typeface="+mj-ea"/>
                  <a:cs typeface="Century Gothic レギュラー" charset="0"/>
                </a:defRPr>
              </a:lvl1pPr>
            </a:lstStyle>
            <a:p>
              <a:r>
                <a:rPr lang="ja-JP" altLang="en-US" sz="1000" b="1" spc="0" dirty="0">
                  <a:latin typeface="UD デジタル 教科書体 NP-R" panose="02020400000000000000" pitchFamily="18" charset="-128"/>
                  <a:ea typeface="UD デジタル 教科書体 NP-R" panose="02020400000000000000" pitchFamily="18" charset="-128"/>
                </a:rPr>
                <a:t>大屋根（リング）垂直動線計画</a:t>
              </a:r>
              <a:endParaRPr lang="en-US" altLang="ja-JP" sz="1000" b="1" spc="0" dirty="0">
                <a:latin typeface="UD デジタル 教科書体 NP-R" panose="02020400000000000000" pitchFamily="18" charset="-128"/>
                <a:ea typeface="UD デジタル 教科書体 NP-R" panose="02020400000000000000" pitchFamily="18" charset="-128"/>
              </a:endParaRPr>
            </a:p>
            <a:p>
              <a:r>
                <a:rPr lang="ja-JP" altLang="en-US" sz="1000" b="1" spc="0" dirty="0">
                  <a:latin typeface="UD デジタル 教科書体 NP-R" panose="02020400000000000000" pitchFamily="18" charset="-128"/>
                  <a:ea typeface="UD デジタル 教科書体 NP-R" panose="02020400000000000000" pitchFamily="18" charset="-128"/>
                </a:rPr>
                <a:t> （エレベーター・エスカレーター・階段 配置図）</a:t>
              </a:r>
            </a:p>
          </p:txBody>
        </p:sp>
      </p:grpSp>
      <p:sp>
        <p:nvSpPr>
          <p:cNvPr id="53" name="正方形/長方形 52">
            <a:extLst>
              <a:ext uri="{FF2B5EF4-FFF2-40B4-BE49-F238E27FC236}">
                <a16:creationId xmlns:a16="http://schemas.microsoft.com/office/drawing/2014/main" id="{CDBADA0B-030B-4EED-A295-374E374D2077}"/>
              </a:ext>
              <a:ext uri="{C183D7F6-B498-43B3-948B-1728B52AA6E4}">
                <adec:decorative xmlns:adec="http://schemas.microsoft.com/office/drawing/2017/decorative" val="1"/>
              </a:ext>
            </a:extLst>
          </p:cNvPr>
          <p:cNvSpPr/>
          <p:nvPr/>
        </p:nvSpPr>
        <p:spPr>
          <a:xfrm>
            <a:off x="7616890" y="8817434"/>
            <a:ext cx="3536650" cy="646331"/>
          </a:xfrm>
          <a:prstGeom prst="rect">
            <a:avLst/>
          </a:prstGeom>
          <a:noFill/>
          <a:ln w="12700">
            <a:noFill/>
            <a:prstDash val="solid"/>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just"/>
            <a:r>
              <a:rPr lang="ja-JP" altLang="en-US" sz="900" b="1"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900" dirty="0">
                <a:solidFill>
                  <a:schemeClr val="tx1"/>
                </a:solidFill>
                <a:latin typeface="UD デジタル 教科書体 NP-R" panose="02020400000000000000" pitchFamily="18" charset="-128"/>
                <a:ea typeface="UD デジタル 教科書体 NP-R" panose="02020400000000000000" pitchFamily="18" charset="-128"/>
              </a:rPr>
              <a:t>印のエレベーターは、</a:t>
            </a:r>
            <a:r>
              <a:rPr kumimoji="1" lang="en-US" altLang="ja-JP" sz="900" dirty="0">
                <a:solidFill>
                  <a:schemeClr val="tx1"/>
                </a:solidFill>
                <a:latin typeface="UD デジタル 教科書体 NP-R" panose="02020400000000000000" pitchFamily="18" charset="-128"/>
                <a:ea typeface="UD デジタル 教科書体 NP-R" panose="02020400000000000000" pitchFamily="18" charset="-128"/>
              </a:rPr>
              <a:t>24</a:t>
            </a:r>
            <a:r>
              <a:rPr kumimoji="1" lang="ja-JP" altLang="en-US" sz="900" dirty="0">
                <a:solidFill>
                  <a:schemeClr val="tx1"/>
                </a:solidFill>
                <a:latin typeface="UD デジタル 教科書体 NP-R" panose="02020400000000000000" pitchFamily="18" charset="-128"/>
                <a:ea typeface="UD デジタル 教科書体 NP-R" panose="02020400000000000000" pitchFamily="18" charset="-128"/>
              </a:rPr>
              <a:t>人乗りで検討中（</a:t>
            </a:r>
            <a:r>
              <a:rPr kumimoji="1" lang="en-US" altLang="ja-JP" sz="900" dirty="0">
                <a:solidFill>
                  <a:schemeClr val="tx1"/>
                </a:solidFill>
                <a:latin typeface="UD デジタル 教科書体 NP-R" panose="02020400000000000000" pitchFamily="18" charset="-128"/>
                <a:ea typeface="UD デジタル 教科書体 NP-R" panose="02020400000000000000" pitchFamily="18" charset="-128"/>
              </a:rPr>
              <a:t>5</a:t>
            </a:r>
            <a:r>
              <a:rPr kumimoji="1" lang="ja-JP" altLang="en-US" sz="900" dirty="0">
                <a:solidFill>
                  <a:schemeClr val="tx1"/>
                </a:solidFill>
                <a:latin typeface="UD デジタル 教科書体 NP-R" panose="02020400000000000000" pitchFamily="18" charset="-128"/>
                <a:ea typeface="UD デジタル 教科書体 NP-R" panose="02020400000000000000" pitchFamily="18" charset="-128"/>
              </a:rPr>
              <a:t>台）</a:t>
            </a:r>
            <a:endParaRPr kumimoji="1" lang="en-US" altLang="ja-JP" sz="900" dirty="0">
              <a:solidFill>
                <a:schemeClr val="tx1"/>
              </a:solidFill>
              <a:latin typeface="UD デジタル 教科書体 NP-R" panose="02020400000000000000" pitchFamily="18" charset="-128"/>
              <a:ea typeface="UD デジタル 教科書体 NP-R" panose="02020400000000000000" pitchFamily="18" charset="-128"/>
            </a:endParaRPr>
          </a:p>
          <a:p>
            <a:pPr algn="just"/>
            <a:r>
              <a:rPr lang="ja-JP" altLang="en-US" sz="900" b="1" dirty="0">
                <a:solidFill>
                  <a:srgbClr val="FF0000"/>
                </a:solidFill>
                <a:latin typeface="UD デジタル 教科書体 NP-R" panose="02020400000000000000" pitchFamily="18" charset="-128"/>
                <a:ea typeface="UD デジタル 教科書体 NP-R" panose="02020400000000000000" pitchFamily="18" charset="-128"/>
              </a:rPr>
              <a:t>◎</a:t>
            </a:r>
            <a:r>
              <a:rPr lang="ja-JP" altLang="en-US" sz="900" dirty="0">
                <a:solidFill>
                  <a:schemeClr val="tx1"/>
                </a:solidFill>
                <a:latin typeface="UD デジタル 教科書体 NP-R" panose="02020400000000000000" pitchFamily="18" charset="-128"/>
                <a:ea typeface="UD デジタル 教科書体 NP-R" panose="02020400000000000000" pitchFamily="18" charset="-128"/>
              </a:rPr>
              <a:t>印のエレベーター（</a:t>
            </a:r>
            <a:r>
              <a:rPr lang="en-US" altLang="ja-JP" sz="900" dirty="0">
                <a:solidFill>
                  <a:schemeClr val="tx1"/>
                </a:solidFill>
                <a:latin typeface="UD デジタル 教科書体 NP-R" panose="02020400000000000000" pitchFamily="18" charset="-128"/>
                <a:ea typeface="UD デジタル 教科書体 NP-R" panose="02020400000000000000" pitchFamily="18" charset="-128"/>
              </a:rPr>
              <a:t>24</a:t>
            </a:r>
            <a:r>
              <a:rPr lang="ja-JP" altLang="en-US" sz="900" dirty="0">
                <a:solidFill>
                  <a:schemeClr val="tx1"/>
                </a:solidFill>
                <a:latin typeface="UD デジタル 教科書体 NP-R" panose="02020400000000000000" pitchFamily="18" charset="-128"/>
                <a:ea typeface="UD デジタル 教科書体 NP-R" panose="02020400000000000000" pitchFamily="18" charset="-128"/>
              </a:rPr>
              <a:t>人乗り）の増設を検討中（</a:t>
            </a:r>
            <a:r>
              <a:rPr lang="en-US" altLang="ja-JP" sz="900" dirty="0">
                <a:solidFill>
                  <a:schemeClr val="tx1"/>
                </a:solidFill>
                <a:latin typeface="UD デジタル 教科書体 NP-R" panose="02020400000000000000" pitchFamily="18" charset="-128"/>
                <a:ea typeface="UD デジタル 教科書体 NP-R" panose="02020400000000000000" pitchFamily="18" charset="-128"/>
              </a:rPr>
              <a:t>1</a:t>
            </a:r>
            <a:r>
              <a:rPr lang="ja-JP" altLang="en-US" sz="900" dirty="0">
                <a:solidFill>
                  <a:schemeClr val="tx1"/>
                </a:solidFill>
                <a:latin typeface="UD デジタル 教科書体 NP-R" panose="02020400000000000000" pitchFamily="18" charset="-128"/>
                <a:ea typeface="UD デジタル 教科書体 NP-R" panose="02020400000000000000" pitchFamily="18" charset="-128"/>
              </a:rPr>
              <a:t>台）</a:t>
            </a:r>
            <a:endParaRPr lang="en-US" altLang="ja-JP" sz="900" dirty="0">
              <a:solidFill>
                <a:schemeClr val="tx1"/>
              </a:solidFill>
              <a:latin typeface="UD デジタル 教科書体 NP-R" panose="02020400000000000000" pitchFamily="18" charset="-128"/>
              <a:ea typeface="UD デジタル 教科書体 NP-R" panose="02020400000000000000" pitchFamily="18" charset="-128"/>
            </a:endParaRPr>
          </a:p>
          <a:p>
            <a:pPr algn="just"/>
            <a:r>
              <a:rPr kumimoji="1" lang="en-US" altLang="ja-JP" sz="90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900" dirty="0">
                <a:solidFill>
                  <a:schemeClr val="tx1"/>
                </a:solidFill>
                <a:latin typeface="UD デジタル 教科書体 NP-R" panose="02020400000000000000" pitchFamily="18" charset="-128"/>
                <a:ea typeface="UD デジタル 教科書体 NP-R" panose="02020400000000000000" pitchFamily="18" charset="-128"/>
              </a:rPr>
              <a:t>いずれも両袖あり、一方向乗り降りタイプ</a:t>
            </a:r>
            <a:endParaRPr kumimoji="1" lang="en-US" altLang="ja-JP" sz="900" dirty="0">
              <a:solidFill>
                <a:schemeClr val="tx1"/>
              </a:solidFill>
              <a:latin typeface="UD デジタル 教科書体 NP-R" panose="02020400000000000000" pitchFamily="18" charset="-128"/>
              <a:ea typeface="UD デジタル 教科書体 NP-R" panose="02020400000000000000" pitchFamily="18" charset="-128"/>
            </a:endParaRPr>
          </a:p>
          <a:p>
            <a:pPr algn="just"/>
            <a:r>
              <a:rPr lang="en-US" altLang="ja-JP" sz="900" dirty="0">
                <a:solidFill>
                  <a:schemeClr val="tx1"/>
                </a:solidFill>
                <a:latin typeface="UD デジタル 教科書体 NP-R" panose="02020400000000000000" pitchFamily="18" charset="-128"/>
                <a:ea typeface="UD デジタル 教科書体 NP-R" panose="02020400000000000000" pitchFamily="18" charset="-128"/>
              </a:rPr>
              <a:t>※</a:t>
            </a:r>
            <a:r>
              <a:rPr lang="ja-JP" altLang="en-US" sz="900" dirty="0">
                <a:solidFill>
                  <a:schemeClr val="tx1"/>
                </a:solidFill>
                <a:latin typeface="UD デジタル 教科書体 NP-R" panose="02020400000000000000" pitchFamily="18" charset="-128"/>
                <a:ea typeface="UD デジタル 教科書体 NP-R" panose="02020400000000000000" pitchFamily="18" charset="-128"/>
              </a:rPr>
              <a:t>出入口の幅は、</a:t>
            </a:r>
            <a:r>
              <a:rPr lang="en-US" altLang="ja-JP" sz="900" dirty="0">
                <a:solidFill>
                  <a:schemeClr val="tx1"/>
                </a:solidFill>
                <a:latin typeface="UD デジタル 教科書体 NP-R" panose="02020400000000000000" pitchFamily="18" charset="-128"/>
                <a:ea typeface="UD デジタル 教科書体 NP-R" panose="02020400000000000000" pitchFamily="18" charset="-128"/>
              </a:rPr>
              <a:t>1,100</a:t>
            </a:r>
            <a:r>
              <a:rPr lang="ja-JP" altLang="en-US" sz="900" dirty="0">
                <a:solidFill>
                  <a:schemeClr val="tx1"/>
                </a:solidFill>
                <a:latin typeface="UD デジタル 教科書体 NP-R" panose="02020400000000000000" pitchFamily="18" charset="-128"/>
                <a:ea typeface="UD デジタル 教科書体 NP-R" panose="02020400000000000000" pitchFamily="18" charset="-128"/>
              </a:rPr>
              <a:t>㎜以上で検討中</a:t>
            </a:r>
            <a:endParaRPr lang="en-US" altLang="ja-JP" sz="9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54" name="正方形/長方形 53">
            <a:extLst>
              <a:ext uri="{FF2B5EF4-FFF2-40B4-BE49-F238E27FC236}">
                <a16:creationId xmlns:a16="http://schemas.microsoft.com/office/drawing/2014/main" id="{E32039BE-83A1-4979-8504-9C1DDF2AC208}"/>
              </a:ext>
              <a:ext uri="{C183D7F6-B498-43B3-948B-1728B52AA6E4}">
                <adec:decorative xmlns:adec="http://schemas.microsoft.com/office/drawing/2017/decorative" val="1"/>
              </a:ext>
            </a:extLst>
          </p:cNvPr>
          <p:cNvSpPr/>
          <p:nvPr/>
        </p:nvSpPr>
        <p:spPr>
          <a:xfrm>
            <a:off x="11242817" y="8753406"/>
            <a:ext cx="3338370" cy="784830"/>
          </a:xfrm>
          <a:prstGeom prst="rect">
            <a:avLst/>
          </a:prstGeom>
          <a:noFill/>
          <a:ln w="12700">
            <a:noFill/>
            <a:prstDash val="solid"/>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just"/>
            <a:r>
              <a:rPr kumimoji="1" lang="ja-JP" altLang="en-US" sz="900" dirty="0">
                <a:solidFill>
                  <a:schemeClr val="tx1"/>
                </a:solidFill>
                <a:latin typeface="UD デジタル 教科書体 NP-R" panose="02020400000000000000" pitchFamily="18" charset="-128"/>
                <a:ea typeface="UD デジタル 教科書体 NP-R" panose="02020400000000000000" pitchFamily="18" charset="-128"/>
              </a:rPr>
              <a:t>エスカレーターの運転速度については、当初、分速</a:t>
            </a:r>
            <a:r>
              <a:rPr kumimoji="1" lang="en-US" altLang="ja-JP" sz="900" dirty="0">
                <a:solidFill>
                  <a:schemeClr val="tx1"/>
                </a:solidFill>
                <a:latin typeface="UD デジタル 教科書体 NP-R" panose="02020400000000000000" pitchFamily="18" charset="-128"/>
                <a:ea typeface="UD デジタル 教科書体 NP-R" panose="02020400000000000000" pitchFamily="18" charset="-128"/>
              </a:rPr>
              <a:t>30m</a:t>
            </a:r>
            <a:r>
              <a:rPr kumimoji="1" lang="ja-JP" altLang="en-US" sz="900" dirty="0">
                <a:solidFill>
                  <a:schemeClr val="tx1"/>
                </a:solidFill>
                <a:latin typeface="UD デジタル 教科書体 NP-R" panose="02020400000000000000" pitchFamily="18" charset="-128"/>
                <a:ea typeface="UD デジタル 教科書体 NP-R" panose="02020400000000000000" pitchFamily="18" charset="-128"/>
              </a:rPr>
              <a:t>で検討していましたが、</a:t>
            </a:r>
            <a:r>
              <a:rPr kumimoji="1" lang="ja-JP" altLang="en-US" sz="900" u="sng" dirty="0">
                <a:solidFill>
                  <a:schemeClr val="tx1"/>
                </a:solidFill>
                <a:latin typeface="UD デジタル 教科書体 NP-R" panose="02020400000000000000" pitchFamily="18" charset="-128"/>
                <a:ea typeface="UD デジタル 教科書体 NP-R" panose="02020400000000000000" pitchFamily="18" charset="-128"/>
              </a:rPr>
              <a:t>最近のショッピングモールなどの事例にならって分速</a:t>
            </a:r>
            <a:r>
              <a:rPr kumimoji="1" lang="en-US" altLang="ja-JP" sz="900" u="sng" dirty="0">
                <a:solidFill>
                  <a:schemeClr val="tx1"/>
                </a:solidFill>
                <a:latin typeface="UD デジタル 教科書体 NP-R" panose="02020400000000000000" pitchFamily="18" charset="-128"/>
                <a:ea typeface="UD デジタル 教科書体 NP-R" panose="02020400000000000000" pitchFamily="18" charset="-128"/>
              </a:rPr>
              <a:t>20m</a:t>
            </a:r>
            <a:r>
              <a:rPr kumimoji="1" lang="ja-JP" altLang="en-US" sz="900" dirty="0">
                <a:solidFill>
                  <a:schemeClr val="tx1"/>
                </a:solidFill>
                <a:latin typeface="UD デジタル 教科書体 NP-R" panose="02020400000000000000" pitchFamily="18" charset="-128"/>
                <a:ea typeface="UD デジタル 教科書体 NP-R" panose="02020400000000000000" pitchFamily="18" charset="-128"/>
              </a:rPr>
              <a:t>で検討を進めています。</a:t>
            </a:r>
            <a:r>
              <a:rPr lang="ja-JP" altLang="en-US" sz="900" dirty="0">
                <a:solidFill>
                  <a:schemeClr val="tx1"/>
                </a:solidFill>
                <a:latin typeface="UD デジタル 教科書体 NP-R" panose="02020400000000000000" pitchFamily="18" charset="-128"/>
                <a:ea typeface="UD デジタル 教科書体 NP-R" panose="02020400000000000000" pitchFamily="18" charset="-128"/>
              </a:rPr>
              <a:t>さらに遅い分速</a:t>
            </a:r>
            <a:r>
              <a:rPr lang="en-US" altLang="ja-JP" sz="900" dirty="0">
                <a:solidFill>
                  <a:schemeClr val="tx1"/>
                </a:solidFill>
                <a:latin typeface="UD デジタル 教科書体 NP-R" panose="02020400000000000000" pitchFamily="18" charset="-128"/>
                <a:ea typeface="UD デジタル 教科書体 NP-R" panose="02020400000000000000" pitchFamily="18" charset="-128"/>
              </a:rPr>
              <a:t>15m</a:t>
            </a:r>
            <a:r>
              <a:rPr lang="ja-JP" altLang="en-US" sz="900" dirty="0">
                <a:solidFill>
                  <a:schemeClr val="tx1"/>
                </a:solidFill>
                <a:latin typeface="UD デジタル 教科書体 NP-R" panose="02020400000000000000" pitchFamily="18" charset="-128"/>
                <a:ea typeface="UD デジタル 教科書体 NP-R" panose="02020400000000000000" pitchFamily="18" charset="-128"/>
              </a:rPr>
              <a:t>でも検討しましたが、あまり遅いと立ち止まらずに昇降する人が増える懸念があることから分速</a:t>
            </a:r>
            <a:r>
              <a:rPr lang="en-US" altLang="ja-JP" sz="900" dirty="0">
                <a:solidFill>
                  <a:schemeClr val="tx1"/>
                </a:solidFill>
                <a:latin typeface="UD デジタル 教科書体 NP-R" panose="02020400000000000000" pitchFamily="18" charset="-128"/>
                <a:ea typeface="UD デジタル 教科書体 NP-R" panose="02020400000000000000" pitchFamily="18" charset="-128"/>
              </a:rPr>
              <a:t>20m</a:t>
            </a:r>
            <a:r>
              <a:rPr lang="ja-JP" altLang="en-US" sz="900" dirty="0">
                <a:solidFill>
                  <a:schemeClr val="tx1"/>
                </a:solidFill>
                <a:latin typeface="UD デジタル 教科書体 NP-R" panose="02020400000000000000" pitchFamily="18" charset="-128"/>
                <a:ea typeface="UD デジタル 教科書体 NP-R" panose="02020400000000000000" pitchFamily="18" charset="-128"/>
              </a:rPr>
              <a:t>としています。</a:t>
            </a:r>
            <a:endParaRPr lang="en-US" altLang="ja-JP" sz="900" dirty="0">
              <a:solidFill>
                <a:schemeClr val="tx1"/>
              </a:solidFill>
              <a:latin typeface="UD デジタル 教科書体 NP-R" panose="02020400000000000000" pitchFamily="18" charset="-128"/>
              <a:ea typeface="UD デジタル 教科書体 NP-R" panose="02020400000000000000" pitchFamily="18" charset="-128"/>
            </a:endParaRPr>
          </a:p>
        </p:txBody>
      </p:sp>
      <p:pic>
        <p:nvPicPr>
          <p:cNvPr id="46" name="図 45">
            <a:extLst>
              <a:ext uri="{FF2B5EF4-FFF2-40B4-BE49-F238E27FC236}">
                <a16:creationId xmlns:a16="http://schemas.microsoft.com/office/drawing/2014/main" id="{5533FB45-93F9-4A6A-AD82-873ED0D74C99}"/>
              </a:ext>
              <a:ext uri="{C183D7F6-B498-43B3-948B-1728B52AA6E4}">
                <adec:decorative xmlns:adec="http://schemas.microsoft.com/office/drawing/2017/decorative" val="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016" t="21617" r="37960"/>
          <a:stretch/>
        </p:blipFill>
        <p:spPr>
          <a:xfrm rot="5400000">
            <a:off x="8173562" y="5415169"/>
            <a:ext cx="406305" cy="723327"/>
          </a:xfrm>
          <a:prstGeom prst="rect">
            <a:avLst/>
          </a:prstGeom>
        </p:spPr>
      </p:pic>
      <p:sp>
        <p:nvSpPr>
          <p:cNvPr id="52" name="正方形/長方形 51">
            <a:extLst>
              <a:ext uri="{FF2B5EF4-FFF2-40B4-BE49-F238E27FC236}">
                <a16:creationId xmlns:a16="http://schemas.microsoft.com/office/drawing/2014/main" id="{5F4C18BA-F4A3-499A-9268-5D3356F47B56}"/>
              </a:ext>
              <a:ext uri="{C183D7F6-B498-43B3-948B-1728B52AA6E4}">
                <adec:decorative xmlns:adec="http://schemas.microsoft.com/office/drawing/2017/decorative" val="1"/>
              </a:ext>
            </a:extLst>
          </p:cNvPr>
          <p:cNvSpPr/>
          <p:nvPr/>
        </p:nvSpPr>
        <p:spPr>
          <a:xfrm>
            <a:off x="7921700" y="5979985"/>
            <a:ext cx="1033259" cy="230832"/>
          </a:xfrm>
          <a:prstGeom prst="rect">
            <a:avLst/>
          </a:prstGeom>
          <a:noFill/>
          <a:ln w="12700">
            <a:noFill/>
            <a:prstDash val="solid"/>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just"/>
            <a:r>
              <a:rPr lang="ja-JP" altLang="en-US" sz="900" dirty="0">
                <a:solidFill>
                  <a:schemeClr val="tx1"/>
                </a:solidFill>
                <a:latin typeface="UD デジタル 教科書体 NP-R" panose="02020400000000000000" pitchFamily="18" charset="-128"/>
                <a:ea typeface="UD デジタル 教科書体 NP-R" panose="02020400000000000000" pitchFamily="18" charset="-128"/>
              </a:rPr>
              <a:t>緊急ボタンの例</a:t>
            </a:r>
            <a:endParaRPr lang="en-US" altLang="ja-JP" sz="900" dirty="0">
              <a:solidFill>
                <a:schemeClr val="tx1"/>
              </a:solidFill>
              <a:latin typeface="UD デジタル 教科書体 NP-R" panose="02020400000000000000" pitchFamily="18" charset="-128"/>
              <a:ea typeface="UD デジタル 教科書体 NP-R" panose="02020400000000000000" pitchFamily="18" charset="-128"/>
            </a:endParaRPr>
          </a:p>
        </p:txBody>
      </p:sp>
      <p:pic>
        <p:nvPicPr>
          <p:cNvPr id="60" name="図 59">
            <a:extLst>
              <a:ext uri="{FF2B5EF4-FFF2-40B4-BE49-F238E27FC236}">
                <a16:creationId xmlns:a16="http://schemas.microsoft.com/office/drawing/2014/main" id="{E0643BBB-7121-4128-9EAF-618964117DD2}"/>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7873888" y="6563171"/>
            <a:ext cx="1128884" cy="846557"/>
          </a:xfrm>
          <a:prstGeom prst="rect">
            <a:avLst/>
          </a:prstGeom>
        </p:spPr>
      </p:pic>
      <p:sp>
        <p:nvSpPr>
          <p:cNvPr id="61" name="正方形/長方形 60">
            <a:extLst>
              <a:ext uri="{FF2B5EF4-FFF2-40B4-BE49-F238E27FC236}">
                <a16:creationId xmlns:a16="http://schemas.microsoft.com/office/drawing/2014/main" id="{72E0E331-B437-439C-97F7-714FB7118C36}"/>
              </a:ext>
              <a:ext uri="{C183D7F6-B498-43B3-948B-1728B52AA6E4}">
                <adec:decorative xmlns:adec="http://schemas.microsoft.com/office/drawing/2017/decorative" val="1"/>
              </a:ext>
            </a:extLst>
          </p:cNvPr>
          <p:cNvSpPr/>
          <p:nvPr/>
        </p:nvSpPr>
        <p:spPr>
          <a:xfrm>
            <a:off x="7986628" y="7572440"/>
            <a:ext cx="1033259" cy="507831"/>
          </a:xfrm>
          <a:prstGeom prst="rect">
            <a:avLst/>
          </a:prstGeom>
          <a:noFill/>
          <a:ln w="12700">
            <a:noFill/>
            <a:prstDash val="solid"/>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just"/>
            <a:r>
              <a:rPr lang="ja-JP" altLang="en-US" sz="900" dirty="0">
                <a:solidFill>
                  <a:schemeClr val="tx1"/>
                </a:solidFill>
                <a:latin typeface="UD デジタル 教科書体 NP-R" panose="02020400000000000000" pitchFamily="18" charset="-128"/>
                <a:ea typeface="UD デジタル 教科書体 NP-R" panose="02020400000000000000" pitchFamily="18" charset="-128"/>
              </a:rPr>
              <a:t>見えやすいと評判が良かったボタン配置の例</a:t>
            </a:r>
            <a:endParaRPr lang="en-US" altLang="ja-JP" sz="900" dirty="0">
              <a:solidFill>
                <a:schemeClr val="tx1"/>
              </a:solidFill>
              <a:latin typeface="UD デジタル 教科書体 NP-R" panose="02020400000000000000" pitchFamily="18" charset="-128"/>
              <a:ea typeface="UD デジタル 教科書体 NP-R" panose="02020400000000000000" pitchFamily="18" charset="-128"/>
            </a:endParaRPr>
          </a:p>
        </p:txBody>
      </p:sp>
      <p:grpSp>
        <p:nvGrpSpPr>
          <p:cNvPr id="64" name="グループ化 63">
            <a:extLst>
              <a:ext uri="{FF2B5EF4-FFF2-40B4-BE49-F238E27FC236}">
                <a16:creationId xmlns:a16="http://schemas.microsoft.com/office/drawing/2014/main" id="{3CAFE76D-F724-4E2A-B472-8A17367FD8E7}"/>
              </a:ext>
              <a:ext uri="{C183D7F6-B498-43B3-948B-1728B52AA6E4}">
                <adec:decorative xmlns:adec="http://schemas.microsoft.com/office/drawing/2017/decorative" val="1"/>
              </a:ext>
            </a:extLst>
          </p:cNvPr>
          <p:cNvGrpSpPr/>
          <p:nvPr/>
        </p:nvGrpSpPr>
        <p:grpSpPr>
          <a:xfrm>
            <a:off x="13405640" y="224909"/>
            <a:ext cx="1254485" cy="273677"/>
            <a:chOff x="2257363" y="4641057"/>
            <a:chExt cx="1762531" cy="384512"/>
          </a:xfrm>
        </p:grpSpPr>
        <p:pic>
          <p:nvPicPr>
            <p:cNvPr id="65" name="Picture 2" descr="EXPO2025">
              <a:extLst>
                <a:ext uri="{FF2B5EF4-FFF2-40B4-BE49-F238E27FC236}">
                  <a16:creationId xmlns:a16="http://schemas.microsoft.com/office/drawing/2014/main" id="{8D623E31-8148-459B-A21F-28E9FB403192}"/>
                </a:ext>
              </a:extLst>
            </p:cNvPr>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b="29709"/>
            <a:stretch/>
          </p:blipFill>
          <p:spPr bwMode="auto">
            <a:xfrm>
              <a:off x="2257363" y="4657345"/>
              <a:ext cx="317704" cy="368224"/>
            </a:xfrm>
            <a:prstGeom prst="rect">
              <a:avLst/>
            </a:prstGeom>
            <a:noFill/>
            <a:extLst>
              <a:ext uri="{909E8E84-426E-40DD-AFC4-6F175D3DCCD1}">
                <a14:hiddenFill xmlns:a14="http://schemas.microsoft.com/office/drawing/2010/main">
                  <a:solidFill>
                    <a:srgbClr val="FFFFFF"/>
                  </a:solidFill>
                </a14:hiddenFill>
              </a:ext>
            </a:extLst>
          </p:spPr>
        </p:pic>
        <p:grpSp>
          <p:nvGrpSpPr>
            <p:cNvPr id="66" name="グループ化 65">
              <a:extLst>
                <a:ext uri="{FF2B5EF4-FFF2-40B4-BE49-F238E27FC236}">
                  <a16:creationId xmlns:a16="http://schemas.microsoft.com/office/drawing/2014/main" id="{0376F492-5EA1-4D64-B1BC-FC98309AEBD0}"/>
                </a:ext>
              </a:extLst>
            </p:cNvPr>
            <p:cNvGrpSpPr/>
            <p:nvPr userDrawn="1"/>
          </p:nvGrpSpPr>
          <p:grpSpPr>
            <a:xfrm>
              <a:off x="2603642" y="4641057"/>
              <a:ext cx="1416252" cy="367363"/>
              <a:chOff x="2575068" y="4593444"/>
              <a:chExt cx="2285714" cy="592895"/>
            </a:xfrm>
          </p:grpSpPr>
          <p:pic>
            <p:nvPicPr>
              <p:cNvPr id="67" name="Picture 2" descr="Osaka,KANSAI,JAPAN EXPO2025 Design System">
                <a:extLst>
                  <a:ext uri="{FF2B5EF4-FFF2-40B4-BE49-F238E27FC236}">
                    <a16:creationId xmlns:a16="http://schemas.microsoft.com/office/drawing/2014/main" id="{0ED7C003-05AD-4C8F-9C2C-99B89410714E}"/>
                  </a:ext>
                </a:extLst>
              </p:cNvPr>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44823" r="57248" b="7004"/>
              <a:stretch/>
            </p:blipFill>
            <p:spPr bwMode="auto">
              <a:xfrm>
                <a:off x="2616199" y="4828383"/>
                <a:ext cx="2234046" cy="357956"/>
              </a:xfrm>
              <a:prstGeom prst="rect">
                <a:avLst/>
              </a:prstGeom>
              <a:noFill/>
              <a:extLst>
                <a:ext uri="{909E8E84-426E-40DD-AFC4-6F175D3DCCD1}">
                  <a14:hiddenFill xmlns:a14="http://schemas.microsoft.com/office/drawing/2010/main">
                    <a:solidFill>
                      <a:srgbClr val="FFFFFF"/>
                    </a:solidFill>
                  </a14:hiddenFill>
                </a:ext>
              </a:extLst>
            </p:spPr>
          </p:pic>
          <p:pic>
            <p:nvPicPr>
              <p:cNvPr id="70" name="図 69">
                <a:extLst>
                  <a:ext uri="{FF2B5EF4-FFF2-40B4-BE49-F238E27FC236}">
                    <a16:creationId xmlns:a16="http://schemas.microsoft.com/office/drawing/2014/main" id="{A41D4FC9-F490-40CC-9074-9D61E24757C6}"/>
                  </a:ext>
                </a:extLst>
              </p:cNvPr>
              <p:cNvPicPr>
                <a:picLocks noChangeAspect="1"/>
              </p:cNvPicPr>
              <p:nvPr userDrawn="1"/>
            </p:nvPicPr>
            <p:blipFill>
              <a:blip r:embed="rId9"/>
              <a:stretch>
                <a:fillRect/>
              </a:stretch>
            </p:blipFill>
            <p:spPr>
              <a:xfrm>
                <a:off x="2575068" y="4593444"/>
                <a:ext cx="2285714" cy="209524"/>
              </a:xfrm>
              <a:prstGeom prst="rect">
                <a:avLst/>
              </a:prstGeom>
            </p:spPr>
          </p:pic>
        </p:grpSp>
      </p:grpSp>
    </p:spTree>
    <p:extLst>
      <p:ext uri="{BB962C8B-B14F-4D97-AF65-F5344CB8AC3E}">
        <p14:creationId xmlns:p14="http://schemas.microsoft.com/office/powerpoint/2010/main" val="2293864626"/>
      </p:ext>
    </p:extLst>
  </p:cSld>
  <p:clrMapOvr>
    <a:masterClrMapping/>
  </p:clrMapOvr>
</p:sld>
</file>

<file path=ppt/theme/theme1.xml><?xml version="1.0" encoding="utf-8"?>
<a:theme xmlns:a="http://schemas.openxmlformats.org/drawingml/2006/main" name="1_スライド">
  <a:themeElements>
    <a:clrScheme name="NIKKEN　COLOR">
      <a:dk1>
        <a:sysClr val="windowText" lastClr="000000"/>
      </a:dk1>
      <a:lt1>
        <a:sysClr val="window" lastClr="FFFFFF"/>
      </a:lt1>
      <a:dk2>
        <a:srgbClr val="62B0E2"/>
      </a:dk2>
      <a:lt2>
        <a:srgbClr val="E7E6E6"/>
      </a:lt2>
      <a:accent1>
        <a:srgbClr val="238966"/>
      </a:accent1>
      <a:accent2>
        <a:srgbClr val="F7B515"/>
      </a:accent2>
      <a:accent3>
        <a:srgbClr val="2CA6E0"/>
      </a:accent3>
      <a:accent4>
        <a:srgbClr val="3271AD"/>
      </a:accent4>
      <a:accent5>
        <a:srgbClr val="E95541"/>
      </a:accent5>
      <a:accent6>
        <a:srgbClr val="D82531"/>
      </a:accent6>
      <a:hlink>
        <a:srgbClr val="0563C1"/>
      </a:hlink>
      <a:folHlink>
        <a:srgbClr val="954F72"/>
      </a:folHlink>
    </a:clrScheme>
    <a:fontScheme name="NIKKEN　GROUP">
      <a:majorFont>
        <a:latin typeface="Century Gothic"/>
        <a:ea typeface="メイリオ"/>
        <a:cs typeface=""/>
      </a:majorFont>
      <a:minorFont>
        <a:latin typeface="Georgia"/>
        <a:ea typeface="ＭＳ 明朝"/>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alpha val="40000"/>
          </a:schemeClr>
        </a:solidFill>
        <a:ln w="19050">
          <a:noFill/>
          <a:prstDash val="solid"/>
          <a:headEnd type="arrow" w="lg" len="sm"/>
          <a:tailEnd type="arrow" w="lg" len="sm"/>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1">
          <a:schemeClr val="dk1"/>
        </a:lnRef>
        <a:fillRef idx="0">
          <a:schemeClr val="dk1"/>
        </a:fillRef>
        <a:effectRef idx="0">
          <a:schemeClr val="dk1"/>
        </a:effectRef>
        <a:fontRef idx="minor">
          <a:schemeClr val="tx1"/>
        </a:fontRef>
      </a:style>
    </a:lnDef>
    <a:txDef>
      <a:spPr>
        <a:noFill/>
      </a:spPr>
      <a:bodyPr wrap="none" rtlCol="0">
        <a:spAutoFit/>
      </a:bodyPr>
      <a:lstStyle>
        <a:defPPr>
          <a:defRPr kumimoji="1" dirty="0" smtClean="0">
            <a:latin typeface="+mj-ea"/>
            <a:ea typeface="+mj-ea"/>
          </a:defRPr>
        </a:defPPr>
      </a:lstStyle>
    </a:txDef>
  </a:objectDefaults>
  <a:extraClrSchemeLst/>
  <a:extLst>
    <a:ext uri="{05A4C25C-085E-4340-85A3-A5531E510DB2}">
      <thm15:themeFamily xmlns:thm15="http://schemas.microsoft.com/office/thememl/2012/main" name="20171212_NIKKEN_SEKKEI_PPT_Template_4-3_J.pptx" id="{965866C0-7233-42BB-BFD5-895C01CA6236}" vid="{3A5F5028-5423-413C-8672-275BE65AE44A}"/>
    </a:ext>
  </a:extLst>
</a:theme>
</file>

<file path=ppt/theme/theme2.xml><?xml version="1.0" encoding="utf-8"?>
<a:theme xmlns:a="http://schemas.openxmlformats.org/drawingml/2006/main" name="ホワイト">
  <a:themeElements>
    <a:clrScheme name="NIKKEN　SEKKEI">
      <a:dk1>
        <a:srgbClr val="000000"/>
      </a:dk1>
      <a:lt1>
        <a:srgbClr val="FFFFFF"/>
      </a:lt1>
      <a:dk2>
        <a:srgbClr val="62B0E2"/>
      </a:dk2>
      <a:lt2>
        <a:srgbClr val="FFFFFF"/>
      </a:lt2>
      <a:accent1>
        <a:srgbClr val="62B0E2"/>
      </a:accent1>
      <a:accent2>
        <a:srgbClr val="238966"/>
      </a:accent2>
      <a:accent3>
        <a:srgbClr val="F7B515"/>
      </a:accent3>
      <a:accent4>
        <a:srgbClr val="3271AD"/>
      </a:accent4>
      <a:accent5>
        <a:srgbClr val="E95541"/>
      </a:accent5>
      <a:accent6>
        <a:srgbClr val="D82531"/>
      </a:accent6>
      <a:hlink>
        <a:srgbClr val="000000"/>
      </a:hlink>
      <a:folHlink>
        <a:srgbClr val="000000"/>
      </a:folHlink>
    </a:clrScheme>
    <a:fontScheme name="Nikken　Group">
      <a:majorFont>
        <a:latin typeface="Century Gothic"/>
        <a:ea typeface="メイリオ"/>
        <a:cs typeface=""/>
      </a:majorFont>
      <a:minorFont>
        <a:latin typeface="Georgia"/>
        <a:ea typeface="ＭＳ 明朝"/>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490d353-0991-41f4-95ca-37b2da48dd0f" xsi:nil="true"/>
    <lcf76f155ced4ddcb4097134ff3c332f xmlns="031d1d97-ee14-4b71-9e7b-9cea7d44693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2E33821C8F2A564E83A6148AA69174AD" ma:contentTypeVersion="16" ma:contentTypeDescription="新しいドキュメントを作成します。" ma:contentTypeScope="" ma:versionID="f259e29be277e886ee9e178acda7ea3e">
  <xsd:schema xmlns:xsd="http://www.w3.org/2001/XMLSchema" xmlns:xs="http://www.w3.org/2001/XMLSchema" xmlns:p="http://schemas.microsoft.com/office/2006/metadata/properties" xmlns:ns2="031d1d97-ee14-4b71-9e7b-9cea7d446934" xmlns:ns3="1490d353-0991-41f4-95ca-37b2da48dd0f" targetNamespace="http://schemas.microsoft.com/office/2006/metadata/properties" ma:root="true" ma:fieldsID="7db417312a3f01172d9bffee16cebef8" ns2:_="" ns3:_="">
    <xsd:import namespace="031d1d97-ee14-4b71-9e7b-9cea7d446934"/>
    <xsd:import namespace="1490d353-0991-41f4-95ca-37b2da48dd0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1d1d97-ee14-4b71-9e7b-9cea7d4469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a95d1507-21fd-45cf-866d-ceae8a82a7f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490d353-0991-41f4-95ca-37b2da48dd0f" elementFormDefault="qualified">
    <xsd:import namespace="http://schemas.microsoft.com/office/2006/documentManagement/types"/>
    <xsd:import namespace="http://schemas.microsoft.com/office/infopath/2007/PartnerControls"/>
    <xsd:element name="SharedWithUsers" ma:index="17"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88f501ed-212f-4df1-b724-b58af8084807}" ma:internalName="TaxCatchAll" ma:showField="CatchAllData" ma:web="1490d353-0991-41f4-95ca-37b2da48dd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59F1BB-A7F8-43F0-80CE-3C559838D155}">
  <ds:schemaRefs>
    <ds:schemaRef ds:uri="http://schemas.microsoft.com/office/2006/metadata/properties"/>
    <ds:schemaRef ds:uri="http://purl.org/dc/elements/1.1/"/>
    <ds:schemaRef ds:uri="1490d353-0991-41f4-95ca-37b2da48dd0f"/>
    <ds:schemaRef ds:uri="031d1d97-ee14-4b71-9e7b-9cea7d446934"/>
    <ds:schemaRef ds:uri="http://schemas.openxmlformats.org/package/2006/metadata/core-properties"/>
    <ds:schemaRef ds:uri="http://purl.org/dc/terms/"/>
    <ds:schemaRef ds:uri="http://www.w3.org/XML/1998/namespace"/>
    <ds:schemaRef ds:uri="http://schemas.microsoft.com/office/2006/documentManagement/type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FE663B87-8F80-4D1A-B45C-EDB801CDEA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1d1d97-ee14-4b71-9e7b-9cea7d446934"/>
    <ds:schemaRef ds:uri="1490d353-0991-41f4-95ca-37b2da48dd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F6D6AEB-E352-4711-8236-C4A159B430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20171212_NIKKEN_SEKKEI_PPT_Template_4-3_J_v2</Template>
  <TotalTime>0</TotalTime>
  <Words>1297</Words>
  <Application>Microsoft Office PowerPoint</Application>
  <PresentationFormat>ユーザー設定</PresentationFormat>
  <Paragraphs>67</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UD デジタル 教科書体 NP-R</vt:lpstr>
      <vt:lpstr>メイリオ</vt:lpstr>
      <vt:lpstr>Yu Gothic</vt:lpstr>
      <vt:lpstr>游明朝</vt:lpstr>
      <vt:lpstr>Arial</vt:lpstr>
      <vt:lpstr>Century Gothic</vt:lpstr>
      <vt:lpstr>Georgia</vt:lpstr>
      <vt:lpstr>1_スライド</vt:lpstr>
      <vt:lpstr>PowerPoint プレゼンテーション</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ウォータープラザ沿い客席の設計変更案</dc:title>
  <dc:creator/>
  <cp:lastModifiedBy/>
  <cp:revision>72</cp:revision>
  <cp:lastPrinted>2017-06-30T01:48:05Z</cp:lastPrinted>
  <dcterms:created xsi:type="dcterms:W3CDTF">2019-07-04T01:24:14Z</dcterms:created>
  <dcterms:modified xsi:type="dcterms:W3CDTF">2023-01-31T01:18:46Z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0x0101002E33821C8F2A564E83A6148AA69174AD</vt:lpwstr>
  </property>
  <property fmtid="{D5CDD505-2E9C-101B-9397-08002B2CF9AE}" pid="3" name="MediaServiceImageTags">
    <vt:lpwstr/>
  </property>
</Properties>
</file>