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0" r:id="rId4"/>
  </p:sldMasterIdLst>
  <p:notesMasterIdLst>
    <p:notesMasterId r:id="rId6"/>
  </p:notesMasterIdLst>
  <p:handoutMasterIdLst>
    <p:handoutMasterId r:id="rId7"/>
  </p:handoutMasterIdLst>
  <p:sldIdLst>
    <p:sldId id="713" r:id="rId5"/>
  </p:sldIdLst>
  <p:sldSz cx="15119350" cy="10691813"/>
  <p:notesSz cx="6797675" cy="9926638"/>
  <p:defaultTextStyle>
    <a:defPPr>
      <a:defRPr lang="ja-JP"/>
    </a:defPPr>
    <a:lvl1pPr marL="0" algn="l" defTabSz="737436" rtl="0" eaLnBrk="1" latinLnBrk="0" hangingPunct="1">
      <a:defRPr kumimoji="1" sz="2903" kern="1200">
        <a:solidFill>
          <a:schemeClr val="tx1"/>
        </a:solidFill>
        <a:latin typeface="+mn-lt"/>
        <a:ea typeface="+mn-ea"/>
        <a:cs typeface="+mn-cs"/>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368" userDrawn="1">
          <p15:clr>
            <a:srgbClr val="A4A3A4"/>
          </p15:clr>
        </p15:guide>
        <p15:guide id="4" orient="horz" pos="419" userDrawn="1">
          <p15:clr>
            <a:srgbClr val="A4A3A4"/>
          </p15:clr>
        </p15:guide>
        <p15:guide id="6" pos="4762" userDrawn="1">
          <p15:clr>
            <a:srgbClr val="A4A3A4"/>
          </p15:clr>
        </p15:guide>
        <p15:guide id="7" pos="339" userDrawn="1">
          <p15:clr>
            <a:srgbClr val="A4A3A4"/>
          </p15:clr>
        </p15:guide>
        <p15:guide id="8" pos="9185" userDrawn="1">
          <p15:clr>
            <a:srgbClr val="A4A3A4"/>
          </p15:clr>
        </p15:guide>
        <p15:guide id="9" orient="horz" pos="1326" userDrawn="1">
          <p15:clr>
            <a:srgbClr val="A4A3A4"/>
          </p15:clr>
        </p15:guide>
        <p15:guide id="10" pos="126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7"/>
    <a:srgbClr val="0066FF"/>
    <a:srgbClr val="C1E4FF"/>
    <a:srgbClr val="E60012"/>
    <a:srgbClr val="FC9797"/>
    <a:srgbClr val="D2D7DA"/>
    <a:srgbClr val="DED8DD"/>
    <a:srgbClr val="AAAAFF"/>
    <a:srgbClr val="9FD2F1"/>
    <a:srgbClr val="00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838" autoAdjust="0"/>
    <p:restoredTop sz="89636" autoAdjust="0"/>
  </p:normalViewPr>
  <p:slideViewPr>
    <p:cSldViewPr snapToGrid="0" snapToObjects="1">
      <p:cViewPr>
        <p:scale>
          <a:sx n="75" d="100"/>
          <a:sy n="75" d="100"/>
        </p:scale>
        <p:origin x="-60" y="-488"/>
      </p:cViewPr>
      <p:guideLst>
        <p:guide orient="horz" pos="3368"/>
        <p:guide orient="horz" pos="419"/>
        <p:guide pos="4762"/>
        <p:guide pos="339"/>
        <p:guide pos="9185"/>
        <p:guide orient="horz" pos="1326"/>
        <p:guide pos="1269"/>
      </p:guideLst>
    </p:cSldViewPr>
  </p:slideViewPr>
  <p:notesTextViewPr>
    <p:cViewPr>
      <p:scale>
        <a:sx n="200" d="100"/>
        <a:sy n="200" d="100"/>
      </p:scale>
      <p:origin x="0" y="0"/>
    </p:cViewPr>
  </p:notesTextViewPr>
  <p:sorterViewPr>
    <p:cViewPr varScale="1">
      <p:scale>
        <a:sx n="1" d="1"/>
        <a:sy n="1" d="1"/>
      </p:scale>
      <p:origin x="0" y="-10434"/>
    </p:cViewPr>
  </p:sorterViewPr>
  <p:notesViewPr>
    <p:cSldViewPr snapToGrid="0" snapToObjects="1">
      <p:cViewPr>
        <p:scale>
          <a:sx n="130" d="100"/>
          <a:sy n="130" d="100"/>
        </p:scale>
        <p:origin x="2742" y="-15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25"/>
            <a:ext cx="2945660" cy="498056"/>
          </a:xfrm>
          <a:prstGeom prst="rect">
            <a:avLst/>
          </a:prstGeom>
        </p:spPr>
        <p:txBody>
          <a:bodyPr vert="horz" lIns="90153" tIns="45075" rIns="90153" bIns="45075"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50467" y="25"/>
            <a:ext cx="2945660" cy="498056"/>
          </a:xfrm>
          <a:prstGeom prst="rect">
            <a:avLst/>
          </a:prstGeom>
        </p:spPr>
        <p:txBody>
          <a:bodyPr vert="horz" lIns="90153" tIns="45075" rIns="90153" bIns="45075" rtlCol="0"/>
          <a:lstStyle>
            <a:lvl1pPr algn="r">
              <a:defRPr sz="1100"/>
            </a:lvl1pPr>
          </a:lstStyle>
          <a:p>
            <a:fld id="{BBBD62C2-E873-5F4D-BA00-AAE0B1B124B5}" type="datetimeFigureOut">
              <a:rPr kumimoji="1" lang="ja-JP" altLang="en-US" smtClean="0"/>
              <a:t>2022/12/15</a:t>
            </a:fld>
            <a:endParaRPr kumimoji="1" lang="ja-JP" altLang="en-US"/>
          </a:p>
        </p:txBody>
      </p:sp>
      <p:sp>
        <p:nvSpPr>
          <p:cNvPr id="4" name="フッター プレースホルダー 3"/>
          <p:cNvSpPr>
            <a:spLocks noGrp="1"/>
          </p:cNvSpPr>
          <p:nvPr>
            <p:ph type="ftr" sz="quarter" idx="2"/>
          </p:nvPr>
        </p:nvSpPr>
        <p:spPr>
          <a:xfrm>
            <a:off x="18" y="9428594"/>
            <a:ext cx="2945660" cy="498055"/>
          </a:xfrm>
          <a:prstGeom prst="rect">
            <a:avLst/>
          </a:prstGeom>
        </p:spPr>
        <p:txBody>
          <a:bodyPr vert="horz" lIns="90153" tIns="45075" rIns="90153" bIns="45075"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50467" y="9428594"/>
            <a:ext cx="2945660" cy="498055"/>
          </a:xfrm>
          <a:prstGeom prst="rect">
            <a:avLst/>
          </a:prstGeom>
        </p:spPr>
        <p:txBody>
          <a:bodyPr vert="horz" lIns="90153" tIns="45075" rIns="90153" bIns="45075" rtlCol="0" anchor="b"/>
          <a:lstStyle>
            <a:lvl1pPr algn="r">
              <a:defRPr sz="1100"/>
            </a:lvl1pPr>
          </a:lstStyle>
          <a:p>
            <a:fld id="{DD1E3D76-EB51-7442-9019-E03B8572EE91}" type="slidenum">
              <a:rPr kumimoji="1" lang="ja-JP" altLang="en-US" smtClean="0"/>
              <a:t>‹#›</a:t>
            </a:fld>
            <a:endParaRPr kumimoji="1" lang="ja-JP" altLang="en-US"/>
          </a:p>
        </p:txBody>
      </p:sp>
    </p:spTree>
    <p:extLst>
      <p:ext uri="{BB962C8B-B14F-4D97-AF65-F5344CB8AC3E}">
        <p14:creationId xmlns:p14="http://schemas.microsoft.com/office/powerpoint/2010/main" val="1040354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9" y="22"/>
            <a:ext cx="2854667" cy="234488"/>
          </a:xfrm>
          <a:prstGeom prst="rect">
            <a:avLst/>
          </a:prstGeom>
        </p:spPr>
        <p:txBody>
          <a:bodyPr vert="horz" lIns="90153" tIns="45075" rIns="90153" bIns="45075" rtlCol="0" anchor="ctr" anchorCtr="0"/>
          <a:lstStyle>
            <a:lvl1pPr algn="l">
              <a:defRPr sz="1100"/>
            </a:lvl1pPr>
          </a:lstStyle>
          <a:p>
            <a:endParaRPr lang="ja-JP" altLang="en-US" dirty="0"/>
          </a:p>
        </p:txBody>
      </p:sp>
      <p:sp>
        <p:nvSpPr>
          <p:cNvPr id="3" name="日付プレースホルダー 2"/>
          <p:cNvSpPr>
            <a:spLocks noGrp="1"/>
          </p:cNvSpPr>
          <p:nvPr>
            <p:ph type="dt" idx="1"/>
          </p:nvPr>
        </p:nvSpPr>
        <p:spPr>
          <a:xfrm>
            <a:off x="3850468" y="22"/>
            <a:ext cx="2854667" cy="234488"/>
          </a:xfrm>
          <a:prstGeom prst="rect">
            <a:avLst/>
          </a:prstGeom>
        </p:spPr>
        <p:txBody>
          <a:bodyPr vert="horz" lIns="90153" tIns="45075" rIns="90153" bIns="45075" rtlCol="0" anchor="ctr" anchorCtr="0"/>
          <a:lstStyle>
            <a:lvl1pPr algn="r">
              <a:defRPr sz="1100"/>
            </a:lvl1pPr>
          </a:lstStyle>
          <a:p>
            <a:fld id="{EF1F5F32-C4D4-7C4B-97B0-222226BE262B}" type="datetimeFigureOut">
              <a:rPr lang="ja-JP" altLang="en-US" smtClean="0"/>
              <a:pPr/>
              <a:t>2022/12/15</a:t>
            </a:fld>
            <a:endParaRPr lang="ja-JP" altLang="en-US" dirty="0"/>
          </a:p>
        </p:txBody>
      </p:sp>
      <p:sp>
        <p:nvSpPr>
          <p:cNvPr id="4" name="スライド イメージ プレースホルダー 3"/>
          <p:cNvSpPr>
            <a:spLocks noGrp="1" noRot="1" noChangeAspect="1"/>
          </p:cNvSpPr>
          <p:nvPr>
            <p:ph type="sldImg" idx="2"/>
          </p:nvPr>
        </p:nvSpPr>
        <p:spPr>
          <a:xfrm>
            <a:off x="704850" y="946150"/>
            <a:ext cx="5387975" cy="3811588"/>
          </a:xfrm>
          <a:prstGeom prst="rect">
            <a:avLst/>
          </a:prstGeom>
          <a:noFill/>
          <a:ln w="12700">
            <a:solidFill>
              <a:prstClr val="black"/>
            </a:solidFill>
          </a:ln>
        </p:spPr>
        <p:txBody>
          <a:bodyPr vert="horz" lIns="90153" tIns="45075" rIns="90153" bIns="45075" rtlCol="0" anchor="ctr"/>
          <a:lstStyle/>
          <a:p>
            <a:endParaRPr lang="ja-JP" altLang="en-US"/>
          </a:p>
        </p:txBody>
      </p:sp>
      <p:sp>
        <p:nvSpPr>
          <p:cNvPr id="5" name="ノート プレースホルダー 4"/>
          <p:cNvSpPr>
            <a:spLocks noGrp="1"/>
          </p:cNvSpPr>
          <p:nvPr>
            <p:ph type="body" sz="quarter" idx="3"/>
          </p:nvPr>
        </p:nvSpPr>
        <p:spPr>
          <a:xfrm>
            <a:off x="1079436" y="5167988"/>
            <a:ext cx="4638832" cy="3810422"/>
          </a:xfrm>
          <a:prstGeom prst="rect">
            <a:avLst/>
          </a:prstGeom>
        </p:spPr>
        <p:txBody>
          <a:bodyPr vert="horz" lIns="90153" tIns="45075" rIns="90153" bIns="4507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9" y="9731250"/>
            <a:ext cx="2854667" cy="195406"/>
          </a:xfrm>
          <a:prstGeom prst="rect">
            <a:avLst/>
          </a:prstGeom>
        </p:spPr>
        <p:txBody>
          <a:bodyPr vert="horz" lIns="90153" tIns="45075" rIns="90153" bIns="45075" rtlCol="0" anchor="ctr" anchorCtr="0"/>
          <a:lstStyle>
            <a:lvl1pPr algn="l">
              <a:defRPr sz="1100"/>
            </a:lvl1pPr>
          </a:lstStyle>
          <a:p>
            <a:endParaRPr lang="ja-JP" altLang="en-US" dirty="0"/>
          </a:p>
        </p:txBody>
      </p:sp>
      <p:sp>
        <p:nvSpPr>
          <p:cNvPr id="7" name="スライド番号プレースホルダー 6"/>
          <p:cNvSpPr>
            <a:spLocks noGrp="1"/>
          </p:cNvSpPr>
          <p:nvPr>
            <p:ph type="sldNum" sz="quarter" idx="5"/>
          </p:nvPr>
        </p:nvSpPr>
        <p:spPr>
          <a:xfrm>
            <a:off x="3943040" y="9692171"/>
            <a:ext cx="2854667" cy="234488"/>
          </a:xfrm>
          <a:prstGeom prst="rect">
            <a:avLst/>
          </a:prstGeom>
        </p:spPr>
        <p:txBody>
          <a:bodyPr vert="horz" lIns="90153" tIns="45075" rIns="90153" bIns="45075" rtlCol="0" anchor="ctr" anchorCtr="0"/>
          <a:lstStyle>
            <a:lvl1pPr algn="r">
              <a:defRPr sz="1100"/>
            </a:lvl1pPr>
          </a:lstStyle>
          <a:p>
            <a:fld id="{D4EFF1A5-1FEB-C64A-BD29-5AAE6D4DCA5B}" type="slidenum">
              <a:rPr lang="ja-JP" altLang="en-US" smtClean="0"/>
              <a:pPr/>
              <a:t>‹#›</a:t>
            </a:fld>
            <a:endParaRPr lang="ja-JP" altLang="en-US"/>
          </a:p>
        </p:txBody>
      </p:sp>
    </p:spTree>
    <p:extLst>
      <p:ext uri="{BB962C8B-B14F-4D97-AF65-F5344CB8AC3E}">
        <p14:creationId xmlns:p14="http://schemas.microsoft.com/office/powerpoint/2010/main" val="430664674"/>
      </p:ext>
    </p:extLst>
  </p:cSld>
  <p:clrMap bg1="lt1" tx1="dk1" bg2="lt2" tx2="dk2" accent1="accent1" accent2="accent2" accent3="accent3" accent4="accent4" accent5="accent5" accent6="accent6" hlink="hlink" folHlink="folHlink"/>
  <p:hf sldNum="0" hdr="0" ftr="0" dt="0"/>
  <p:notesStyle>
    <a:lvl1pPr marL="0" algn="l" defTabSz="1474872" rtl="0" eaLnBrk="1" latinLnBrk="0" hangingPunct="1">
      <a:defRPr kumimoji="1" sz="1936" kern="1200">
        <a:solidFill>
          <a:schemeClr val="tx1"/>
        </a:solidFill>
        <a:latin typeface="+mn-lt"/>
        <a:ea typeface="+mn-ea"/>
        <a:cs typeface="+mn-cs"/>
      </a:defRPr>
    </a:lvl1pPr>
    <a:lvl2pPr marL="737436" algn="l" defTabSz="1474872" rtl="0" eaLnBrk="1" latinLnBrk="0" hangingPunct="1">
      <a:defRPr kumimoji="1" sz="1936" kern="1200">
        <a:solidFill>
          <a:schemeClr val="tx1"/>
        </a:solidFill>
        <a:latin typeface="+mn-lt"/>
        <a:ea typeface="+mn-ea"/>
        <a:cs typeface="+mn-cs"/>
      </a:defRPr>
    </a:lvl2pPr>
    <a:lvl3pPr marL="1474872" algn="l" defTabSz="1474872" rtl="0" eaLnBrk="1" latinLnBrk="0" hangingPunct="1">
      <a:defRPr kumimoji="1" sz="1936" kern="1200">
        <a:solidFill>
          <a:schemeClr val="tx1"/>
        </a:solidFill>
        <a:latin typeface="+mn-lt"/>
        <a:ea typeface="+mn-ea"/>
        <a:cs typeface="+mn-cs"/>
      </a:defRPr>
    </a:lvl3pPr>
    <a:lvl4pPr marL="2212309" algn="l" defTabSz="1474872" rtl="0" eaLnBrk="1" latinLnBrk="0" hangingPunct="1">
      <a:defRPr kumimoji="1" sz="1936" kern="1200">
        <a:solidFill>
          <a:schemeClr val="tx1"/>
        </a:solidFill>
        <a:latin typeface="+mn-lt"/>
        <a:ea typeface="+mn-ea"/>
        <a:cs typeface="+mn-cs"/>
      </a:defRPr>
    </a:lvl4pPr>
    <a:lvl5pPr marL="2949745" algn="l" defTabSz="1474872" rtl="0" eaLnBrk="1" latinLnBrk="0" hangingPunct="1">
      <a:defRPr kumimoji="1" sz="1936" kern="1200">
        <a:solidFill>
          <a:schemeClr val="tx1"/>
        </a:solidFill>
        <a:latin typeface="+mn-lt"/>
        <a:ea typeface="+mn-ea"/>
        <a:cs typeface="+mn-cs"/>
      </a:defRPr>
    </a:lvl5pPr>
    <a:lvl6pPr marL="3687181" algn="l" defTabSz="1474872" rtl="0" eaLnBrk="1" latinLnBrk="0" hangingPunct="1">
      <a:defRPr kumimoji="1" sz="1936" kern="1200">
        <a:solidFill>
          <a:schemeClr val="tx1"/>
        </a:solidFill>
        <a:latin typeface="+mn-lt"/>
        <a:ea typeface="+mn-ea"/>
        <a:cs typeface="+mn-cs"/>
      </a:defRPr>
    </a:lvl6pPr>
    <a:lvl7pPr marL="4424617" algn="l" defTabSz="1474872" rtl="0" eaLnBrk="1" latinLnBrk="0" hangingPunct="1">
      <a:defRPr kumimoji="1" sz="1936" kern="1200">
        <a:solidFill>
          <a:schemeClr val="tx1"/>
        </a:solidFill>
        <a:latin typeface="+mn-lt"/>
        <a:ea typeface="+mn-ea"/>
        <a:cs typeface="+mn-cs"/>
      </a:defRPr>
    </a:lvl7pPr>
    <a:lvl8pPr marL="5162053" algn="l" defTabSz="1474872" rtl="0" eaLnBrk="1" latinLnBrk="0" hangingPunct="1">
      <a:defRPr kumimoji="1" sz="1936" kern="1200">
        <a:solidFill>
          <a:schemeClr val="tx1"/>
        </a:solidFill>
        <a:latin typeface="+mn-lt"/>
        <a:ea typeface="+mn-ea"/>
        <a:cs typeface="+mn-cs"/>
      </a:defRPr>
    </a:lvl8pPr>
    <a:lvl9pPr marL="5899489" algn="l" defTabSz="1474872" rtl="0" eaLnBrk="1" latinLnBrk="0" hangingPunct="1">
      <a:defRPr kumimoji="1" sz="1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とテキストとガイド">
    <p:spTree>
      <p:nvGrpSpPr>
        <p:cNvPr id="1" name=""/>
        <p:cNvGrpSpPr/>
        <p:nvPr/>
      </p:nvGrpSpPr>
      <p:grpSpPr>
        <a:xfrm>
          <a:off x="0" y="0"/>
          <a:ext cx="0" cy="0"/>
          <a:chOff x="0" y="0"/>
          <a:chExt cx="0" cy="0"/>
        </a:xfrm>
      </p:grpSpPr>
      <p:sp>
        <p:nvSpPr>
          <p:cNvPr id="14" name="スライド番号プレースホルダー 2"/>
          <p:cNvSpPr txBox="1">
            <a:spLocks/>
          </p:cNvSpPr>
          <p:nvPr userDrawn="1"/>
        </p:nvSpPr>
        <p:spPr>
          <a:xfrm>
            <a:off x="7839822" y="9992616"/>
            <a:ext cx="3730671" cy="505125"/>
          </a:xfrm>
          <a:prstGeom prst="rect">
            <a:avLst/>
          </a:prstGeom>
        </p:spPr>
        <p:txBody>
          <a:bodyPr vert="horz" lIns="0" tIns="0" rIns="0" bIns="0" rtlCol="0" anchor="ct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ctr"/>
            <a:r>
              <a:rPr lang="ja-JP" altLang="en-US" dirty="0"/>
              <a:t> </a:t>
            </a:r>
          </a:p>
        </p:txBody>
      </p:sp>
    </p:spTree>
    <p:extLst>
      <p:ext uri="{BB962C8B-B14F-4D97-AF65-F5344CB8AC3E}">
        <p14:creationId xmlns:p14="http://schemas.microsoft.com/office/powerpoint/2010/main" val="3256683887"/>
      </p:ext>
    </p:extLst>
  </p:cSld>
  <p:clrMapOvr>
    <a:masterClrMapping/>
  </p:clrMapOvr>
  <p:extLst>
    <p:ext uri="{DCECCB84-F9BA-43D5-87BE-67443E8EF086}">
      <p15:sldGuideLst xmlns:p15="http://schemas.microsoft.com/office/powerpoint/2012/main">
        <p15:guide id="1" pos="4762">
          <p15:clr>
            <a:srgbClr val="FBAE40"/>
          </p15:clr>
        </p15:guide>
        <p15:guide id="2" pos="339">
          <p15:clr>
            <a:srgbClr val="FBAE40"/>
          </p15:clr>
        </p15:guide>
        <p15:guide id="3" pos="9185">
          <p15:clr>
            <a:srgbClr val="FBAE40"/>
          </p15:clr>
        </p15:guide>
        <p15:guide id="4" orient="horz" pos="3368">
          <p15:clr>
            <a:srgbClr val="FBAE40"/>
          </p15:clr>
        </p15:guide>
        <p15:guide id="5" orient="horz" pos="6180">
          <p15:clr>
            <a:srgbClr val="FBAE40"/>
          </p15:clr>
        </p15:guide>
        <p15:guide id="6" orient="horz" pos="5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11" name="グループ化 10"/>
          <p:cNvGrpSpPr/>
          <p:nvPr userDrawn="1"/>
        </p:nvGrpSpPr>
        <p:grpSpPr>
          <a:xfrm>
            <a:off x="538162" y="534886"/>
            <a:ext cx="14043025" cy="9223173"/>
            <a:chOff x="324000" y="317394"/>
            <a:chExt cx="8496000" cy="5580000"/>
          </a:xfrm>
        </p:grpSpPr>
        <p:sp>
          <p:nvSpPr>
            <p:cNvPr id="12" name="正方形/長方形 11"/>
            <p:cNvSpPr/>
            <p:nvPr/>
          </p:nvSpPr>
          <p:spPr>
            <a:xfrm>
              <a:off x="324000" y="317394"/>
              <a:ext cx="8496000" cy="5580000"/>
            </a:xfrm>
            <a:prstGeom prst="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Windows Office Compatible MS Mincho" charset="0"/>
              </a:endParaRPr>
            </a:p>
          </p:txBody>
        </p:sp>
        <p:cxnSp>
          <p:nvCxnSpPr>
            <p:cNvPr id="13" name="直線コネクタ 12"/>
            <p:cNvCxnSpPr/>
            <p:nvPr/>
          </p:nvCxnSpPr>
          <p:spPr>
            <a:xfrm>
              <a:off x="324000" y="3107394"/>
              <a:ext cx="8496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57836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11" name="タイトル プレースホルダー 10"/>
          <p:cNvSpPr>
            <a:spLocks noGrp="1"/>
          </p:cNvSpPr>
          <p:nvPr>
            <p:ph type="title"/>
          </p:nvPr>
        </p:nvSpPr>
        <p:spPr>
          <a:xfrm>
            <a:off x="535725" y="518622"/>
            <a:ext cx="14047900" cy="673500"/>
          </a:xfrm>
          <a:prstGeom prst="rect">
            <a:avLst/>
          </a:prstGeom>
        </p:spPr>
        <p:txBody>
          <a:bodyPr vert="horz" wrap="none" lIns="0" tIns="0" rIns="0" bIns="0" rtlCol="0" anchor="t" anchorCtr="0">
            <a:normAutofit/>
          </a:bodyPr>
          <a:lstStyle/>
          <a:p>
            <a:r>
              <a:rPr kumimoji="1" lang="ja-JP" altLang="en-US" dirty="0"/>
              <a:t>ここにタイトルを入力します</a:t>
            </a:r>
          </a:p>
        </p:txBody>
      </p:sp>
    </p:spTree>
    <p:extLst>
      <p:ext uri="{BB962C8B-B14F-4D97-AF65-F5344CB8AC3E}">
        <p14:creationId xmlns:p14="http://schemas.microsoft.com/office/powerpoint/2010/main" val="3614610891"/>
      </p:ext>
    </p:extLst>
  </p:cSld>
  <p:clrMap bg1="lt1" tx1="dk1" bg2="lt2" tx2="dk2" accent1="accent1" accent2="accent2" accent3="accent3" accent4="accent4" accent5="accent5" accent6="accent6" hlink="hlink" folHlink="folHlink"/>
  <p:sldLayoutIdLst>
    <p:sldLayoutId id="2147483680" r:id="rId1"/>
    <p:sldLayoutId id="2147483681" r:id="rId2"/>
  </p:sldLayoutIdLst>
  <p:hf sldNum="0" hdr="0" ftr="0" dt="0"/>
  <p:txStyles>
    <p:titleStyle>
      <a:lvl1pPr algn="l" defTabSz="712793" rtl="0" eaLnBrk="1" latinLnBrk="0" hangingPunct="1">
        <a:spcBef>
          <a:spcPct val="0"/>
        </a:spcBef>
        <a:buNone/>
        <a:defRPr kumimoji="1" sz="3274" b="0" i="0" kern="1200" spc="390" baseline="0">
          <a:solidFill>
            <a:schemeClr val="tx1"/>
          </a:solidFill>
          <a:latin typeface="+mj-ea"/>
          <a:ea typeface="+mj-ea"/>
          <a:cs typeface="Century Gothic レギュラー" charset="0"/>
        </a:defRPr>
      </a:lvl1pPr>
    </p:titleStyle>
    <p:bodyStyle>
      <a:lvl1pPr marL="534595" indent="-534595" algn="l" defTabSz="712793" rtl="0" eaLnBrk="1" latinLnBrk="0" hangingPunct="1">
        <a:spcBef>
          <a:spcPct val="20000"/>
        </a:spcBef>
        <a:buFont typeface="Arial"/>
        <a:buChar char="•"/>
        <a:defRPr kumimoji="1" sz="4989"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kumimoji="1" sz="4365"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kumimoji="1" sz="3742"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kumimoji="1" sz="3118" kern="1200">
          <a:solidFill>
            <a:schemeClr val="tx1"/>
          </a:solidFill>
          <a:latin typeface="+mn-lt"/>
          <a:ea typeface="+mn-ea"/>
          <a:cs typeface="+mn-cs"/>
        </a:defRPr>
      </a:lvl9pPr>
    </p:bodyStyle>
    <p:otherStyle>
      <a:defPPr>
        <a:defRPr lang="ja-JP"/>
      </a:defPPr>
      <a:lvl1pPr marL="0" algn="l" defTabSz="712793" rtl="0" eaLnBrk="1" latinLnBrk="0" hangingPunct="1">
        <a:defRPr kumimoji="1" sz="2806" kern="1200">
          <a:solidFill>
            <a:schemeClr val="tx1"/>
          </a:solidFill>
          <a:latin typeface="+mn-lt"/>
          <a:ea typeface="+mn-ea"/>
          <a:cs typeface="+mn-cs"/>
        </a:defRPr>
      </a:lvl1pPr>
      <a:lvl2pPr marL="712793" algn="l" defTabSz="712793" rtl="0" eaLnBrk="1" latinLnBrk="0" hangingPunct="1">
        <a:defRPr kumimoji="1" sz="2806" kern="1200">
          <a:solidFill>
            <a:schemeClr val="tx1"/>
          </a:solidFill>
          <a:latin typeface="+mn-lt"/>
          <a:ea typeface="+mn-ea"/>
          <a:cs typeface="+mn-cs"/>
        </a:defRPr>
      </a:lvl2pPr>
      <a:lvl3pPr marL="1425586" algn="l" defTabSz="712793" rtl="0" eaLnBrk="1" latinLnBrk="0" hangingPunct="1">
        <a:defRPr kumimoji="1" sz="2806" kern="1200">
          <a:solidFill>
            <a:schemeClr val="tx1"/>
          </a:solidFill>
          <a:latin typeface="+mn-lt"/>
          <a:ea typeface="+mn-ea"/>
          <a:cs typeface="+mn-cs"/>
        </a:defRPr>
      </a:lvl3pPr>
      <a:lvl4pPr marL="2138379" algn="l" defTabSz="712793" rtl="0" eaLnBrk="1" latinLnBrk="0" hangingPunct="1">
        <a:defRPr kumimoji="1" sz="2806" kern="1200">
          <a:solidFill>
            <a:schemeClr val="tx1"/>
          </a:solidFill>
          <a:latin typeface="+mn-lt"/>
          <a:ea typeface="+mn-ea"/>
          <a:cs typeface="+mn-cs"/>
        </a:defRPr>
      </a:lvl4pPr>
      <a:lvl5pPr marL="2851172" algn="l" defTabSz="712793" rtl="0" eaLnBrk="1" latinLnBrk="0" hangingPunct="1">
        <a:defRPr kumimoji="1" sz="2806" kern="1200">
          <a:solidFill>
            <a:schemeClr val="tx1"/>
          </a:solidFill>
          <a:latin typeface="+mn-lt"/>
          <a:ea typeface="+mn-ea"/>
          <a:cs typeface="+mn-cs"/>
        </a:defRPr>
      </a:lvl5pPr>
      <a:lvl6pPr marL="3563965" algn="l" defTabSz="712793" rtl="0" eaLnBrk="1" latinLnBrk="0" hangingPunct="1">
        <a:defRPr kumimoji="1" sz="2806" kern="1200">
          <a:solidFill>
            <a:schemeClr val="tx1"/>
          </a:solidFill>
          <a:latin typeface="+mn-lt"/>
          <a:ea typeface="+mn-ea"/>
          <a:cs typeface="+mn-cs"/>
        </a:defRPr>
      </a:lvl6pPr>
      <a:lvl7pPr marL="4276759" algn="l" defTabSz="712793" rtl="0" eaLnBrk="1" latinLnBrk="0" hangingPunct="1">
        <a:defRPr kumimoji="1" sz="2806" kern="1200">
          <a:solidFill>
            <a:schemeClr val="tx1"/>
          </a:solidFill>
          <a:latin typeface="+mn-lt"/>
          <a:ea typeface="+mn-ea"/>
          <a:cs typeface="+mn-cs"/>
        </a:defRPr>
      </a:lvl7pPr>
      <a:lvl8pPr marL="4989552" algn="l" defTabSz="712793" rtl="0" eaLnBrk="1" latinLnBrk="0" hangingPunct="1">
        <a:defRPr kumimoji="1" sz="2806" kern="1200">
          <a:solidFill>
            <a:schemeClr val="tx1"/>
          </a:solidFill>
          <a:latin typeface="+mn-lt"/>
          <a:ea typeface="+mn-ea"/>
          <a:cs typeface="+mn-cs"/>
        </a:defRPr>
      </a:lvl8pPr>
      <a:lvl9pPr marL="5702345" algn="l" defTabSz="712793"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スライド番号プレースホルダー 2">
            <a:extLst>
              <a:ext uri="{FF2B5EF4-FFF2-40B4-BE49-F238E27FC236}">
                <a16:creationId xmlns:a16="http://schemas.microsoft.com/office/drawing/2014/main" id="{3000D8E4-2603-45AB-A942-9EBF8DCD9194}"/>
              </a:ext>
            </a:extLst>
          </p:cNvPr>
          <p:cNvSpPr txBox="1">
            <a:spLocks/>
          </p:cNvSpPr>
          <p:nvPr/>
        </p:nvSpPr>
        <p:spPr>
          <a:xfrm>
            <a:off x="444500" y="563596"/>
            <a:ext cx="14214929" cy="645543"/>
          </a:xfrm>
          <a:prstGeom prst="rect">
            <a:avLst/>
          </a:prstGeom>
          <a:solidFill>
            <a:srgbClr val="D2D7DA"/>
          </a:solidFill>
          <a:ln>
            <a:noFill/>
          </a:ln>
        </p:spPr>
        <p:txBody>
          <a:bodyPr vert="horz" wrap="square" lIns="72000" tIns="72000" rIns="72000" bIns="7200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en-US" altLang="ja-JP"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2025</a:t>
            </a:r>
            <a:r>
              <a:rPr lang="ja-JP" altLang="en-US" sz="12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年日本国際博覧会　施設整備に関するユニバーサルデザインワークショップ</a:t>
            </a:r>
            <a:endPar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spcBef>
                <a:spcPts val="300"/>
              </a:spcBef>
            </a:pP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第１回</a:t>
            </a:r>
            <a:r>
              <a:rPr lang="zh-TW" altLang="en-US" sz="1800" b="1" u="sng"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移動･案内･誘導</a:t>
            </a:r>
            <a:r>
              <a:rPr lang="ja-JP" altLang="en-US" sz="1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に関する検討会の議事概要について</a:t>
            </a:r>
            <a:endParaRPr lang="en-US" altLang="ja-JP" sz="28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95" name="スライド番号プレースホルダー 2">
            <a:extLst>
              <a:ext uri="{FF2B5EF4-FFF2-40B4-BE49-F238E27FC236}">
                <a16:creationId xmlns:a16="http://schemas.microsoft.com/office/drawing/2014/main" id="{DD611CC9-69DF-44C9-8D9A-78165A866F5B}"/>
              </a:ext>
            </a:extLst>
          </p:cNvPr>
          <p:cNvSpPr txBox="1">
            <a:spLocks/>
          </p:cNvSpPr>
          <p:nvPr/>
        </p:nvSpPr>
        <p:spPr>
          <a:xfrm>
            <a:off x="10525126" y="755459"/>
            <a:ext cx="3969582" cy="246221"/>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移動･案内･誘導①</a:t>
            </a:r>
            <a:endParaRPr lang="en-US" altLang="ja-JP" sz="1600" b="1" spc="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42" name="スライド番号プレースホルダー 2">
            <a:extLst>
              <a:ext uri="{FF2B5EF4-FFF2-40B4-BE49-F238E27FC236}">
                <a16:creationId xmlns:a16="http://schemas.microsoft.com/office/drawing/2014/main" id="{6EBD5723-591C-4EA5-86CC-E9AC37624450}"/>
              </a:ext>
              <a:ext uri="{C183D7F6-B498-43B3-948B-1728B52AA6E4}">
                <adec:decorative xmlns:adec="http://schemas.microsoft.com/office/drawing/2017/decorative" val="0"/>
              </a:ext>
            </a:extLst>
          </p:cNvPr>
          <p:cNvSpPr txBox="1">
            <a:spLocks/>
          </p:cNvSpPr>
          <p:nvPr/>
        </p:nvSpPr>
        <p:spPr>
          <a:xfrm>
            <a:off x="1819831" y="1687228"/>
            <a:ext cx="3052118" cy="169277"/>
          </a:xfrm>
          <a:prstGeom prst="rect">
            <a:avLst/>
          </a:prstGeom>
          <a:noFill/>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２０２２年９月３０日（金）</a:t>
            </a:r>
            <a:r>
              <a:rPr kumimoji="1" lang="en-US" altLang="ja-JP" sz="1100" b="0" dirty="0">
                <a:latin typeface="UD デジタル 教科書体 NP-R" panose="02020400000000000000" pitchFamily="18" charset="-128"/>
                <a:ea typeface="UD デジタル 教科書体 NP-R" panose="02020400000000000000" pitchFamily="18" charset="-128"/>
              </a:rPr>
              <a:t>13</a:t>
            </a:r>
            <a:r>
              <a:rPr kumimoji="1" lang="ja-JP" altLang="en-US" sz="1100" b="0" dirty="0">
                <a:latin typeface="UD デジタル 教科書体 NP-R" panose="02020400000000000000" pitchFamily="18" charset="-128"/>
                <a:ea typeface="UD デジタル 教科書体 NP-R" panose="02020400000000000000" pitchFamily="18" charset="-128"/>
              </a:rPr>
              <a:t>時から</a:t>
            </a:r>
            <a:r>
              <a:rPr kumimoji="1" lang="en-US" altLang="ja-JP" sz="1100" b="0" dirty="0">
                <a:latin typeface="UD デジタル 教科書体 NP-R" panose="02020400000000000000" pitchFamily="18" charset="-128"/>
                <a:ea typeface="UD デジタル 教科書体 NP-R" panose="02020400000000000000" pitchFamily="18" charset="-128"/>
              </a:rPr>
              <a:t>15</a:t>
            </a:r>
            <a:r>
              <a:rPr kumimoji="1" lang="ja-JP" altLang="en-US" sz="1100" b="0" dirty="0">
                <a:latin typeface="UD デジタル 教科書体 NP-R" panose="02020400000000000000" pitchFamily="18" charset="-128"/>
                <a:ea typeface="UD デジタル 教科書体 NP-R" panose="02020400000000000000" pitchFamily="18" charset="-128"/>
              </a:rPr>
              <a:t>時まで</a:t>
            </a:r>
          </a:p>
        </p:txBody>
      </p:sp>
      <p:sp>
        <p:nvSpPr>
          <p:cNvPr id="203" name="スライド番号プレースホルダー 2">
            <a:extLst>
              <a:ext uri="{FF2B5EF4-FFF2-40B4-BE49-F238E27FC236}">
                <a16:creationId xmlns:a16="http://schemas.microsoft.com/office/drawing/2014/main" id="{03031839-56EE-49A8-BEE5-D95BE2964A65}"/>
              </a:ext>
            </a:extLst>
          </p:cNvPr>
          <p:cNvSpPr txBox="1">
            <a:spLocks/>
          </p:cNvSpPr>
          <p:nvPr/>
        </p:nvSpPr>
        <p:spPr>
          <a:xfrm>
            <a:off x="798171" y="4488286"/>
            <a:ext cx="1154162"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主なご意見</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a:extLst>
              <a:ext uri="{FF2B5EF4-FFF2-40B4-BE49-F238E27FC236}">
                <a16:creationId xmlns:a16="http://schemas.microsoft.com/office/drawing/2014/main" id="{D7686755-877E-4537-ADDA-2D1E9D43247D}"/>
              </a:ext>
            </a:extLst>
          </p:cNvPr>
          <p:cNvSpPr txBox="1"/>
          <p:nvPr/>
        </p:nvSpPr>
        <p:spPr>
          <a:xfrm>
            <a:off x="538164" y="4796406"/>
            <a:ext cx="6777036" cy="5294013"/>
          </a:xfrm>
          <a:prstGeom prst="rect">
            <a:avLst/>
          </a:prstGeom>
          <a:solidFill>
            <a:schemeClr val="bg1">
              <a:lumMod val="95000"/>
            </a:schemeClr>
          </a:solidFill>
          <a:ln w="12700">
            <a:noFill/>
            <a:prstDash val="dash"/>
          </a:ln>
        </p:spPr>
        <p:txBody>
          <a:bodyPr wrap="square">
            <a:spAutoFit/>
          </a:bodyPr>
          <a:lstStyle/>
          <a:p>
            <a:pPr marL="173038" indent="-173038">
              <a:lnSpc>
                <a:spcPts val="1400"/>
              </a:lnSpc>
            </a:pPr>
            <a:r>
              <a:rPr lang="ja-JP" altLang="en-US" sz="1100" kern="100" dirty="0">
                <a:solidFill>
                  <a:schemeClr val="bg1"/>
                </a:solidFill>
                <a:effectLst/>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会場全体（園路内）における視覚障がい者誘導用ブロックの敷設範囲について</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・点字ブロックの敷設はシンプルな方がいいので、</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主要動線に敷設されていればいい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。点字ブロックが多すぎると、誘導先に何があるのか分からない。まずは誘導先の情報が欲しい。</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・一方で、</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各パビリオンの敷地内の誘導ブロックと園路の主要動線の誘導用ブロックを連続的に敷設する必要がある</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との意見もある。誘導ブロックは他の障がいを持つ方のマイナスになったりすることもあるので、折り合い点を見つけることになると思う。</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トイレ、階段、エレベーターへの経路は誘導ブロックでの誘導が望ましい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・万博で働く方の視点からいくと、管理本部に至るまでの点字ブロックの図示がないので、そこまでの点字ブロックを敷設していただきたい。</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緩やかなカーブでの誘導ブロックの敷設</a:t>
            </a:r>
            <a:r>
              <a:rPr lang="en-US"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警告ブロック無し</a:t>
            </a:r>
            <a:r>
              <a:rPr lang="en-US"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は許容できる</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en-US"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90</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度以内（鈍角）で曲がる経路について、警告ブロックを敷設しないのは違和感があるという意見と、警告ブロックを敷設せず誘導ブロックを折って繋げる方が歩きやすいという意見もある</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・緩やかな勾配</a:t>
            </a:r>
            <a:r>
              <a:rPr lang="en-US" altLang="ja-JP"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(1/20)</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のスロープの踊り場の警告ブロックについては実証実験で検討したい。</a:t>
            </a:r>
            <a:endParaRPr lang="en-US" altLang="ja-JP" sz="11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・リング上の手すりの近くは、</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車いす使用者を含めた</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見物客が通行や立ち止まることが想定されるので、衝突防止や車いすの通行に配慮し、誘導ブロックは</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手すりから</a:t>
            </a:r>
            <a:r>
              <a:rPr lang="en-US" altLang="ja-JP"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2m</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以上離して</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敷設することが望ましい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視覚障がい者誘導用ブロックや手すりは、発達障がい者にとっても拠り所になっており、不安が解消される</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という意見もある。</a:t>
            </a:r>
          </a:p>
          <a:p>
            <a:pPr marL="173038" indent="-173038">
              <a:lnSpc>
                <a:spcPts val="1400"/>
              </a:lnSpc>
            </a:pPr>
            <a:endPar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rPr>
              <a:t>視覚障がい者誘導用ブロックの仕様について</a:t>
            </a:r>
            <a:endParaRPr lang="en-US" altLang="ja-JP" sz="1100" kern="100" dirty="0">
              <a:solidFill>
                <a:schemeClr val="bg1"/>
              </a:solidFill>
              <a:highlight>
                <a:srgbClr val="0068B7"/>
              </a:highligh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・１列や２列の省スペース型の誘導ブロックは規格外。</a:t>
            </a:r>
            <a:r>
              <a:rPr lang="en-US" altLang="ja-JP"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JIS</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規格に準拠した</a:t>
            </a:r>
            <a:r>
              <a:rPr lang="en-US" altLang="ja-JP"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4</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列で色は黄色にしてほしい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ステンレス製の鋲タイプについて、松葉杖が引っかかったり屋外だと滑って転倒しやすいので見直してほしい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。一方で</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周辺が暗いと反射</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するので</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、黄色の点字ブロックよりも見えやすい場合もある</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・点字ブロックの色について、</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黄色で輝度比が確保できない場合は黒い縁取りがあると分かりやすい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・黄色の点字ブロックの</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輝度比を確保するために、リング上</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のウッドデッキの色を調整してほしい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p>
          <a:p>
            <a:pPr marL="173038" indent="-173038">
              <a:lnSpc>
                <a:spcPts val="1400"/>
              </a:lnSpc>
            </a:pP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コード化点字ブロックは情報</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の</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書き換え</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が可能で</a:t>
            </a:r>
            <a:r>
              <a:rPr lang="ja-JP" altLang="en-US" sz="1100" b="1" u="sng" kern="100" dirty="0">
                <a:solidFill>
                  <a:srgbClr val="0068B7"/>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車いす使用者にも優しいので、主要動線上の警告ブロックに設置いただくようお願いしたい</a:t>
            </a:r>
            <a:r>
              <a:rPr lang="ja-JP" altLang="en-US"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100" kern="100" dirty="0">
              <a:effectLst/>
              <a:latin typeface="游明朝" panose="02020400000000000000" pitchFamily="18" charset="-128"/>
              <a:ea typeface="UD デジタル 教科書体 NP-R" panose="02020400000000000000" pitchFamily="18" charset="-128"/>
              <a:cs typeface="Times New Roman" panose="02020603050405020304" pitchFamily="18" charset="0"/>
            </a:endParaRPr>
          </a:p>
          <a:p>
            <a:pPr marL="173038" indent="-173038">
              <a:lnSpc>
                <a:spcPts val="1400"/>
              </a:lnSpc>
            </a:pP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・弱視者は、点字ブロックだけではなく目に頼ることもある。特に</a:t>
            </a:r>
            <a:r>
              <a:rPr lang="ja-JP" altLang="en-US" sz="1100" b="1" u="sng" kern="100" dirty="0">
                <a:solidFill>
                  <a:srgbClr val="0068B7"/>
                </a:solidFill>
                <a:latin typeface="游明朝" panose="02020400000000000000" pitchFamily="18" charset="-128"/>
                <a:ea typeface="UD デジタル 教科書体 NP-R" panose="02020400000000000000" pitchFamily="18" charset="-128"/>
                <a:cs typeface="Times New Roman" panose="02020603050405020304" pitchFamily="18" charset="0"/>
              </a:rPr>
              <a:t>階段等では床と段鼻、警告ブロックのコントラストに配慮していただきたい</a:t>
            </a:r>
            <a:r>
              <a:rPr lang="ja-JP" altLang="en-US" sz="1100" kern="100" dirty="0">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en-US" altLang="ja-JP" sz="11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p:txBody>
      </p:sp>
      <p:sp>
        <p:nvSpPr>
          <p:cNvPr id="223" name="正方形/長方形 222">
            <a:extLst>
              <a:ext uri="{FF2B5EF4-FFF2-40B4-BE49-F238E27FC236}">
                <a16:creationId xmlns:a16="http://schemas.microsoft.com/office/drawing/2014/main" id="{DEF9953D-B34F-4DA4-92F5-DAEFB8A62352}"/>
              </a:ext>
            </a:extLst>
          </p:cNvPr>
          <p:cNvSpPr/>
          <p:nvPr/>
        </p:nvSpPr>
        <p:spPr>
          <a:xfrm>
            <a:off x="444500" y="10014494"/>
            <a:ext cx="14214929" cy="299295"/>
          </a:xfrm>
          <a:prstGeom prst="rect">
            <a:avLst/>
          </a:prstGeom>
          <a:solidFill>
            <a:srgbClr val="D2D7DA"/>
          </a:solidFill>
          <a:ln>
            <a:noFill/>
          </a:ln>
        </p:spPr>
        <p:txBody>
          <a:bodyPr vert="horz" wrap="square" lIns="72000" tIns="72000" rIns="72000" bIns="72000" rtlCol="0" anchor="ctr">
            <a:spAutoFit/>
          </a:bodyPr>
          <a:lstStyle/>
          <a:p>
            <a:r>
              <a:rPr lang="en-US" altLang="ja-JP"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lang="ja-JP" altLang="en-US" sz="1000" b="1"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本資料の設計内容は、今後変更の可能性がございます。</a:t>
            </a:r>
          </a:p>
        </p:txBody>
      </p:sp>
      <p:sp>
        <p:nvSpPr>
          <p:cNvPr id="53" name="スライド番号プレースホルダー 2">
            <a:extLst>
              <a:ext uri="{FF2B5EF4-FFF2-40B4-BE49-F238E27FC236}">
                <a16:creationId xmlns:a16="http://schemas.microsoft.com/office/drawing/2014/main" id="{54D7D462-1F88-4E4E-B3D0-6ECD885DDCB3}"/>
              </a:ext>
            </a:extLst>
          </p:cNvPr>
          <p:cNvSpPr txBox="1">
            <a:spLocks/>
          </p:cNvSpPr>
          <p:nvPr/>
        </p:nvSpPr>
        <p:spPr>
          <a:xfrm>
            <a:off x="11932600" y="10079502"/>
            <a:ext cx="2660371" cy="169277"/>
          </a:xfrm>
          <a:prstGeom prst="rect">
            <a:avLst/>
          </a:prstGeom>
        </p:spPr>
        <p:txBody>
          <a:bodyPr vert="horz" wrap="squar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公表日：</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2022</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年</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12</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月</a:t>
            </a:r>
            <a:r>
              <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16</a:t>
            </a:r>
            <a:r>
              <a:rPr lang="ja-JP" altLang="en-US"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日</a:t>
            </a:r>
            <a:endParaRPr lang="en-US" altLang="ja-JP" sz="11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pic>
        <p:nvPicPr>
          <p:cNvPr id="7" name="図 6">
            <a:extLst>
              <a:ext uri="{FF2B5EF4-FFF2-40B4-BE49-F238E27FC236}">
                <a16:creationId xmlns:a16="http://schemas.microsoft.com/office/drawing/2014/main" id="{EF5187C0-D819-4E1F-A4F4-A9F98B7E787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53897" y="1787484"/>
            <a:ext cx="6840812" cy="4522341"/>
          </a:xfrm>
          <a:prstGeom prst="rect">
            <a:avLst/>
          </a:prstGeom>
        </p:spPr>
      </p:pic>
      <p:sp>
        <p:nvSpPr>
          <p:cNvPr id="224" name="正方形/長方形 223">
            <a:extLst>
              <a:ext uri="{FF2B5EF4-FFF2-40B4-BE49-F238E27FC236}">
                <a16:creationId xmlns:a16="http://schemas.microsoft.com/office/drawing/2014/main" id="{C38A3B93-BED3-474B-B405-42770DAA6705}"/>
              </a:ext>
              <a:ext uri="{C183D7F6-B498-43B3-948B-1728B52AA6E4}">
                <adec:decorative xmlns:adec="http://schemas.microsoft.com/office/drawing/2017/decorative" val="1"/>
              </a:ext>
            </a:extLst>
          </p:cNvPr>
          <p:cNvSpPr/>
          <p:nvPr/>
        </p:nvSpPr>
        <p:spPr>
          <a:xfrm>
            <a:off x="7559675" y="1382981"/>
            <a:ext cx="7099754" cy="8424053"/>
          </a:xfrm>
          <a:prstGeom prst="rect">
            <a:avLst/>
          </a:prstGeom>
          <a:noFill/>
          <a:ln w="38100">
            <a:solidFill>
              <a:srgbClr val="0068B7"/>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25" name="テキスト ボックス 224">
            <a:extLst>
              <a:ext uri="{FF2B5EF4-FFF2-40B4-BE49-F238E27FC236}">
                <a16:creationId xmlns:a16="http://schemas.microsoft.com/office/drawing/2014/main" id="{1999C8B4-71E6-4FAD-9486-8F3C223D1263}"/>
              </a:ext>
              <a:ext uri="{C183D7F6-B498-43B3-948B-1728B52AA6E4}">
                <adec:decorative xmlns:adec="http://schemas.microsoft.com/office/drawing/2017/decorative" val="1"/>
              </a:ext>
            </a:extLst>
          </p:cNvPr>
          <p:cNvSpPr txBox="1"/>
          <p:nvPr/>
        </p:nvSpPr>
        <p:spPr>
          <a:xfrm>
            <a:off x="7559675" y="1384985"/>
            <a:ext cx="1005403" cy="338554"/>
          </a:xfrm>
          <a:prstGeom prst="rect">
            <a:avLst/>
          </a:prstGeom>
          <a:solidFill>
            <a:srgbClr val="0068B7"/>
          </a:solidFill>
        </p:spPr>
        <p:txBody>
          <a:bodyPr wrap="none">
            <a:spAutoFit/>
          </a:bodyPr>
          <a:lstStyle/>
          <a:p>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会場全体</a:t>
            </a:r>
          </a:p>
        </p:txBody>
      </p:sp>
      <p:cxnSp>
        <p:nvCxnSpPr>
          <p:cNvPr id="6" name="直線コネクタ 5">
            <a:extLst>
              <a:ext uri="{FF2B5EF4-FFF2-40B4-BE49-F238E27FC236}">
                <a16:creationId xmlns:a16="http://schemas.microsoft.com/office/drawing/2014/main" id="{742AC895-905E-4CE1-9C25-DCDE157F4503}"/>
              </a:ext>
              <a:ext uri="{C183D7F6-B498-43B3-948B-1728B52AA6E4}">
                <adec:decorative xmlns:adec="http://schemas.microsoft.com/office/drawing/2017/decorative" val="1"/>
              </a:ext>
            </a:extLst>
          </p:cNvPr>
          <p:cNvCxnSpPr>
            <a:cxnSpLocks/>
          </p:cNvCxnSpPr>
          <p:nvPr/>
        </p:nvCxnSpPr>
        <p:spPr>
          <a:xfrm>
            <a:off x="538164" y="4796406"/>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7E8D01C-0DDA-4610-A585-D7AA9171544C}"/>
              </a:ext>
              <a:ext uri="{C183D7F6-B498-43B3-948B-1728B52AA6E4}">
                <adec:decorative xmlns:adec="http://schemas.microsoft.com/office/drawing/2017/decorative" val="1"/>
              </a:ext>
            </a:extLst>
          </p:cNvPr>
          <p:cNvCxnSpPr>
            <a:cxnSpLocks/>
          </p:cNvCxnSpPr>
          <p:nvPr/>
        </p:nvCxnSpPr>
        <p:spPr>
          <a:xfrm>
            <a:off x="538164" y="9911490"/>
            <a:ext cx="6777036" cy="0"/>
          </a:xfrm>
          <a:prstGeom prst="line">
            <a:avLst/>
          </a:prstGeom>
          <a:ln w="28575">
            <a:solidFill>
              <a:srgbClr val="0068B7"/>
            </a:solidFill>
          </a:ln>
        </p:spPr>
        <p:style>
          <a:lnRef idx="1">
            <a:schemeClr val="dk1"/>
          </a:lnRef>
          <a:fillRef idx="0">
            <a:schemeClr val="dk1"/>
          </a:fillRef>
          <a:effectRef idx="0">
            <a:schemeClr val="dk1"/>
          </a:effectRef>
          <a:fontRef idx="minor">
            <a:schemeClr val="tx1"/>
          </a:fontRef>
        </p:style>
      </p:cxnSp>
      <p:sp>
        <p:nvSpPr>
          <p:cNvPr id="157" name="正方形/長方形 156">
            <a:extLst>
              <a:ext uri="{FF2B5EF4-FFF2-40B4-BE49-F238E27FC236}">
                <a16:creationId xmlns:a16="http://schemas.microsoft.com/office/drawing/2014/main" id="{A7FCB864-BCB8-46CB-995F-E79D8CB0C335}"/>
              </a:ext>
              <a:ext uri="{C183D7F6-B498-43B3-948B-1728B52AA6E4}">
                <adec:decorative xmlns:adec="http://schemas.microsoft.com/office/drawing/2017/decorative" val="1"/>
              </a:ext>
            </a:extLst>
          </p:cNvPr>
          <p:cNvSpPr/>
          <p:nvPr/>
        </p:nvSpPr>
        <p:spPr>
          <a:xfrm>
            <a:off x="11326927" y="1769434"/>
            <a:ext cx="1935858" cy="861774"/>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主要動線に敷設されていればいい。一方で、各パビリオンの敷地内の誘導ブロックと連続的に敷設する必要があるとの意見もある。</a:t>
            </a:r>
          </a:p>
        </p:txBody>
      </p:sp>
      <p:grpSp>
        <p:nvGrpSpPr>
          <p:cNvPr id="4" name="グループ化 3">
            <a:extLst>
              <a:ext uri="{FF2B5EF4-FFF2-40B4-BE49-F238E27FC236}">
                <a16:creationId xmlns:a16="http://schemas.microsoft.com/office/drawing/2014/main" id="{E5E634DC-4BA7-4796-9CD6-00B8A2EDA3D5}"/>
              </a:ext>
              <a:ext uri="{C183D7F6-B498-43B3-948B-1728B52AA6E4}">
                <adec:decorative xmlns:adec="http://schemas.microsoft.com/office/drawing/2017/decorative" val="1"/>
              </a:ext>
            </a:extLst>
          </p:cNvPr>
          <p:cNvGrpSpPr/>
          <p:nvPr/>
        </p:nvGrpSpPr>
        <p:grpSpPr>
          <a:xfrm>
            <a:off x="8738694" y="6368719"/>
            <a:ext cx="5176466" cy="1539314"/>
            <a:chOff x="7808478" y="1893037"/>
            <a:chExt cx="9578061" cy="2848206"/>
          </a:xfrm>
        </p:grpSpPr>
        <p:sp>
          <p:nvSpPr>
            <p:cNvPr id="56" name="テキスト ボックス 55">
              <a:extLst>
                <a:ext uri="{FF2B5EF4-FFF2-40B4-BE49-F238E27FC236}">
                  <a16:creationId xmlns:a16="http://schemas.microsoft.com/office/drawing/2014/main" id="{8137C59C-A755-45A9-A057-91DDBD856A57}"/>
                </a:ext>
              </a:extLst>
            </p:cNvPr>
            <p:cNvSpPr txBox="1"/>
            <p:nvPr/>
          </p:nvSpPr>
          <p:spPr>
            <a:xfrm>
              <a:off x="7808478" y="1893037"/>
              <a:ext cx="3981692" cy="359883"/>
            </a:xfrm>
            <a:prstGeom prst="rect">
              <a:avLst/>
            </a:prstGeom>
            <a:noFill/>
            <a:ln>
              <a:noFill/>
            </a:ln>
          </p:spPr>
          <p:txBody>
            <a:bodyPr wrap="square">
              <a:spAutoFit/>
            </a:bodyPr>
            <a:lstStyle>
              <a:defPPr>
                <a:defRPr lang="ja-JP"/>
              </a:defPPr>
              <a:lvl1pPr>
                <a:defRPr sz="1100" b="1" i="0">
                  <a:solidFill>
                    <a:srgbClr val="000000"/>
                  </a:solidFill>
                  <a:effectLst/>
                  <a:ea typeface="UD デジタル 教科書体 NP-R" panose="02020400000000000000" pitchFamily="18" charset="-128"/>
                </a:defRPr>
              </a:lvl1pPr>
            </a:lstStyle>
            <a:p>
              <a:pPr>
                <a:spcBef>
                  <a:spcPts val="300"/>
                </a:spcBef>
              </a:pPr>
              <a:r>
                <a:rPr lang="ja-JP" altLang="en-US" sz="800" b="0" dirty="0">
                  <a:latin typeface="UD デジタル 教科書体 NP-R" panose="02020400000000000000" pitchFamily="18" charset="-128"/>
                </a:rPr>
                <a:t>大きな半径で曲線状に敷設</a:t>
              </a:r>
            </a:p>
          </p:txBody>
        </p:sp>
        <p:sp>
          <p:nvSpPr>
            <p:cNvPr id="59" name="テキスト ボックス 58">
              <a:extLst>
                <a:ext uri="{FF2B5EF4-FFF2-40B4-BE49-F238E27FC236}">
                  <a16:creationId xmlns:a16="http://schemas.microsoft.com/office/drawing/2014/main" id="{ABE6AE1C-4B30-4D6A-86EB-2DA44680CE41}"/>
                </a:ext>
              </a:extLst>
            </p:cNvPr>
            <p:cNvSpPr txBox="1"/>
            <p:nvPr/>
          </p:nvSpPr>
          <p:spPr>
            <a:xfrm>
              <a:off x="12030736" y="1893037"/>
              <a:ext cx="3981692" cy="359883"/>
            </a:xfrm>
            <a:prstGeom prst="rect">
              <a:avLst/>
            </a:prstGeom>
            <a:noFill/>
            <a:ln>
              <a:noFill/>
            </a:ln>
          </p:spPr>
          <p:txBody>
            <a:bodyPr wrap="square">
              <a:spAutoFit/>
            </a:bodyPr>
            <a:lstStyle>
              <a:defPPr>
                <a:defRPr lang="ja-JP"/>
              </a:defPPr>
              <a:lvl1pPr>
                <a:defRPr sz="1100" b="1" i="0">
                  <a:solidFill>
                    <a:srgbClr val="000000"/>
                  </a:solidFill>
                  <a:effectLst/>
                  <a:ea typeface="UD デジタル 教科書体 NP-R" panose="02020400000000000000" pitchFamily="18" charset="-128"/>
                </a:defRPr>
              </a:lvl1pPr>
            </a:lstStyle>
            <a:p>
              <a:pPr>
                <a:spcBef>
                  <a:spcPts val="300"/>
                </a:spcBef>
              </a:pPr>
              <a:r>
                <a:rPr lang="ja-JP" altLang="en-US" sz="800" b="0" dirty="0">
                  <a:latin typeface="UD デジタル 教科書体 NP-R" panose="02020400000000000000" pitchFamily="18" charset="-128"/>
                </a:rPr>
                <a:t>進行方向に対して</a:t>
              </a:r>
              <a:r>
                <a:rPr lang="en-US" altLang="ja-JP" sz="800" b="0" dirty="0">
                  <a:latin typeface="UD デジタル 教科書体 NP-R" panose="02020400000000000000" pitchFamily="18" charset="-128"/>
                </a:rPr>
                <a:t>90°</a:t>
              </a:r>
              <a:r>
                <a:rPr lang="ja-JP" altLang="en-US" sz="800" b="0" dirty="0">
                  <a:latin typeface="UD デジタル 教科書体 NP-R" panose="02020400000000000000" pitchFamily="18" charset="-128"/>
                </a:rPr>
                <a:t>未満で屈折</a:t>
              </a:r>
            </a:p>
          </p:txBody>
        </p:sp>
        <p:pic>
          <p:nvPicPr>
            <p:cNvPr id="60" name="図 59" descr="背景パターン&#10;&#10;自動的に生成された説明">
              <a:extLst>
                <a:ext uri="{FF2B5EF4-FFF2-40B4-BE49-F238E27FC236}">
                  <a16:creationId xmlns:a16="http://schemas.microsoft.com/office/drawing/2014/main" id="{75A6E5F7-79D1-456F-ACB7-BC8D97CCF843}"/>
                </a:ext>
              </a:extLst>
            </p:cNvPr>
            <p:cNvPicPr>
              <a:picLocks noChangeAspect="1"/>
            </p:cNvPicPr>
            <p:nvPr/>
          </p:nvPicPr>
          <p:blipFill>
            <a:blip r:embed="rId3"/>
            <a:stretch>
              <a:fillRect/>
            </a:stretch>
          </p:blipFill>
          <p:spPr>
            <a:xfrm>
              <a:off x="7808479" y="2385782"/>
              <a:ext cx="3984656" cy="1906802"/>
            </a:xfrm>
            <a:prstGeom prst="rect">
              <a:avLst/>
            </a:prstGeom>
          </p:spPr>
        </p:pic>
        <p:pic>
          <p:nvPicPr>
            <p:cNvPr id="61" name="図 60" descr="背景パターン が含まれている画像&#10;&#10;自動的に生成された説明">
              <a:extLst>
                <a:ext uri="{FF2B5EF4-FFF2-40B4-BE49-F238E27FC236}">
                  <a16:creationId xmlns:a16="http://schemas.microsoft.com/office/drawing/2014/main" id="{E867CC11-8193-43E2-AECA-D92BEE900A90}"/>
                </a:ext>
              </a:extLst>
            </p:cNvPr>
            <p:cNvPicPr>
              <a:picLocks noChangeAspect="1"/>
            </p:cNvPicPr>
            <p:nvPr/>
          </p:nvPicPr>
          <p:blipFill>
            <a:blip r:embed="rId4"/>
            <a:stretch>
              <a:fillRect/>
            </a:stretch>
          </p:blipFill>
          <p:spPr>
            <a:xfrm>
              <a:off x="12232566" y="2385782"/>
              <a:ext cx="5153973" cy="2355461"/>
            </a:xfrm>
            <a:prstGeom prst="rect">
              <a:avLst/>
            </a:prstGeom>
          </p:spPr>
        </p:pic>
      </p:grpSp>
      <p:sp>
        <p:nvSpPr>
          <p:cNvPr id="64" name="正方形/長方形 63">
            <a:extLst>
              <a:ext uri="{FF2B5EF4-FFF2-40B4-BE49-F238E27FC236}">
                <a16:creationId xmlns:a16="http://schemas.microsoft.com/office/drawing/2014/main" id="{EB72F6DA-3EAD-42B8-A7A3-E52B4B322D70}"/>
              </a:ext>
              <a:ext uri="{C183D7F6-B498-43B3-948B-1728B52AA6E4}">
                <adec:decorative xmlns:adec="http://schemas.microsoft.com/office/drawing/2017/decorative" val="1"/>
              </a:ext>
            </a:extLst>
          </p:cNvPr>
          <p:cNvSpPr/>
          <p:nvPr/>
        </p:nvSpPr>
        <p:spPr>
          <a:xfrm>
            <a:off x="7954172" y="5283315"/>
            <a:ext cx="1729578"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トイレ、階段、エレベーターへの経路は誘導ブロックでの誘導が望ましい。</a:t>
            </a:r>
          </a:p>
        </p:txBody>
      </p:sp>
      <p:sp>
        <p:nvSpPr>
          <p:cNvPr id="67" name="正方形/長方形 66">
            <a:extLst>
              <a:ext uri="{FF2B5EF4-FFF2-40B4-BE49-F238E27FC236}">
                <a16:creationId xmlns:a16="http://schemas.microsoft.com/office/drawing/2014/main" id="{76FEB7BD-4D21-4418-A12D-647EE55ECEA7}"/>
              </a:ext>
              <a:ext uri="{C183D7F6-B498-43B3-948B-1728B52AA6E4}">
                <adec:decorative xmlns:adec="http://schemas.microsoft.com/office/drawing/2017/decorative" val="1"/>
              </a:ext>
            </a:extLst>
          </p:cNvPr>
          <p:cNvSpPr/>
          <p:nvPr/>
        </p:nvSpPr>
        <p:spPr>
          <a:xfrm>
            <a:off x="7690976" y="6592434"/>
            <a:ext cx="1270095"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緩やかなカーブでの誘導ブロックの敷設は許容できる。</a:t>
            </a:r>
          </a:p>
        </p:txBody>
      </p:sp>
      <p:cxnSp>
        <p:nvCxnSpPr>
          <p:cNvPr id="68" name="直線矢印コネクタ 67">
            <a:extLst>
              <a:ext uri="{FF2B5EF4-FFF2-40B4-BE49-F238E27FC236}">
                <a16:creationId xmlns:a16="http://schemas.microsoft.com/office/drawing/2014/main" id="{21A59FEC-0234-4CE8-8FD8-50608DB6B4F7}"/>
              </a:ext>
              <a:ext uri="{C183D7F6-B498-43B3-948B-1728B52AA6E4}">
                <adec:decorative xmlns:adec="http://schemas.microsoft.com/office/drawing/2017/decorative" val="1"/>
              </a:ext>
            </a:extLst>
          </p:cNvPr>
          <p:cNvCxnSpPr>
            <a:cxnSpLocks/>
          </p:cNvCxnSpPr>
          <p:nvPr/>
        </p:nvCxnSpPr>
        <p:spPr>
          <a:xfrm>
            <a:off x="8961071" y="6968469"/>
            <a:ext cx="213409" cy="177963"/>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1" name="直線矢印コネクタ 70">
            <a:extLst>
              <a:ext uri="{FF2B5EF4-FFF2-40B4-BE49-F238E27FC236}">
                <a16:creationId xmlns:a16="http://schemas.microsoft.com/office/drawing/2014/main" id="{B7E48AD9-77DD-4FE8-9427-D21795315424}"/>
              </a:ext>
              <a:ext uri="{C183D7F6-B498-43B3-948B-1728B52AA6E4}">
                <adec:decorative xmlns:adec="http://schemas.microsoft.com/office/drawing/2017/decorative" val="1"/>
              </a:ext>
            </a:extLst>
          </p:cNvPr>
          <p:cNvCxnSpPr>
            <a:cxnSpLocks/>
          </p:cNvCxnSpPr>
          <p:nvPr/>
        </p:nvCxnSpPr>
        <p:spPr>
          <a:xfrm flipH="1">
            <a:off x="12987188" y="6907038"/>
            <a:ext cx="332372" cy="518519"/>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2FE04EC1-B8F2-48E6-A94C-5FD5C3EBA515}"/>
              </a:ext>
              <a:ext uri="{C183D7F6-B498-43B3-948B-1728B52AA6E4}">
                <adec:decorative xmlns:adec="http://schemas.microsoft.com/office/drawing/2017/decorative" val="1"/>
              </a:ext>
            </a:extLst>
          </p:cNvPr>
          <p:cNvSpPr/>
          <p:nvPr/>
        </p:nvSpPr>
        <p:spPr>
          <a:xfrm>
            <a:off x="12922542" y="6127191"/>
            <a:ext cx="1590303" cy="1015663"/>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警告ブロックを敷設しないのは違和感があるという意見と、警告ブロックを敷設せず誘導ブロックを折って繋げる方が歩きやすいという意見もある。</a:t>
            </a:r>
          </a:p>
        </p:txBody>
      </p:sp>
      <p:pic>
        <p:nvPicPr>
          <p:cNvPr id="20" name="図 19">
            <a:extLst>
              <a:ext uri="{FF2B5EF4-FFF2-40B4-BE49-F238E27FC236}">
                <a16:creationId xmlns:a16="http://schemas.microsoft.com/office/drawing/2014/main" id="{F9D98BB9-4540-429F-9862-F83CCFA0190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54172" y="7752497"/>
            <a:ext cx="3452786" cy="1998802"/>
          </a:xfrm>
          <a:prstGeom prst="rect">
            <a:avLst/>
          </a:prstGeom>
        </p:spPr>
      </p:pic>
      <p:sp>
        <p:nvSpPr>
          <p:cNvPr id="88" name="正方形/長方形 87">
            <a:extLst>
              <a:ext uri="{FF2B5EF4-FFF2-40B4-BE49-F238E27FC236}">
                <a16:creationId xmlns:a16="http://schemas.microsoft.com/office/drawing/2014/main" id="{8B96576D-1E65-4C76-8081-C30FE19AC80B}"/>
              </a:ext>
              <a:ext uri="{C183D7F6-B498-43B3-948B-1728B52AA6E4}">
                <adec:decorative xmlns:adec="http://schemas.microsoft.com/office/drawing/2017/decorative" val="1"/>
              </a:ext>
            </a:extLst>
          </p:cNvPr>
          <p:cNvSpPr/>
          <p:nvPr/>
        </p:nvSpPr>
        <p:spPr>
          <a:xfrm>
            <a:off x="11674019" y="8044057"/>
            <a:ext cx="2641173" cy="861774"/>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リング上の手すりの近くは、車いす使用者を含めた見物客が通行や立ち止まることが想定されるので、衝突防止や車いす通行に配慮し、誘導ブロックは手すりから</a:t>
            </a:r>
            <a:r>
              <a:rPr kumimoji="1" lang="en-US" altLang="ja-JP" sz="1000" dirty="0">
                <a:solidFill>
                  <a:schemeClr val="tx1"/>
                </a:solidFill>
                <a:latin typeface="UD デジタル 教科書体 NP-R" panose="02020400000000000000" pitchFamily="18" charset="-128"/>
                <a:ea typeface="UD デジタル 教科書体 NP-R" panose="02020400000000000000" pitchFamily="18" charset="-128"/>
              </a:rPr>
              <a:t>2m</a:t>
            </a:r>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以上離して敷設することが望ましい。</a:t>
            </a:r>
          </a:p>
        </p:txBody>
      </p:sp>
      <p:cxnSp>
        <p:nvCxnSpPr>
          <p:cNvPr id="89" name="直線矢印コネクタ 88">
            <a:extLst>
              <a:ext uri="{FF2B5EF4-FFF2-40B4-BE49-F238E27FC236}">
                <a16:creationId xmlns:a16="http://schemas.microsoft.com/office/drawing/2014/main" id="{2EC6C773-05BD-4E13-B17C-44DDCF798AE6}"/>
              </a:ext>
              <a:ext uri="{C183D7F6-B498-43B3-948B-1728B52AA6E4}">
                <adec:decorative xmlns:adec="http://schemas.microsoft.com/office/drawing/2017/decorative" val="1"/>
              </a:ext>
            </a:extLst>
          </p:cNvPr>
          <p:cNvCxnSpPr>
            <a:cxnSpLocks/>
          </p:cNvCxnSpPr>
          <p:nvPr/>
        </p:nvCxnSpPr>
        <p:spPr>
          <a:xfrm flipH="1">
            <a:off x="11465574" y="8561154"/>
            <a:ext cx="208445" cy="0"/>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91" name="正方形/長方形 90">
            <a:extLst>
              <a:ext uri="{FF2B5EF4-FFF2-40B4-BE49-F238E27FC236}">
                <a16:creationId xmlns:a16="http://schemas.microsoft.com/office/drawing/2014/main" id="{1E62A75D-0DBF-446E-9423-DC23A84FCF3C}"/>
              </a:ext>
              <a:ext uri="{C183D7F6-B498-43B3-948B-1728B52AA6E4}">
                <adec:decorative xmlns:adec="http://schemas.microsoft.com/office/drawing/2017/decorative" val="1"/>
              </a:ext>
            </a:extLst>
          </p:cNvPr>
          <p:cNvSpPr/>
          <p:nvPr/>
        </p:nvSpPr>
        <p:spPr>
          <a:xfrm>
            <a:off x="11674019" y="9087533"/>
            <a:ext cx="2641173" cy="553998"/>
          </a:xfrm>
          <a:prstGeom prst="rect">
            <a:avLst/>
          </a:prstGeom>
          <a:solidFill>
            <a:schemeClr val="bg1"/>
          </a:solidFill>
          <a:ln w="19050">
            <a:solidFill>
              <a:srgbClr val="0068B7"/>
            </a:solidFill>
            <a:prstDash val="solid"/>
            <a:headEnd type="arrow" w="lg" len="sm"/>
            <a:tailEnd type="arrow" w="lg" len="sm"/>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just"/>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１列や２列の省スペース型の誘導ブロックは規格外。</a:t>
            </a:r>
            <a:r>
              <a:rPr kumimoji="1" lang="en-US" altLang="ja-JP" sz="1000" dirty="0">
                <a:solidFill>
                  <a:schemeClr val="tx1"/>
                </a:solidFill>
                <a:latin typeface="UD デジタル 教科書体 NP-R" panose="02020400000000000000" pitchFamily="18" charset="-128"/>
                <a:ea typeface="UD デジタル 教科書体 NP-R" panose="02020400000000000000" pitchFamily="18" charset="-128"/>
              </a:rPr>
              <a:t>JIS</a:t>
            </a:r>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規格に準拠した</a:t>
            </a:r>
            <a:r>
              <a:rPr kumimoji="1" lang="en-US" altLang="ja-JP" sz="1000" dirty="0">
                <a:solidFill>
                  <a:schemeClr val="tx1"/>
                </a:solidFill>
                <a:latin typeface="UD デジタル 教科書体 NP-R" panose="02020400000000000000" pitchFamily="18" charset="-128"/>
                <a:ea typeface="UD デジタル 教科書体 NP-R" panose="02020400000000000000" pitchFamily="18" charset="-128"/>
              </a:rPr>
              <a:t>4</a:t>
            </a:r>
            <a:r>
              <a:rPr kumimoji="1" lang="ja-JP" altLang="en-US" sz="1000" dirty="0">
                <a:solidFill>
                  <a:schemeClr val="tx1"/>
                </a:solidFill>
                <a:latin typeface="UD デジタル 教科書体 NP-R" panose="02020400000000000000" pitchFamily="18" charset="-128"/>
                <a:ea typeface="UD デジタル 教科書体 NP-R" panose="02020400000000000000" pitchFamily="18" charset="-128"/>
              </a:rPr>
              <a:t>列で黄色にしてほしい</a:t>
            </a:r>
          </a:p>
        </p:txBody>
      </p:sp>
      <p:cxnSp>
        <p:nvCxnSpPr>
          <p:cNvPr id="92" name="直線矢印コネクタ 91">
            <a:extLst>
              <a:ext uri="{FF2B5EF4-FFF2-40B4-BE49-F238E27FC236}">
                <a16:creationId xmlns:a16="http://schemas.microsoft.com/office/drawing/2014/main" id="{19FB76B8-9538-4D2B-9D45-28DEC5981D13}"/>
              </a:ext>
              <a:ext uri="{C183D7F6-B498-43B3-948B-1728B52AA6E4}">
                <adec:decorative xmlns:adec="http://schemas.microsoft.com/office/drawing/2017/decorative" val="1"/>
              </a:ext>
            </a:extLst>
          </p:cNvPr>
          <p:cNvCxnSpPr>
            <a:cxnSpLocks/>
          </p:cNvCxnSpPr>
          <p:nvPr/>
        </p:nvCxnSpPr>
        <p:spPr>
          <a:xfrm flipH="1">
            <a:off x="11465574" y="9397753"/>
            <a:ext cx="208445" cy="0"/>
          </a:xfrm>
          <a:prstGeom prst="straightConnector1">
            <a:avLst/>
          </a:prstGeom>
          <a:ln w="19050">
            <a:solidFill>
              <a:srgbClr val="0068B7"/>
            </a:solidFill>
            <a:tailEnd type="triangle" w="med" len="sm"/>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47" name="グループ化 46">
            <a:extLst>
              <a:ext uri="{FF2B5EF4-FFF2-40B4-BE49-F238E27FC236}">
                <a16:creationId xmlns:a16="http://schemas.microsoft.com/office/drawing/2014/main" id="{4BBD0FAF-6ADE-4574-88AC-ABDA410C2342}"/>
              </a:ext>
              <a:ext uri="{C183D7F6-B498-43B3-948B-1728B52AA6E4}">
                <adec:decorative xmlns:adec="http://schemas.microsoft.com/office/drawing/2017/decorative" val="1"/>
              </a:ext>
            </a:extLst>
          </p:cNvPr>
          <p:cNvGrpSpPr/>
          <p:nvPr/>
        </p:nvGrpSpPr>
        <p:grpSpPr>
          <a:xfrm>
            <a:off x="13405640" y="224909"/>
            <a:ext cx="1254485" cy="273677"/>
            <a:chOff x="2257363" y="4641057"/>
            <a:chExt cx="1762531" cy="384512"/>
          </a:xfrm>
        </p:grpSpPr>
        <p:pic>
          <p:nvPicPr>
            <p:cNvPr id="48" name="Picture 2" descr="EXPO2025">
              <a:extLst>
                <a:ext uri="{FF2B5EF4-FFF2-40B4-BE49-F238E27FC236}">
                  <a16:creationId xmlns:a16="http://schemas.microsoft.com/office/drawing/2014/main" id="{28914B82-D9A2-4BE6-858A-05B839813B81}"/>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29709"/>
            <a:stretch/>
          </p:blipFill>
          <p:spPr bwMode="auto">
            <a:xfrm>
              <a:off x="2257363" y="4657345"/>
              <a:ext cx="317704" cy="368224"/>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グループ化 48">
              <a:extLst>
                <a:ext uri="{FF2B5EF4-FFF2-40B4-BE49-F238E27FC236}">
                  <a16:creationId xmlns:a16="http://schemas.microsoft.com/office/drawing/2014/main" id="{ECD11DB8-46C1-4E56-A913-F8FAF326EB55}"/>
                </a:ext>
              </a:extLst>
            </p:cNvPr>
            <p:cNvGrpSpPr/>
            <p:nvPr userDrawn="1"/>
          </p:nvGrpSpPr>
          <p:grpSpPr>
            <a:xfrm>
              <a:off x="2603642" y="4641057"/>
              <a:ext cx="1416252" cy="367363"/>
              <a:chOff x="2575068" y="4593444"/>
              <a:chExt cx="2285714" cy="592895"/>
            </a:xfrm>
          </p:grpSpPr>
          <p:pic>
            <p:nvPicPr>
              <p:cNvPr id="50" name="Picture 2" descr="Osaka,KANSAI,JAPAN EXPO2025 Design System">
                <a:extLst>
                  <a:ext uri="{FF2B5EF4-FFF2-40B4-BE49-F238E27FC236}">
                    <a16:creationId xmlns:a16="http://schemas.microsoft.com/office/drawing/2014/main" id="{58C464D3-D9DC-4946-9AE8-96EB955BAACD}"/>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44823" r="57248" b="7004"/>
              <a:stretch/>
            </p:blipFill>
            <p:spPr bwMode="auto">
              <a:xfrm>
                <a:off x="2616199" y="4828383"/>
                <a:ext cx="2234046" cy="357956"/>
              </a:xfrm>
              <a:prstGeom prst="rect">
                <a:avLst/>
              </a:prstGeom>
              <a:noFill/>
              <a:extLst>
                <a:ext uri="{909E8E84-426E-40DD-AFC4-6F175D3DCCD1}">
                  <a14:hiddenFill xmlns:a14="http://schemas.microsoft.com/office/drawing/2010/main">
                    <a:solidFill>
                      <a:srgbClr val="FFFFFF"/>
                    </a:solidFill>
                  </a14:hiddenFill>
                </a:ext>
              </a:extLst>
            </p:spPr>
          </p:pic>
          <p:pic>
            <p:nvPicPr>
              <p:cNvPr id="51" name="図 50">
                <a:extLst>
                  <a:ext uri="{FF2B5EF4-FFF2-40B4-BE49-F238E27FC236}">
                    <a16:creationId xmlns:a16="http://schemas.microsoft.com/office/drawing/2014/main" id="{BED16153-D47E-4763-929B-D996D9745346}"/>
                  </a:ext>
                </a:extLst>
              </p:cNvPr>
              <p:cNvPicPr>
                <a:picLocks noChangeAspect="1"/>
              </p:cNvPicPr>
              <p:nvPr userDrawn="1"/>
            </p:nvPicPr>
            <p:blipFill>
              <a:blip r:embed="rId8"/>
              <a:stretch>
                <a:fillRect/>
              </a:stretch>
            </p:blipFill>
            <p:spPr>
              <a:xfrm>
                <a:off x="2575068" y="4593444"/>
                <a:ext cx="2285714" cy="209524"/>
              </a:xfrm>
              <a:prstGeom prst="rect">
                <a:avLst/>
              </a:prstGeom>
            </p:spPr>
          </p:pic>
        </p:grpSp>
      </p:grpSp>
      <p:sp>
        <p:nvSpPr>
          <p:cNvPr id="199" name="スライド番号プレースホルダー 2">
            <a:extLst>
              <a:ext uri="{FF2B5EF4-FFF2-40B4-BE49-F238E27FC236}">
                <a16:creationId xmlns:a16="http://schemas.microsoft.com/office/drawing/2014/main" id="{51CC7005-90F9-4615-902D-9D397A55057A}"/>
              </a:ext>
              <a:ext uri="{C183D7F6-B498-43B3-948B-1728B52AA6E4}">
                <adec:decorative xmlns:adec="http://schemas.microsoft.com/office/drawing/2017/decorative" val="1"/>
              </a:ext>
            </a:extLst>
          </p:cNvPr>
          <p:cNvSpPr txBox="1">
            <a:spLocks/>
          </p:cNvSpPr>
          <p:nvPr/>
        </p:nvSpPr>
        <p:spPr>
          <a:xfrm>
            <a:off x="798171" y="1268621"/>
            <a:ext cx="923330" cy="276999"/>
          </a:xfrm>
          <a:prstGeom prst="rect">
            <a:avLst/>
          </a:prstGeom>
        </p:spPr>
        <p:txBody>
          <a:bodyPr vert="horz" wrap="none" lIns="0" tIns="0" rIns="0" bIns="0" rtlCol="0" anchor="ctr">
            <a:spAutoFit/>
          </a:bodyPr>
          <a:lstStyle>
            <a:defPPr>
              <a:defRPr lang="ja-JP"/>
            </a:defPPr>
            <a:lvl1pPr marL="0" algn="r" defTabSz="737436" rtl="0" eaLnBrk="1" latinLnBrk="0" hangingPunct="1">
              <a:defRPr kumimoji="1" sz="1247" b="0" i="0" kern="1200">
                <a:solidFill>
                  <a:schemeClr val="tx1"/>
                </a:solidFill>
                <a:latin typeface="+mj-lt"/>
                <a:ea typeface="Meiryo レギュラー" charset="-128"/>
                <a:cs typeface="Meiryo レギュラー" charset="-128"/>
              </a:defRPr>
            </a:lvl1pPr>
            <a:lvl2pPr marL="737436" algn="l" defTabSz="737436" rtl="0" eaLnBrk="1" latinLnBrk="0" hangingPunct="1">
              <a:defRPr kumimoji="1" sz="2903" kern="1200">
                <a:solidFill>
                  <a:schemeClr val="tx1"/>
                </a:solidFill>
                <a:latin typeface="+mn-lt"/>
                <a:ea typeface="+mn-ea"/>
                <a:cs typeface="+mn-cs"/>
              </a:defRPr>
            </a:lvl2pPr>
            <a:lvl3pPr marL="1474872" algn="l" defTabSz="737436" rtl="0" eaLnBrk="1" latinLnBrk="0" hangingPunct="1">
              <a:defRPr kumimoji="1" sz="2903" kern="1200">
                <a:solidFill>
                  <a:schemeClr val="tx1"/>
                </a:solidFill>
                <a:latin typeface="+mn-lt"/>
                <a:ea typeface="+mn-ea"/>
                <a:cs typeface="+mn-cs"/>
              </a:defRPr>
            </a:lvl3pPr>
            <a:lvl4pPr marL="2212309" algn="l" defTabSz="737436" rtl="0" eaLnBrk="1" latinLnBrk="0" hangingPunct="1">
              <a:defRPr kumimoji="1" sz="2903" kern="1200">
                <a:solidFill>
                  <a:schemeClr val="tx1"/>
                </a:solidFill>
                <a:latin typeface="+mn-lt"/>
                <a:ea typeface="+mn-ea"/>
                <a:cs typeface="+mn-cs"/>
              </a:defRPr>
            </a:lvl4pPr>
            <a:lvl5pPr marL="2949745" algn="l" defTabSz="737436" rtl="0" eaLnBrk="1" latinLnBrk="0" hangingPunct="1">
              <a:defRPr kumimoji="1" sz="2903" kern="1200">
                <a:solidFill>
                  <a:schemeClr val="tx1"/>
                </a:solidFill>
                <a:latin typeface="+mn-lt"/>
                <a:ea typeface="+mn-ea"/>
                <a:cs typeface="+mn-cs"/>
              </a:defRPr>
            </a:lvl5pPr>
            <a:lvl6pPr marL="3687181" algn="l" defTabSz="737436" rtl="0" eaLnBrk="1" latinLnBrk="0" hangingPunct="1">
              <a:defRPr kumimoji="1" sz="2903" kern="1200">
                <a:solidFill>
                  <a:schemeClr val="tx1"/>
                </a:solidFill>
                <a:latin typeface="+mn-lt"/>
                <a:ea typeface="+mn-ea"/>
                <a:cs typeface="+mn-cs"/>
              </a:defRPr>
            </a:lvl6pPr>
            <a:lvl7pPr marL="4424617" algn="l" defTabSz="737436" rtl="0" eaLnBrk="1" latinLnBrk="0" hangingPunct="1">
              <a:defRPr kumimoji="1" sz="2903" kern="1200">
                <a:solidFill>
                  <a:schemeClr val="tx1"/>
                </a:solidFill>
                <a:latin typeface="+mn-lt"/>
                <a:ea typeface="+mn-ea"/>
                <a:cs typeface="+mn-cs"/>
              </a:defRPr>
            </a:lvl7pPr>
            <a:lvl8pPr marL="5162053" algn="l" defTabSz="737436" rtl="0" eaLnBrk="1" latinLnBrk="0" hangingPunct="1">
              <a:defRPr kumimoji="1" sz="2903" kern="1200">
                <a:solidFill>
                  <a:schemeClr val="tx1"/>
                </a:solidFill>
                <a:latin typeface="+mn-lt"/>
                <a:ea typeface="+mn-ea"/>
                <a:cs typeface="+mn-cs"/>
              </a:defRPr>
            </a:lvl8pPr>
            <a:lvl9pPr marL="5899489" algn="l" defTabSz="737436" rtl="0" eaLnBrk="1" latinLnBrk="0" hangingPunct="1">
              <a:defRPr kumimoji="1" sz="2903" kern="1200">
                <a:solidFill>
                  <a:schemeClr val="tx1"/>
                </a:solidFill>
                <a:latin typeface="+mn-lt"/>
                <a:ea typeface="+mn-ea"/>
                <a:cs typeface="+mn-cs"/>
              </a:defRPr>
            </a:lvl9pPr>
          </a:lstStyle>
          <a:p>
            <a:pPr algn="l"/>
            <a:r>
              <a:rPr lang="ja-JP" altLang="en-US" sz="1800" b="1" dirty="0">
                <a:solidFill>
                  <a:srgbClr val="0068B7"/>
                </a:solidFill>
                <a:latin typeface="UD デジタル 教科書体 NP-R" panose="02020400000000000000" pitchFamily="18" charset="-128"/>
                <a:ea typeface="UD デジタル 教科書体 NP-R" panose="02020400000000000000" pitchFamily="18" charset="-128"/>
              </a:rPr>
              <a:t>会議概要</a:t>
            </a:r>
            <a:endParaRPr lang="en-US" altLang="ja-JP" sz="2800" b="1" dirty="0">
              <a:solidFill>
                <a:srgbClr val="0068B7"/>
              </a:solidFill>
              <a:latin typeface="UD デジタル 教科書体 NP-R" panose="02020400000000000000" pitchFamily="18" charset="-128"/>
              <a:ea typeface="UD デジタル 教科書体 NP-R" panose="02020400000000000000" pitchFamily="18" charset="-128"/>
            </a:endParaRPr>
          </a:p>
        </p:txBody>
      </p:sp>
      <p:sp>
        <p:nvSpPr>
          <p:cNvPr id="198" name="正方形/長方形 197">
            <a:extLst>
              <a:ext uri="{FF2B5EF4-FFF2-40B4-BE49-F238E27FC236}">
                <a16:creationId xmlns:a16="http://schemas.microsoft.com/office/drawing/2014/main" id="{6A25BAC4-928F-4EBC-AF31-7BA6DDDD63D4}"/>
              </a:ext>
              <a:ext uri="{C183D7F6-B498-43B3-948B-1728B52AA6E4}">
                <adec:decorative xmlns:adec="http://schemas.microsoft.com/office/drawing/2017/decorative" val="1"/>
              </a:ext>
            </a:extLst>
          </p:cNvPr>
          <p:cNvSpPr/>
          <p:nvPr/>
        </p:nvSpPr>
        <p:spPr>
          <a:xfrm>
            <a:off x="538164" y="1274678"/>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002060"/>
              </a:solidFill>
            </a:endParaRPr>
          </a:p>
        </p:txBody>
      </p:sp>
      <p:graphicFrame>
        <p:nvGraphicFramePr>
          <p:cNvPr id="46" name="表 9">
            <a:extLst>
              <a:ext uri="{FF2B5EF4-FFF2-40B4-BE49-F238E27FC236}">
                <a16:creationId xmlns:a16="http://schemas.microsoft.com/office/drawing/2014/main" id="{E0D80024-79C4-4819-8D7F-5555C9906AD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7141862"/>
              </p:ext>
            </p:extLst>
          </p:nvPr>
        </p:nvGraphicFramePr>
        <p:xfrm>
          <a:off x="538163" y="1622725"/>
          <a:ext cx="6777037" cy="2636520"/>
        </p:xfrm>
        <a:graphic>
          <a:graphicData uri="http://schemas.openxmlformats.org/drawingml/2006/table">
            <a:tbl>
              <a:tblPr firstRow="1" bandRow="1">
                <a:tableStyleId>{9D7B26C5-4107-4FEC-AEDC-1716B250A1EF}</a:tableStyleId>
              </a:tblPr>
              <a:tblGrid>
                <a:gridCol w="1307403">
                  <a:extLst>
                    <a:ext uri="{9D8B030D-6E8A-4147-A177-3AD203B41FA5}">
                      <a16:colId xmlns:a16="http://schemas.microsoft.com/office/drawing/2014/main" val="3120787404"/>
                    </a:ext>
                  </a:extLst>
                </a:gridCol>
                <a:gridCol w="5469634">
                  <a:extLst>
                    <a:ext uri="{9D8B030D-6E8A-4147-A177-3AD203B41FA5}">
                      <a16:colId xmlns:a16="http://schemas.microsoft.com/office/drawing/2014/main" val="2514595461"/>
                    </a:ext>
                  </a:extLst>
                </a:gridCol>
              </a:tblGrid>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日　時</a:t>
                      </a:r>
                    </a:p>
                  </a:txBody>
                  <a:tcPr>
                    <a:lnL w="38100" cap="flat" cmpd="sng" algn="ctr">
                      <a:noFill/>
                      <a:prstDash val="solid"/>
                      <a:round/>
                      <a:headEnd type="none" w="med" len="med"/>
                      <a:tailEnd type="none" w="med" len="med"/>
                    </a:lnL>
                    <a:lnR>
                      <a:noFill/>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28575" cap="flat" cmpd="sng" algn="ctr">
                      <a:solidFill>
                        <a:srgbClr val="0068B7"/>
                      </a:solidFill>
                      <a:prstDash val="solid"/>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7777449"/>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場　所</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dirty="0">
                          <a:latin typeface="UD デジタル 教科書体 NP-R" panose="02020400000000000000" pitchFamily="18" charset="-128"/>
                          <a:ea typeface="UD デジタル 教科書体 NP-R" panose="02020400000000000000" pitchFamily="18" charset="-128"/>
                        </a:rPr>
                        <a:t>２０２５年日本国際博覧会協会 会議室・オンライン併催</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8194729"/>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委員出席者</a:t>
                      </a:r>
                      <a:endParaRPr kumimoji="1" lang="en-US" altLang="ja-JP" sz="1100" b="0" dirty="0">
                        <a:latin typeface="UD デジタル 教科書体 NP-R" panose="02020400000000000000" pitchFamily="18" charset="-128"/>
                        <a:ea typeface="UD デジタル 教科書体 NP-R" panose="02020400000000000000" pitchFamily="18" charset="-128"/>
                      </a:endParaRPr>
                    </a:p>
                    <a:p>
                      <a:pPr algn="l"/>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順不同、敬称略</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柳原崇男</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近畿大学理工学部社会環境工学科 准教授</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、三星昭宏</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近畿大学理工学部 名誉教授</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、小尾隆一</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社会福祉法人 大阪手をつなぐ育成会 常務理事</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、六條友聡</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ＮＰＯ法人ちゅうぶ 理事</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、吉川ひとみ</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アクセス関西ネットワーク</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、西村秀樹</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滋賀県視覚障害者福祉協会</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、岸本慶子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自立生活夢宙センター 交通アクセス担当</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、海老澤弥生</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きんきビジョンサポート</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、尾上浩二</a:t>
                      </a:r>
                      <a:r>
                        <a:rPr kumimoji="1" lang="en-US" altLang="ja-JP" sz="1100" b="0" dirty="0">
                          <a:latin typeface="UD デジタル 教科書体 NP-R" panose="02020400000000000000" pitchFamily="18" charset="-128"/>
                          <a:ea typeface="UD デジタル 教科書体 NP-R" panose="02020400000000000000" pitchFamily="18" charset="-128"/>
                        </a:rPr>
                        <a:t>[DPI</a:t>
                      </a:r>
                      <a:r>
                        <a:rPr kumimoji="1" lang="ja-JP" altLang="en-US" sz="1100" b="0" dirty="0">
                          <a:latin typeface="UD デジタル 教科書体 NP-R" panose="02020400000000000000" pitchFamily="18" charset="-128"/>
                          <a:ea typeface="UD デジタル 教科書体 NP-R" panose="02020400000000000000" pitchFamily="18" charset="-128"/>
                        </a:rPr>
                        <a:t>日本会議 副議長</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、堀篤子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en-US" altLang="ja-JP" sz="1100" b="0" dirty="0" err="1">
                          <a:latin typeface="UD デジタル 教科書体 NP-R" panose="02020400000000000000" pitchFamily="18" charset="-128"/>
                          <a:ea typeface="UD デジタル 教科書体 NP-R" panose="02020400000000000000" pitchFamily="18" charset="-128"/>
                        </a:rPr>
                        <a:t>NPO</a:t>
                      </a:r>
                      <a:r>
                        <a:rPr kumimoji="1" lang="ja-JP" altLang="en-US" sz="1100" b="0" dirty="0">
                          <a:latin typeface="UD デジタル 教科書体 NP-R" panose="02020400000000000000" pitchFamily="18" charset="-128"/>
                          <a:ea typeface="UD デジタル 教科書体 NP-R" panose="02020400000000000000" pitchFamily="18" charset="-128"/>
                        </a:rPr>
                        <a:t>法人ちゅう</a:t>
                      </a:r>
                      <a:r>
                        <a:rPr kumimoji="1" lang="ja-JP" altLang="en-US" sz="1100" b="0" dirty="0" err="1">
                          <a:latin typeface="UD デジタル 教科書体 NP-R" panose="02020400000000000000" pitchFamily="18" charset="-128"/>
                          <a:ea typeface="UD デジタル 教科書体 NP-R" panose="02020400000000000000" pitchFamily="18" charset="-128"/>
                        </a:rPr>
                        <a:t>ぶ</a:t>
                      </a:r>
                      <a:r>
                        <a:rPr kumimoji="1" lang="ja-JP" altLang="en-US" sz="1100" b="0" dirty="0">
                          <a:latin typeface="UD デジタル 教科書体 NP-R" panose="02020400000000000000" pitchFamily="18" charset="-128"/>
                          <a:ea typeface="UD デジタル 教科書体 NP-R" panose="02020400000000000000" pitchFamily="18" charset="-128"/>
                        </a:rPr>
                        <a:t> スタッフ・障害者の自立と完全参加を目指す大阪連絡会議</a:t>
                      </a:r>
                      <a:r>
                        <a:rPr kumimoji="1" lang="en-US" altLang="ja-JP" sz="1100" b="0" dirty="0">
                          <a:latin typeface="UD デジタル 教科書体 NP-R" panose="02020400000000000000" pitchFamily="18" charset="-128"/>
                          <a:ea typeface="UD デジタル 教科書体 NP-R" panose="02020400000000000000" pitchFamily="18" charset="-128"/>
                        </a:rPr>
                        <a:t> </a:t>
                      </a:r>
                      <a:r>
                        <a:rPr kumimoji="1" lang="ja-JP" altLang="en-US" sz="1100" b="0" dirty="0">
                          <a:latin typeface="UD デジタル 教科書体 NP-R" panose="02020400000000000000" pitchFamily="18" charset="-128"/>
                          <a:ea typeface="UD デジタル 教科書体 NP-R" panose="02020400000000000000" pitchFamily="18" charset="-128"/>
                        </a:rPr>
                        <a:t>交通部会担当</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、橋口　亜希子</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橋口亜希子個人事務所 代表</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ja-JP" altLang="en-US" sz="1100" b="0" dirty="0">
                          <a:latin typeface="UD デジタル 教科書体 NP-R" panose="02020400000000000000" pitchFamily="18" charset="-128"/>
                          <a:ea typeface="UD デジタル 教科書体 NP-R" panose="02020400000000000000" pitchFamily="18" charset="-128"/>
                        </a:rPr>
                        <a:t>、矢倉紀</a:t>
                      </a:r>
                      <a:r>
                        <a:rPr kumimoji="1" lang="en-US" altLang="ja-JP" sz="1100" b="0" dirty="0">
                          <a:latin typeface="UD デジタル 教科書体 NP-R" panose="02020400000000000000" pitchFamily="18" charset="-128"/>
                          <a:ea typeface="UD デジタル 教科書体 NP-R" panose="02020400000000000000" pitchFamily="18" charset="-128"/>
                        </a:rPr>
                        <a:t>[</a:t>
                      </a:r>
                      <a:r>
                        <a:rPr kumimoji="1" lang="en-US" altLang="ja-JP" sz="1100" b="0" dirty="0" err="1">
                          <a:latin typeface="UD デジタル 教科書体 NP-R" panose="02020400000000000000" pitchFamily="18" charset="-128"/>
                          <a:ea typeface="UD デジタル 教科書体 NP-R" panose="02020400000000000000" pitchFamily="18" charset="-128"/>
                        </a:rPr>
                        <a:t>NPO</a:t>
                      </a:r>
                      <a:r>
                        <a:rPr kumimoji="1" lang="ja-JP" altLang="en-US" sz="1100" b="0" dirty="0">
                          <a:latin typeface="UD デジタル 教科書体 NP-R" panose="02020400000000000000" pitchFamily="18" charset="-128"/>
                          <a:ea typeface="UD デジタル 教科書体 NP-R" panose="02020400000000000000" pitchFamily="18" charset="-128"/>
                        </a:rPr>
                        <a:t>法人大阪盲ろう者友の会 代表理事</a:t>
                      </a:r>
                      <a:r>
                        <a:rPr kumimoji="1" lang="en-US" altLang="ja-JP" sz="1100" b="0" dirty="0">
                          <a:latin typeface="UD デジタル 教科書体 NP-R" panose="02020400000000000000" pitchFamily="18" charset="-128"/>
                          <a:ea typeface="UD デジタル 教科書体 NP-R" panose="02020400000000000000" pitchFamily="18" charset="-128"/>
                        </a:rPr>
                        <a:t>]</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925101"/>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検討対象施設</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会場全体（園路内）、視覚障がい者誘導用ブロック</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12700" cap="flat" cmpd="sng" algn="ctr">
                      <a:solidFill>
                        <a:srgbClr val="0068B7"/>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500858"/>
                  </a:ext>
                </a:extLst>
              </a:tr>
              <a:tr h="0">
                <a:tc>
                  <a:txBody>
                    <a:bodyPr/>
                    <a:lstStyle/>
                    <a:p>
                      <a:pPr algn="l"/>
                      <a:r>
                        <a:rPr kumimoji="1" lang="ja-JP" altLang="en-US" sz="1100" b="0" dirty="0">
                          <a:latin typeface="UD デジタル 教科書体 NP-R" panose="02020400000000000000" pitchFamily="18" charset="-128"/>
                          <a:ea typeface="UD デジタル 教科書体 NP-R" panose="02020400000000000000" pitchFamily="18" charset="-128"/>
                        </a:rPr>
                        <a:t>検討テーマ</a:t>
                      </a:r>
                      <a:endParaRPr kumimoji="1" lang="en-US" altLang="ja-JP" sz="1100" b="0" dirty="0">
                        <a:latin typeface="UD デジタル 教科書体 NP-R" panose="02020400000000000000" pitchFamily="18" charset="-128"/>
                        <a:ea typeface="UD デジタル 教科書体 NP-R" panose="02020400000000000000" pitchFamily="18" charset="-128"/>
                      </a:endParaRPr>
                    </a:p>
                  </a:txBody>
                  <a:tcPr>
                    <a:lnL w="38100" cap="flat" cmpd="sng" algn="ctr">
                      <a:noFill/>
                      <a:prstDash val="solid"/>
                      <a:round/>
                      <a:headEnd type="none" w="med" len="med"/>
                      <a:tailEnd type="none" w="med" len="med"/>
                    </a:lnL>
                    <a:lnR>
                      <a:noFill/>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kumimoji="1" lang="ja-JP" altLang="en-US" sz="1100" b="0" dirty="0">
                          <a:latin typeface="UD デジタル 教科書体 NP-R" panose="02020400000000000000" pitchFamily="18" charset="-128"/>
                          <a:ea typeface="UD デジタル 教科書体 NP-R" panose="02020400000000000000" pitchFamily="18" charset="-128"/>
                        </a:rPr>
                        <a:t>①会場全体（園路内）における視覚障がい者誘導用ブロックの敷設範囲について </a:t>
                      </a:r>
                    </a:p>
                    <a:p>
                      <a:pPr algn="just"/>
                      <a:r>
                        <a:rPr kumimoji="1" lang="ja-JP" altLang="en-US" sz="1100" b="0" dirty="0">
                          <a:latin typeface="UD デジタル 教科書体 NP-R" panose="02020400000000000000" pitchFamily="18" charset="-128"/>
                          <a:ea typeface="UD デジタル 教科書体 NP-R" panose="02020400000000000000" pitchFamily="18" charset="-128"/>
                        </a:rPr>
                        <a:t>②視覚障がい者誘導用ブロックの仕様について </a:t>
                      </a:r>
                    </a:p>
                  </a:txBody>
                  <a:tcPr marL="0">
                    <a:lnL>
                      <a:noFill/>
                    </a:lnL>
                    <a:lnR w="38100" cap="flat" cmpd="sng" algn="ctr">
                      <a:noFill/>
                      <a:prstDash val="solid"/>
                      <a:round/>
                      <a:headEnd type="none" w="med" len="med"/>
                      <a:tailEnd type="none" w="med" len="med"/>
                    </a:lnR>
                    <a:lnT w="12700" cap="flat" cmpd="sng" algn="ctr">
                      <a:solidFill>
                        <a:srgbClr val="0068B7"/>
                      </a:solidFill>
                      <a:prstDash val="dash"/>
                      <a:round/>
                      <a:headEnd type="none" w="med" len="med"/>
                      <a:tailEnd type="none" w="med" len="med"/>
                    </a:lnT>
                    <a:lnB w="28575" cap="flat" cmpd="sng" algn="ctr">
                      <a:solidFill>
                        <a:srgbClr val="0068B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2992373"/>
                  </a:ext>
                </a:extLst>
              </a:tr>
            </a:tbl>
          </a:graphicData>
        </a:graphic>
      </p:graphicFrame>
      <p:sp>
        <p:nvSpPr>
          <p:cNvPr id="202" name="正方形/長方形 201">
            <a:extLst>
              <a:ext uri="{FF2B5EF4-FFF2-40B4-BE49-F238E27FC236}">
                <a16:creationId xmlns:a16="http://schemas.microsoft.com/office/drawing/2014/main" id="{5725192A-9B2D-4B0C-8F17-9EEBCD1784EC}"/>
              </a:ext>
              <a:ext uri="{C183D7F6-B498-43B3-948B-1728B52AA6E4}">
                <adec:decorative xmlns:adec="http://schemas.microsoft.com/office/drawing/2017/decorative" val="1"/>
              </a:ext>
            </a:extLst>
          </p:cNvPr>
          <p:cNvSpPr/>
          <p:nvPr/>
        </p:nvSpPr>
        <p:spPr>
          <a:xfrm>
            <a:off x="538164" y="4494343"/>
            <a:ext cx="231393" cy="231393"/>
          </a:xfrm>
          <a:prstGeom prst="rect">
            <a:avLst/>
          </a:prstGeom>
          <a:solidFill>
            <a:srgbClr val="0068B7"/>
          </a:solidFill>
          <a:ln w="19050">
            <a:noFill/>
            <a:prstDash val="solid"/>
            <a:headEnd type="arrow" w="lg" len="sm"/>
            <a:tailEnd type="arrow" w="lg"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293864626"/>
      </p:ext>
    </p:extLst>
  </p:cSld>
  <p:clrMapOvr>
    <a:masterClrMapping/>
  </p:clrMapOvr>
</p:sld>
</file>

<file path=ppt/theme/theme1.xml><?xml version="1.0" encoding="utf-8"?>
<a:theme xmlns:a="http://schemas.openxmlformats.org/drawingml/2006/main" name="1_スライド">
  <a:themeElements>
    <a:clrScheme name="NIKKEN　COLOR">
      <a:dk1>
        <a:sysClr val="windowText" lastClr="000000"/>
      </a:dk1>
      <a:lt1>
        <a:sysClr val="window" lastClr="FFFFFF"/>
      </a:lt1>
      <a:dk2>
        <a:srgbClr val="62B0E2"/>
      </a:dk2>
      <a:lt2>
        <a:srgbClr val="E7E6E6"/>
      </a:lt2>
      <a:accent1>
        <a:srgbClr val="238966"/>
      </a:accent1>
      <a:accent2>
        <a:srgbClr val="F7B515"/>
      </a:accent2>
      <a:accent3>
        <a:srgbClr val="2CA6E0"/>
      </a:accent3>
      <a:accent4>
        <a:srgbClr val="3271AD"/>
      </a:accent4>
      <a:accent5>
        <a:srgbClr val="E95541"/>
      </a:accent5>
      <a:accent6>
        <a:srgbClr val="D82531"/>
      </a:accent6>
      <a:hlink>
        <a:srgbClr val="0563C1"/>
      </a:hlink>
      <a:folHlink>
        <a:srgbClr val="954F72"/>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alpha val="40000"/>
          </a:schemeClr>
        </a:solidFill>
        <a:ln w="19050">
          <a:noFill/>
          <a:prstDash val="solid"/>
          <a:headEnd type="arrow" w="lg" len="sm"/>
          <a:tailEnd type="arrow" w="lg" len="sm"/>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kumimoji="1" dirty="0" smtClean="0">
            <a:latin typeface="+mj-ea"/>
            <a:ea typeface="+mj-ea"/>
          </a:defRPr>
        </a:defPPr>
      </a:lstStyle>
    </a:txDef>
  </a:objectDefaults>
  <a:extraClrSchemeLst/>
  <a:extLst>
    <a:ext uri="{05A4C25C-085E-4340-85A3-A5531E510DB2}">
      <thm15:themeFamily xmlns:thm15="http://schemas.microsoft.com/office/thememl/2012/main" name="20171212_NIKKEN_SEKKEI_PPT_Template_4-3_J.pptx" id="{965866C0-7233-42BB-BFD5-895C01CA6236}" vid="{3A5F5028-5423-413C-8672-275BE65AE44A}"/>
    </a:ext>
  </a:extLst>
</a:theme>
</file>

<file path=ppt/theme/theme2.xml><?xml version="1.0" encoding="utf-8"?>
<a:theme xmlns:a="http://schemas.openxmlformats.org/drawingml/2006/main" name="ホワイト">
  <a:themeElements>
    <a:clrScheme name="NIKKEN　SEKKEI">
      <a:dk1>
        <a:srgbClr val="000000"/>
      </a:dk1>
      <a:lt1>
        <a:srgbClr val="FFFFFF"/>
      </a:lt1>
      <a:dk2>
        <a:srgbClr val="62B0E2"/>
      </a:dk2>
      <a:lt2>
        <a:srgbClr val="FFFFFF"/>
      </a:lt2>
      <a:accent1>
        <a:srgbClr val="62B0E2"/>
      </a:accent1>
      <a:accent2>
        <a:srgbClr val="238966"/>
      </a:accent2>
      <a:accent3>
        <a:srgbClr val="F7B515"/>
      </a:accent3>
      <a:accent4>
        <a:srgbClr val="3271AD"/>
      </a:accent4>
      <a:accent5>
        <a:srgbClr val="E95541"/>
      </a:accent5>
      <a:accent6>
        <a:srgbClr val="D82531"/>
      </a:accent6>
      <a:hlink>
        <a:srgbClr val="000000"/>
      </a:hlink>
      <a:folHlink>
        <a:srgbClr val="000000"/>
      </a:folHlink>
    </a:clrScheme>
    <a:fontScheme name="Nikken　Group">
      <a:majorFont>
        <a:latin typeface="Century Gothic"/>
        <a:ea typeface="メイリオ"/>
        <a:cs typeface=""/>
      </a:majorFont>
      <a:minorFont>
        <a:latin typeface="Georgia"/>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90d353-0991-41f4-95ca-37b2da48dd0f" xsi:nil="true"/>
    <lcf76f155ced4ddcb4097134ff3c332f xmlns="031d1d97-ee14-4b71-9e7b-9cea7d44693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E33821C8F2A564E83A6148AA69174AD" ma:contentTypeVersion="16" ma:contentTypeDescription="新しいドキュメントを作成します。" ma:contentTypeScope="" ma:versionID="f259e29be277e886ee9e178acda7ea3e">
  <xsd:schema xmlns:xsd="http://www.w3.org/2001/XMLSchema" xmlns:xs="http://www.w3.org/2001/XMLSchema" xmlns:p="http://schemas.microsoft.com/office/2006/metadata/properties" xmlns:ns2="031d1d97-ee14-4b71-9e7b-9cea7d446934" xmlns:ns3="1490d353-0991-41f4-95ca-37b2da48dd0f" targetNamespace="http://schemas.microsoft.com/office/2006/metadata/properties" ma:root="true" ma:fieldsID="7db417312a3f01172d9bffee16cebef8" ns2:_="" ns3:_="">
    <xsd:import namespace="031d1d97-ee14-4b71-9e7b-9cea7d446934"/>
    <xsd:import namespace="1490d353-0991-41f4-95ca-37b2da48dd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1d97-ee14-4b71-9e7b-9cea7d446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90d353-0991-41f4-95ca-37b2da48dd0f"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88f501ed-212f-4df1-b724-b58af8084807}" ma:internalName="TaxCatchAll" ma:showField="CatchAllData" ma:web="1490d353-0991-41f4-95ca-37b2da48d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D6AEB-E352-4711-8236-C4A159B4309D}">
  <ds:schemaRefs>
    <ds:schemaRef ds:uri="http://schemas.microsoft.com/sharepoint/v3/contenttype/forms"/>
  </ds:schemaRefs>
</ds:datastoreItem>
</file>

<file path=customXml/itemProps2.xml><?xml version="1.0" encoding="utf-8"?>
<ds:datastoreItem xmlns:ds="http://schemas.openxmlformats.org/officeDocument/2006/customXml" ds:itemID="{1059F1BB-A7F8-43F0-80CE-3C559838D155}">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 ds:uri="031d1d97-ee14-4b71-9e7b-9cea7d446934"/>
    <ds:schemaRef ds:uri="http://purl.org/dc/elements/1.1/"/>
    <ds:schemaRef ds:uri="http://schemas.microsoft.com/office/infopath/2007/PartnerControls"/>
    <ds:schemaRef ds:uri="1490d353-0991-41f4-95ca-37b2da48dd0f"/>
  </ds:schemaRefs>
</ds:datastoreItem>
</file>

<file path=customXml/itemProps3.xml><?xml version="1.0" encoding="utf-8"?>
<ds:datastoreItem xmlns:ds="http://schemas.openxmlformats.org/officeDocument/2006/customXml" ds:itemID="{3411C8B2-1AB0-4982-BCEE-83E43D299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1d97-ee14-4b71-9e7b-9cea7d446934"/>
    <ds:schemaRef ds:uri="1490d353-0991-41f4-95ca-37b2da48d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20171212_NIKKEN_SEKKEI_PPT_Template_4-3_J_v2</Template>
  <TotalTime>0</TotalTime>
  <Words>1009</Words>
  <Application>Microsoft Office PowerPoint</Application>
  <PresentationFormat>ユーザー設定</PresentationFormat>
  <Paragraphs>46</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UD デジタル 教科書体 NP-R</vt:lpstr>
      <vt:lpstr>Windows Office Compatible MS Mincho</vt:lpstr>
      <vt:lpstr>メイリオ</vt:lpstr>
      <vt:lpstr>Yu Gothic</vt:lpstr>
      <vt:lpstr>游明朝</vt:lpstr>
      <vt:lpstr>Arial</vt:lpstr>
      <vt:lpstr>Century Gothic</vt:lpstr>
      <vt:lpstr>Georgia</vt:lpstr>
      <vt:lpstr>1_スライド</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ウォータープラザ沿い客席の設計変更案</dc:title>
  <dc:creator/>
  <cp:lastModifiedBy/>
  <cp:revision>72</cp:revision>
  <cp:lastPrinted>2017-06-30T01:48:05Z</cp:lastPrinted>
  <dcterms:created xsi:type="dcterms:W3CDTF">2019-07-04T01:24:14Z</dcterms:created>
  <dcterms:modified xsi:type="dcterms:W3CDTF">2022-12-15T13:24:25Z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0x0101002E33821C8F2A564E83A6148AA69174AD</vt:lpwstr>
  </property>
  <property fmtid="{D5CDD505-2E9C-101B-9397-08002B2CF9AE}" pid="3" name="MediaServiceImageTags">
    <vt:lpwstr/>
  </property>
</Properties>
</file>