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9939338" cy="14368463"/>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73BBC3"/>
    <a:srgbClr val="C1E4FF"/>
    <a:srgbClr val="E60012"/>
    <a:srgbClr val="FC9797"/>
    <a:srgbClr val="D2D7DA"/>
    <a:srgbClr val="DED8DD"/>
    <a:srgbClr val="0066FF"/>
    <a:srgbClr val="AAAAFF"/>
    <a:srgbClr val="9F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89636" autoAdjust="0"/>
  </p:normalViewPr>
  <p:slideViewPr>
    <p:cSldViewPr snapToGrid="0" snapToObjects="1">
      <p:cViewPr varScale="1">
        <p:scale>
          <a:sx n="74" d="100"/>
          <a:sy n="74" d="100"/>
        </p:scale>
        <p:origin x="1458" y="60"/>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36"/>
            <a:ext cx="4307048" cy="720919"/>
          </a:xfrm>
          <a:prstGeom prst="rect">
            <a:avLst/>
          </a:prstGeom>
        </p:spPr>
        <p:txBody>
          <a:bodyPr vert="horz" lIns="131036" tIns="65516" rIns="131036" bIns="65516" rtlCol="0"/>
          <a:lstStyle>
            <a:lvl1pPr algn="l">
              <a:defRPr sz="1600"/>
            </a:lvl1pPr>
          </a:lstStyle>
          <a:p>
            <a:endParaRPr kumimoji="1" lang="ja-JP" altLang="en-US"/>
          </a:p>
        </p:txBody>
      </p:sp>
      <p:sp>
        <p:nvSpPr>
          <p:cNvPr id="3" name="日付プレースホルダー 2"/>
          <p:cNvSpPr>
            <a:spLocks noGrp="1"/>
          </p:cNvSpPr>
          <p:nvPr>
            <p:ph type="dt" sz="quarter" idx="1"/>
          </p:nvPr>
        </p:nvSpPr>
        <p:spPr>
          <a:xfrm>
            <a:off x="5630027" y="36"/>
            <a:ext cx="4307048" cy="720919"/>
          </a:xfrm>
          <a:prstGeom prst="rect">
            <a:avLst/>
          </a:prstGeom>
        </p:spPr>
        <p:txBody>
          <a:bodyPr vert="horz" lIns="131036" tIns="65516" rIns="131036" bIns="65516" rtlCol="0"/>
          <a:lstStyle>
            <a:lvl1pPr algn="r">
              <a:defRPr sz="1600"/>
            </a:lvl1pPr>
          </a:lstStyle>
          <a:p>
            <a:fld id="{BBBD62C2-E873-5F4D-BA00-AAE0B1B124B5}" type="datetimeFigureOut">
              <a:rPr kumimoji="1" lang="ja-JP" altLang="en-US" smtClean="0"/>
              <a:t>2023/1/31</a:t>
            </a:fld>
            <a:endParaRPr kumimoji="1" lang="ja-JP" altLang="en-US"/>
          </a:p>
        </p:txBody>
      </p:sp>
      <p:sp>
        <p:nvSpPr>
          <p:cNvPr id="4" name="フッター プレースホルダー 3"/>
          <p:cNvSpPr>
            <a:spLocks noGrp="1"/>
          </p:cNvSpPr>
          <p:nvPr>
            <p:ph type="ftr" sz="quarter" idx="2"/>
          </p:nvPr>
        </p:nvSpPr>
        <p:spPr>
          <a:xfrm>
            <a:off x="26" y="13647561"/>
            <a:ext cx="4307048" cy="720917"/>
          </a:xfrm>
          <a:prstGeom prst="rect">
            <a:avLst/>
          </a:prstGeom>
        </p:spPr>
        <p:txBody>
          <a:bodyPr vert="horz" lIns="131036" tIns="65516" rIns="131036" bIns="65516" rtlCol="0" anchor="b"/>
          <a:lstStyle>
            <a:lvl1pPr algn="l">
              <a:defRPr sz="1600"/>
            </a:lvl1pPr>
          </a:lstStyle>
          <a:p>
            <a:endParaRPr kumimoji="1" lang="ja-JP" altLang="en-US"/>
          </a:p>
        </p:txBody>
      </p:sp>
      <p:sp>
        <p:nvSpPr>
          <p:cNvPr id="5" name="スライド番号プレースホルダー 4"/>
          <p:cNvSpPr>
            <a:spLocks noGrp="1"/>
          </p:cNvSpPr>
          <p:nvPr>
            <p:ph type="sldNum" sz="quarter" idx="3"/>
          </p:nvPr>
        </p:nvSpPr>
        <p:spPr>
          <a:xfrm>
            <a:off x="5630027" y="13647561"/>
            <a:ext cx="4307048" cy="720917"/>
          </a:xfrm>
          <a:prstGeom prst="rect">
            <a:avLst/>
          </a:prstGeom>
        </p:spPr>
        <p:txBody>
          <a:bodyPr vert="horz" lIns="131036" tIns="65516" rIns="131036" bIns="65516" rtlCol="0" anchor="b"/>
          <a:lstStyle>
            <a:lvl1pPr algn="r">
              <a:defRPr sz="16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2" y="32"/>
            <a:ext cx="4174001" cy="33941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3" name="日付プレースホルダー 2"/>
          <p:cNvSpPr>
            <a:spLocks noGrp="1"/>
          </p:cNvSpPr>
          <p:nvPr>
            <p:ph type="dt" idx="1"/>
          </p:nvPr>
        </p:nvSpPr>
        <p:spPr>
          <a:xfrm>
            <a:off x="5630027" y="32"/>
            <a:ext cx="4174001" cy="339413"/>
          </a:xfrm>
          <a:prstGeom prst="rect">
            <a:avLst/>
          </a:prstGeom>
        </p:spPr>
        <p:txBody>
          <a:bodyPr vert="horz" lIns="131036" tIns="65516" rIns="131036" bIns="65516" rtlCol="0" anchor="ctr" anchorCtr="0"/>
          <a:lstStyle>
            <a:lvl1pPr algn="r">
              <a:defRPr sz="1600"/>
            </a:lvl1pPr>
          </a:lstStyle>
          <a:p>
            <a:fld id="{EF1F5F32-C4D4-7C4B-97B0-222226BE262B}" type="datetimeFigureOut">
              <a:rPr lang="ja-JP" altLang="en-US" smtClean="0"/>
              <a:pPr/>
              <a:t>2023/1/31</a:t>
            </a:fld>
            <a:endParaRPr lang="ja-JP" altLang="en-US" dirty="0"/>
          </a:p>
        </p:txBody>
      </p:sp>
      <p:sp>
        <p:nvSpPr>
          <p:cNvPr id="4" name="スライド イメージ プレースホルダー 3"/>
          <p:cNvSpPr>
            <a:spLocks noGrp="1" noRot="1" noChangeAspect="1"/>
          </p:cNvSpPr>
          <p:nvPr>
            <p:ph type="sldImg" idx="2"/>
          </p:nvPr>
        </p:nvSpPr>
        <p:spPr>
          <a:xfrm>
            <a:off x="1068388" y="1370013"/>
            <a:ext cx="7802562" cy="5516562"/>
          </a:xfrm>
          <a:prstGeom prst="rect">
            <a:avLst/>
          </a:prstGeom>
          <a:noFill/>
          <a:ln w="12700">
            <a:solidFill>
              <a:prstClr val="black"/>
            </a:solidFill>
          </a:ln>
        </p:spPr>
        <p:txBody>
          <a:bodyPr vert="horz" lIns="131036" tIns="65516" rIns="131036" bIns="65516" rtlCol="0" anchor="ctr"/>
          <a:lstStyle/>
          <a:p>
            <a:endParaRPr lang="ja-JP" altLang="en-US"/>
          </a:p>
        </p:txBody>
      </p:sp>
      <p:sp>
        <p:nvSpPr>
          <p:cNvPr id="5" name="ノート プレースホルダー 4"/>
          <p:cNvSpPr>
            <a:spLocks noGrp="1"/>
          </p:cNvSpPr>
          <p:nvPr>
            <p:ph type="body" sz="quarter" idx="3"/>
          </p:nvPr>
        </p:nvSpPr>
        <p:spPr>
          <a:xfrm>
            <a:off x="1578316" y="7480483"/>
            <a:ext cx="6782748" cy="5515453"/>
          </a:xfrm>
          <a:prstGeom prst="rect">
            <a:avLst/>
          </a:prstGeom>
        </p:spPr>
        <p:txBody>
          <a:bodyPr vert="horz" lIns="131036" tIns="65516" rIns="131036" bIns="65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2" y="14085646"/>
            <a:ext cx="4174001" cy="28284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7" name="スライド番号プレースホルダー 6"/>
          <p:cNvSpPr>
            <a:spLocks noGrp="1"/>
          </p:cNvSpPr>
          <p:nvPr>
            <p:ph type="sldNum" sz="quarter" idx="5"/>
          </p:nvPr>
        </p:nvSpPr>
        <p:spPr>
          <a:xfrm>
            <a:off x="5765383" y="14029080"/>
            <a:ext cx="4174001" cy="339413"/>
          </a:xfrm>
          <a:prstGeom prst="rect">
            <a:avLst/>
          </a:prstGeom>
        </p:spPr>
        <p:txBody>
          <a:bodyPr vert="horz" lIns="131036" tIns="65516" rIns="131036" bIns="65516" rtlCol="0" anchor="ctr" anchorCtr="0"/>
          <a:lstStyle>
            <a:lvl1pPr algn="r">
              <a:defRPr sz="16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第２回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2301538" y="755459"/>
            <a:ext cx="2193169"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 ②</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39" name="テキスト ボックス 38">
            <a:extLst>
              <a:ext uri="{FF2B5EF4-FFF2-40B4-BE49-F238E27FC236}">
                <a16:creationId xmlns:a16="http://schemas.microsoft.com/office/drawing/2014/main" id="{06B10661-42F3-464A-9198-544B86B284E5}"/>
              </a:ext>
            </a:extLst>
          </p:cNvPr>
          <p:cNvSpPr txBox="1"/>
          <p:nvPr/>
        </p:nvSpPr>
        <p:spPr>
          <a:xfrm>
            <a:off x="1739900" y="1768775"/>
            <a:ext cx="4114800" cy="261610"/>
          </a:xfrm>
          <a:prstGeom prst="rect">
            <a:avLst/>
          </a:prstGeom>
          <a:noFill/>
        </p:spPr>
        <p:txBody>
          <a:bodyPr wrap="square" rtlCol="0">
            <a:spAutoFit/>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２０２２年１２月９日（金）</a:t>
            </a:r>
            <a:r>
              <a:rPr kumimoji="1" lang="en-US" altLang="ja-JP" sz="1100" b="0" dirty="0">
                <a:latin typeface="UD デジタル 教科書体 NP-R" panose="02020400000000000000" pitchFamily="18" charset="-128"/>
                <a:ea typeface="UD デジタル 教科書体 NP-R" panose="02020400000000000000" pitchFamily="18" charset="-128"/>
              </a:rPr>
              <a:t>13</a:t>
            </a:r>
            <a:r>
              <a:rPr kumimoji="1" lang="ja-JP" altLang="en-US" sz="1100" b="0" dirty="0">
                <a:latin typeface="UD デジタル 教科書体 NP-R" panose="02020400000000000000" pitchFamily="18" charset="-128"/>
                <a:ea typeface="UD デジタル 教科書体 NP-R" panose="02020400000000000000" pitchFamily="18" charset="-128"/>
              </a:rPr>
              <a:t>時から</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時</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分まで</a:t>
            </a:r>
          </a:p>
        </p:txBody>
      </p:sp>
      <p:sp>
        <p:nvSpPr>
          <p:cNvPr id="24" name="スライド番号プレースホルダー 2">
            <a:extLst>
              <a:ext uri="{FF2B5EF4-FFF2-40B4-BE49-F238E27FC236}">
                <a16:creationId xmlns:a16="http://schemas.microsoft.com/office/drawing/2014/main" id="{2D5D5AFB-DD3E-4782-B20B-5D2DE22B1B55}"/>
              </a:ext>
            </a:extLst>
          </p:cNvPr>
          <p:cNvSpPr txBox="1">
            <a:spLocks/>
          </p:cNvSpPr>
          <p:nvPr/>
        </p:nvSpPr>
        <p:spPr>
          <a:xfrm>
            <a:off x="798171" y="4145441"/>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a:extLst>
              <a:ext uri="{FF2B5EF4-FFF2-40B4-BE49-F238E27FC236}">
                <a16:creationId xmlns:a16="http://schemas.microsoft.com/office/drawing/2014/main" id="{D76C50D9-44D8-4581-B3E3-C2EC04EBEE96}"/>
              </a:ext>
            </a:extLst>
          </p:cNvPr>
          <p:cNvSpPr txBox="1"/>
          <p:nvPr/>
        </p:nvSpPr>
        <p:spPr>
          <a:xfrm>
            <a:off x="525464" y="4440662"/>
            <a:ext cx="6777036" cy="5420812"/>
          </a:xfrm>
          <a:prstGeom prst="rect">
            <a:avLst/>
          </a:prstGeom>
          <a:solidFill>
            <a:schemeClr val="bg1">
              <a:lumMod val="95000"/>
            </a:schemeClr>
          </a:solidFill>
          <a:ln w="12700">
            <a:noFill/>
            <a:prstDash val="dash"/>
          </a:ln>
        </p:spPr>
        <p:txBody>
          <a:bodyPr wrap="square" bIns="46800">
            <a:noAutofit/>
          </a:bodyPr>
          <a:lstStyle/>
          <a:p>
            <a:pPr marL="92075" indent="-92075">
              <a:lnSpc>
                <a:spcPts val="13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サインシステムを踏まえた視覚障がい者誘導用ブロックの敷設範囲の見直しについて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ひらがな表記を行う案内サインについて</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誘導ブロックが整備されたからといって視覚障がい者はどこへでも行ける訳ではない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音声案内や人的誘導も含めて、必要な整備をしていただきたい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誘導ブロックをたどった行先の案内が、アプリなどとも連携しながら、多角的に対応することが望ましい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・弱視の場合、たとえばガラス張りの建物だと入口が分かりづらいが、誘導ブロックをたどるとわかるので、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建物の入口まで誘導ブロックを敷設してほしい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・主要目的施設として、営業施設にも誘導するべきではないか。</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・新設した黄色の誘導ブロックは見えやすいが、駅などで汚れているものは見えにくい。</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舗装仕上げが淡い色の場合、誘導ブロックの両側に</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10cm</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程度の黒のラインを入れるなど、舗装面とのコントラストが必要</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・前回の検討会で鋲タイプの誘導ブロックは滑りやすいと意見があったが、</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薄暗いところでは鋲タイプのステンレス枠が光って目立つので良い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インターロッキングブロックと誘導ブロックが同じ素材だと、足の裏での感じ方が同じで、誘導ブロックを見分けるのが難しい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。また、</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インターロッキングブロックは杖が目地に引っ掛かりやすく歩きにくい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。舗装にインターロッキングブロックを採用する場合は、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目地が深くないものとし、誘導ブロックは材質を変えてほしい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・トラム通行エリアに誘導ブロックを敷設する場合、誘導ブロックは耐荷重仕様ではないので、維持管理に注意してほしい。</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・万博会場では、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階段・エスカレーター・エレベーターの経路が分かれないことを期待する</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（エレベーターのみ違う場所にあることがよくある）。</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・階段、エレベーター、エスカレーターが離れた場所にあるとき、</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迷わないような案内表示（降りたところに案内板を設置するなど）について、施工中に当事者が確認することが重要</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ピクトグラムは、あまり普及していないものや統一されていないものもあるので、説明文も併記していただきたい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・会場内のトイレには原則すべてに車いす対応トイレがあるが、すべてのトイレにあることが情報周知されていないので、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男女、車いす、オールジェンダーなど、ニーズに応じたトイレの表記をしてほしい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・大型ベッドが設置されるバリアフリートイレが限られる場合、</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大人用の介護ベッドがあるという表記が必要</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大きいサイズのピクトや床面のサインについて検討いただきたい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リング下では、車いす使用者の目線に合わせて、舗装面に広場の案内表示と現在地を表示してほしい。矢印だけだと分かりにくいが、現在地と合わせて表示することで、現在地から行きたい方向がすぐにわかる。</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・リングの柱に番号をつける場合、どの番号がどの位置かが分かるようにしてほしい。</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・９か所の広場の</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案内板は夜でも照明がついて見えやすいか</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案内板の土台の色と文字の色が、白黒反転のようにコントラストが高い色使いにしてほしい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・サインにおける</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多言語表記は、中国語と韓国語も検討するべき</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目的地の方向を示すサインに、目的地までの距離表示があると分かりやすい</a:t>
            </a:r>
            <a:r>
              <a:rPr lang="ja-JP" altLang="en-US" sz="9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p:txBody>
      </p:sp>
      <p:sp>
        <p:nvSpPr>
          <p:cNvPr id="30" name="テキスト ボックス 29">
            <a:extLst>
              <a:ext uri="{FF2B5EF4-FFF2-40B4-BE49-F238E27FC236}">
                <a16:creationId xmlns:a16="http://schemas.microsoft.com/office/drawing/2014/main" id="{DE746744-DF68-4CEB-801B-700DB167B3A4}"/>
              </a:ext>
              <a:ext uri="{C183D7F6-B498-43B3-948B-1728B52AA6E4}">
                <adec:decorative xmlns:adec="http://schemas.microsoft.com/office/drawing/2017/decorative" val="0"/>
              </a:ext>
            </a:extLst>
          </p:cNvPr>
          <p:cNvSpPr txBox="1"/>
          <p:nvPr/>
        </p:nvSpPr>
        <p:spPr>
          <a:xfrm>
            <a:off x="7559675" y="1384985"/>
            <a:ext cx="1005403"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会場全体</a:t>
            </a:r>
          </a:p>
        </p:txBody>
      </p:sp>
      <p:sp>
        <p:nvSpPr>
          <p:cNvPr id="40" name="テキスト ボックス 39">
            <a:extLst>
              <a:ext uri="{FF2B5EF4-FFF2-40B4-BE49-F238E27FC236}">
                <a16:creationId xmlns:a16="http://schemas.microsoft.com/office/drawing/2014/main" id="{CC990A3F-3EB1-4084-84D0-FAD208009A09}"/>
              </a:ext>
            </a:extLst>
          </p:cNvPr>
          <p:cNvSpPr txBox="1"/>
          <p:nvPr/>
        </p:nvSpPr>
        <p:spPr>
          <a:xfrm>
            <a:off x="7642188" y="1777831"/>
            <a:ext cx="6950783" cy="2031325"/>
          </a:xfrm>
          <a:prstGeom prst="rect">
            <a:avLst/>
          </a:prstGeom>
          <a:solidFill>
            <a:srgbClr val="E60012">
              <a:alpha val="5000"/>
            </a:srgbClr>
          </a:solidFill>
          <a:ln w="25400">
            <a:solidFill>
              <a:srgbClr val="E60012"/>
            </a:solidFill>
            <a:prstDash val="solid"/>
          </a:ln>
          <a:effectLst/>
        </p:spPr>
        <p:txBody>
          <a:bodyPr wrap="square">
            <a:spAutoFit/>
          </a:bodyPr>
          <a:lstStyle>
            <a:defPPr>
              <a:defRPr lang="ja-JP"/>
            </a:defPPr>
            <a:lvl1pPr marL="173038" indent="-173038">
              <a:lnSpc>
                <a:spcPts val="900"/>
              </a:lnSpc>
              <a:defRPr sz="900" kern="100">
                <a:effectLst/>
                <a:latin typeface="游明朝" panose="02020400000000000000" pitchFamily="18" charset="-128"/>
                <a:ea typeface="UD デジタル 教科書体 NP-R" panose="02020400000000000000" pitchFamily="18" charset="-128"/>
                <a:cs typeface="Times New Roman" panose="02020603050405020304" pitchFamily="18" charset="0"/>
              </a:defRPr>
            </a:lvl1pPr>
          </a:lstStyle>
          <a:p>
            <a:pPr>
              <a:lnSpc>
                <a:spcPct val="100000"/>
              </a:lnSpc>
            </a:pPr>
            <a:r>
              <a:rPr lang="ja-JP" altLang="en-US" sz="1050" b="1" dirty="0">
                <a:solidFill>
                  <a:srgbClr val="E60012"/>
                </a:solidFill>
              </a:rPr>
              <a:t>まとめ（決定事項）</a:t>
            </a:r>
            <a:endParaRPr lang="en-US" altLang="ja-JP" sz="1050" b="1" dirty="0">
              <a:solidFill>
                <a:srgbClr val="E60012"/>
              </a:solidFill>
            </a:endParaRPr>
          </a:p>
          <a:p>
            <a:pPr marL="88900" indent="-88900">
              <a:lnSpc>
                <a:spcPct val="100000"/>
              </a:lnSpc>
            </a:pPr>
            <a:r>
              <a:rPr lang="ja-JP" altLang="en-US" sz="1050" dirty="0"/>
              <a:t>・誘導ブロックと舗装面のコントラスト、誘導ブロックの材質については、視覚障がい当事者を対象にミニ分科会を開催し、サンプルを確認していただく。</a:t>
            </a:r>
          </a:p>
          <a:p>
            <a:pPr marL="88900" indent="-88900">
              <a:lnSpc>
                <a:spcPct val="100000"/>
              </a:lnSpc>
            </a:pPr>
            <a:r>
              <a:rPr lang="ja-JP" altLang="en-US" sz="1050" dirty="0"/>
              <a:t>・営業施設は、一つの建物が中で間仕切られ、複数の施設が入っている。それらすべての施設に誘導すると混乱するので、営業施設は主要目的施設</a:t>
            </a:r>
            <a:r>
              <a:rPr lang="en-US" altLang="ja-JP" sz="1050" dirty="0"/>
              <a:t>(</a:t>
            </a:r>
            <a:r>
              <a:rPr lang="ja-JP" altLang="en-US" sz="1050" dirty="0"/>
              <a:t>誘導の対象施設</a:t>
            </a:r>
            <a:r>
              <a:rPr lang="en-US" altLang="ja-JP" sz="1050" dirty="0"/>
              <a:t>)</a:t>
            </a:r>
            <a:r>
              <a:rPr lang="ja-JP" altLang="en-US" sz="1050" dirty="0"/>
              <a:t>には位置付けない。</a:t>
            </a:r>
          </a:p>
          <a:p>
            <a:pPr marL="88900" indent="-88900">
              <a:lnSpc>
                <a:spcPct val="100000"/>
              </a:lnSpc>
            </a:pPr>
            <a:r>
              <a:rPr lang="ja-JP" altLang="en-US" sz="1050" dirty="0"/>
              <a:t>・インターロッキングブロックが不陸を起こす原因は主に街路樹の根っこなど。今回新しく敷設するので、そのような現象は起こりにくいが、会場は埋立地のため不同沈下の懸念はある。日常点検の中で対応していきたい。</a:t>
            </a:r>
          </a:p>
          <a:p>
            <a:pPr marL="88900" indent="-88900">
              <a:lnSpc>
                <a:spcPct val="100000"/>
              </a:lnSpc>
            </a:pPr>
            <a:r>
              <a:rPr lang="ja-JP" altLang="en-US" sz="1050" dirty="0"/>
              <a:t>・大きめのピクトは目立って分かりやすいが、壁の大きさや上から吊り下げる場合は看板自体も大きくなり、視界を遮るので、大きさには限界がある。</a:t>
            </a:r>
          </a:p>
          <a:p>
            <a:pPr marL="88900" indent="-88900">
              <a:lnSpc>
                <a:spcPct val="100000"/>
              </a:lnSpc>
            </a:pPr>
            <a:r>
              <a:rPr lang="ja-JP" altLang="en-US" sz="1050" dirty="0"/>
              <a:t>・サインにおける多言語表記は、日本語と英語の２か国語とする。</a:t>
            </a:r>
          </a:p>
          <a:p>
            <a:pPr marL="88900" indent="-88900">
              <a:lnSpc>
                <a:spcPct val="100000"/>
              </a:lnSpc>
            </a:pPr>
            <a:r>
              <a:rPr lang="ja-JP" altLang="en-US" sz="1050" dirty="0"/>
              <a:t>・ひらがなは、広場の名称表示にのみ併記する。</a:t>
            </a:r>
          </a:p>
          <a:p>
            <a:pPr marL="88900" indent="-88900">
              <a:lnSpc>
                <a:spcPct val="100000"/>
              </a:lnSpc>
            </a:pPr>
            <a:r>
              <a:rPr lang="ja-JP" altLang="en-US" sz="1050" spc="-20" dirty="0"/>
              <a:t>・サインにおける文字のフォントや大きさ、ピクトの大きさについて、次回検討会でモックアップ検証を実施する。</a:t>
            </a:r>
          </a:p>
        </p:txBody>
      </p:sp>
      <p:sp>
        <p:nvSpPr>
          <p:cNvPr id="44" name="テキスト ボックス 43">
            <a:extLst>
              <a:ext uri="{FF2B5EF4-FFF2-40B4-BE49-F238E27FC236}">
                <a16:creationId xmlns:a16="http://schemas.microsoft.com/office/drawing/2014/main" id="{88773115-0245-4ADD-AD0E-A0D4C6DB5EE6}"/>
              </a:ext>
              <a:ext uri="{C183D7F6-B498-43B3-948B-1728B52AA6E4}">
                <adec:decorative xmlns:adec="http://schemas.microsoft.com/office/drawing/2017/decorative" val="0"/>
              </a:ext>
            </a:extLst>
          </p:cNvPr>
          <p:cNvSpPr txBox="1"/>
          <p:nvPr/>
        </p:nvSpPr>
        <p:spPr>
          <a:xfrm>
            <a:off x="7559675" y="7595285"/>
            <a:ext cx="2236510"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スロープ実地検証報告</a:t>
            </a:r>
          </a:p>
        </p:txBody>
      </p:sp>
      <p:sp>
        <p:nvSpPr>
          <p:cNvPr id="56" name="テキスト ボックス 55">
            <a:extLst>
              <a:ext uri="{FF2B5EF4-FFF2-40B4-BE49-F238E27FC236}">
                <a16:creationId xmlns:a16="http://schemas.microsoft.com/office/drawing/2014/main" id="{5802A538-5FBD-487A-9FD9-76EE6533CD3F}"/>
              </a:ext>
              <a:ext uri="{C183D7F6-B498-43B3-948B-1728B52AA6E4}">
                <adec:decorative xmlns:adec="http://schemas.microsoft.com/office/drawing/2017/decorative" val="0"/>
              </a:ext>
            </a:extLst>
          </p:cNvPr>
          <p:cNvSpPr txBox="1"/>
          <p:nvPr/>
        </p:nvSpPr>
        <p:spPr>
          <a:xfrm>
            <a:off x="7559675" y="7918196"/>
            <a:ext cx="7099754" cy="615553"/>
          </a:xfrm>
          <a:prstGeom prst="rect">
            <a:avLst/>
          </a:prstGeom>
          <a:noFill/>
        </p:spPr>
        <p:txBody>
          <a:bodyPr wrap="square">
            <a:spAutoFit/>
          </a:bodyPr>
          <a:lstStyle>
            <a:defPPr>
              <a:defRPr lang="ja-JP"/>
            </a:defPPr>
            <a:lvl1pPr marR="5080" algn="just">
              <a:defRPr sz="850">
                <a:latin typeface="UD デジタル 教科書体 NP-R" panose="02020400000000000000" pitchFamily="18" charset="-128"/>
                <a:ea typeface="UD デジタル 教科書体 NP-R" panose="02020400000000000000" pitchFamily="18" charset="-128"/>
                <a:cs typeface="Arial Unicode MS"/>
              </a:defRPr>
            </a:lvl1pPr>
          </a:lstStyle>
          <a:p>
            <a:r>
              <a:rPr lang="ja-JP" altLang="en-US" kern="0" dirty="0"/>
              <a:t>実施日：</a:t>
            </a:r>
            <a:r>
              <a:rPr lang="en-US" altLang="ja-JP" kern="0" dirty="0"/>
              <a:t>2022</a:t>
            </a:r>
            <a:r>
              <a:rPr lang="ja-JP" altLang="en-US" kern="0" dirty="0"/>
              <a:t>年</a:t>
            </a:r>
            <a:r>
              <a:rPr lang="en-US" altLang="ja-JP" kern="0" dirty="0"/>
              <a:t>11</a:t>
            </a:r>
            <a:r>
              <a:rPr lang="ja-JP" altLang="en-US" kern="0" dirty="0"/>
              <a:t>月</a:t>
            </a:r>
            <a:r>
              <a:rPr lang="en-US" altLang="ja-JP" kern="0" dirty="0"/>
              <a:t>7</a:t>
            </a:r>
            <a:r>
              <a:rPr lang="ja-JP" altLang="en-US" kern="0" dirty="0"/>
              <a:t>日（月）</a:t>
            </a:r>
          </a:p>
          <a:p>
            <a:r>
              <a:rPr lang="ja-JP" altLang="en-US" kern="0" dirty="0"/>
              <a:t>場　所：近畿地方整備局 近畿技術事務所（枚方市）</a:t>
            </a:r>
          </a:p>
          <a:p>
            <a:r>
              <a:rPr lang="ja-JP" altLang="en-US" kern="0" dirty="0"/>
              <a:t>主　催：近畿地方整備局 日本館ワークショップ</a:t>
            </a:r>
            <a:endParaRPr lang="en-US" altLang="ja-JP" kern="0" dirty="0"/>
          </a:p>
          <a:p>
            <a:r>
              <a:rPr lang="ja-JP" altLang="en-US" kern="0" dirty="0"/>
              <a:t>検証の目的：これまでワークショップで議論してきた数値がどのようなものか、実際に体験することで理解を深める。</a:t>
            </a:r>
            <a:endParaRPr lang="en-US" altLang="ja-JP" kern="0" dirty="0"/>
          </a:p>
        </p:txBody>
      </p:sp>
      <p:sp>
        <p:nvSpPr>
          <p:cNvPr id="61" name="テキスト ボックス 60">
            <a:extLst>
              <a:ext uri="{FF2B5EF4-FFF2-40B4-BE49-F238E27FC236}">
                <a16:creationId xmlns:a16="http://schemas.microsoft.com/office/drawing/2014/main" id="{3DC08311-1153-4A33-B611-1BDE7DB1CA8C}"/>
              </a:ext>
            </a:extLst>
          </p:cNvPr>
          <p:cNvSpPr txBox="1"/>
          <p:nvPr/>
        </p:nvSpPr>
        <p:spPr>
          <a:xfrm>
            <a:off x="10208419" y="7641451"/>
            <a:ext cx="3161508" cy="584775"/>
          </a:xfrm>
          <a:prstGeom prst="rect">
            <a:avLst/>
          </a:prstGeom>
          <a:solidFill>
            <a:schemeClr val="bg1">
              <a:lumMod val="95000"/>
            </a:schemeClr>
          </a:solidFill>
        </p:spPr>
        <p:txBody>
          <a:bodyPr wrap="square">
            <a:spAutoFit/>
          </a:bodyPr>
          <a:lstStyle/>
          <a:p>
            <a:r>
              <a:rPr lang="ja-JP" altLang="en-US" sz="800" dirty="0">
                <a:latin typeface="UD デジタル 教科書体 NP-R" panose="02020400000000000000" pitchFamily="18" charset="-128"/>
                <a:ea typeface="UD デジタル 教科書体 NP-R" panose="02020400000000000000" pitchFamily="18" charset="-128"/>
              </a:rPr>
              <a:t>体験内容</a:t>
            </a:r>
            <a:r>
              <a:rPr lang="en-US" altLang="ja-JP"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異なる数値･敷設方法ごとに比較して体験</a:t>
            </a:r>
            <a:r>
              <a:rPr lang="en-US" altLang="ja-JP" sz="800" dirty="0">
                <a:latin typeface="UD デジタル 教科書体 NP-R" panose="02020400000000000000" pitchFamily="18" charset="-128"/>
                <a:ea typeface="UD デジタル 教科書体 NP-R" panose="02020400000000000000" pitchFamily="18" charset="-128"/>
              </a:rPr>
              <a:t>)</a:t>
            </a:r>
          </a:p>
          <a:p>
            <a:r>
              <a:rPr lang="ja-JP" altLang="en-US" sz="800" dirty="0">
                <a:latin typeface="UD デジタル 教科書体 NP-R" panose="02020400000000000000" pitchFamily="18" charset="-128"/>
                <a:ea typeface="UD デジタル 教科書体 NP-R" panose="02020400000000000000" pitchFamily="18" charset="-128"/>
              </a:rPr>
              <a:t>・スロープ勾配</a:t>
            </a:r>
            <a:r>
              <a:rPr lang="en-US" altLang="ja-JP" sz="800" dirty="0">
                <a:latin typeface="UD デジタル 教科書体 NP-R" panose="02020400000000000000" pitchFamily="18" charset="-128"/>
                <a:ea typeface="UD デジタル 教科書体 NP-R" panose="02020400000000000000" pitchFamily="18" charset="-128"/>
              </a:rPr>
              <a:t>(5</a:t>
            </a:r>
            <a:r>
              <a:rPr lang="ja-JP" altLang="en-US" sz="800" dirty="0">
                <a:latin typeface="UD デジタル 教科書体 NP-R" panose="02020400000000000000" pitchFamily="18" charset="-128"/>
                <a:ea typeface="UD デジタル 教科書体 NP-R" panose="02020400000000000000" pitchFamily="18" charset="-128"/>
              </a:rPr>
              <a:t>％･</a:t>
            </a:r>
            <a:r>
              <a:rPr lang="en-US" altLang="ja-JP" sz="800" dirty="0">
                <a:latin typeface="UD デジタル 教科書体 NP-R" panose="02020400000000000000" pitchFamily="18" charset="-128"/>
                <a:ea typeface="UD デジタル 教科書体 NP-R" panose="02020400000000000000" pitchFamily="18" charset="-128"/>
              </a:rPr>
              <a:t>8</a:t>
            </a:r>
            <a:r>
              <a:rPr lang="ja-JP" altLang="en-US" sz="800" dirty="0">
                <a:latin typeface="UD デジタル 教科書体 NP-R" panose="02020400000000000000" pitchFamily="18" charset="-128"/>
                <a:ea typeface="UD デジタル 教科書体 NP-R" panose="02020400000000000000" pitchFamily="18" charset="-128"/>
              </a:rPr>
              <a:t>％･</a:t>
            </a:r>
            <a:r>
              <a:rPr lang="en-US" altLang="ja-JP" sz="800" dirty="0">
                <a:latin typeface="UD デジタル 教科書体 NP-R" panose="02020400000000000000" pitchFamily="18" charset="-128"/>
                <a:ea typeface="UD デジタル 教科書体 NP-R" panose="02020400000000000000" pitchFamily="18" charset="-128"/>
              </a:rPr>
              <a:t>12</a:t>
            </a:r>
            <a:r>
              <a:rPr lang="ja-JP" altLang="en-US" sz="800" dirty="0">
                <a:latin typeface="UD デジタル 教科書体 NP-R" panose="02020400000000000000" pitchFamily="18" charset="-128"/>
                <a:ea typeface="UD デジタル 教科書体 NP-R" panose="02020400000000000000" pitchFamily="18" charset="-128"/>
              </a:rPr>
              <a:t>％</a:t>
            </a:r>
            <a:r>
              <a:rPr lang="en-US" altLang="ja-JP" sz="800" dirty="0">
                <a:latin typeface="UD デジタル 教科書体 NP-R" panose="02020400000000000000" pitchFamily="18" charset="-128"/>
                <a:ea typeface="UD デジタル 教科書体 NP-R" panose="02020400000000000000" pitchFamily="18" charset="-128"/>
              </a:rPr>
              <a:t>)</a:t>
            </a:r>
          </a:p>
          <a:p>
            <a:r>
              <a:rPr kumimoji="1" lang="ja-JP" altLang="en-US" sz="800" dirty="0">
                <a:latin typeface="UD デジタル 教科書体 NP-R" panose="02020400000000000000" pitchFamily="18" charset="-128"/>
                <a:ea typeface="UD デジタル 教科書体 NP-R" panose="02020400000000000000" pitchFamily="18" charset="-128"/>
              </a:rPr>
              <a:t>・歩車道境界における段差</a:t>
            </a:r>
            <a:r>
              <a:rPr kumimoji="1" lang="en-US" altLang="ja-JP" sz="800" dirty="0">
                <a:latin typeface="UD デジタル 教科書体 NP-R" panose="02020400000000000000" pitchFamily="18" charset="-128"/>
                <a:ea typeface="UD デジタル 教科書体 NP-R" panose="02020400000000000000" pitchFamily="18" charset="-128"/>
              </a:rPr>
              <a:t>(</a:t>
            </a:r>
            <a:r>
              <a:rPr lang="en-US" altLang="ja-JP" sz="800" dirty="0">
                <a:latin typeface="UD デジタル 教科書体 NP-R" panose="02020400000000000000" pitchFamily="18" charset="-128"/>
                <a:ea typeface="UD デジタル 教科書体 NP-R" panose="02020400000000000000" pitchFamily="18" charset="-128"/>
              </a:rPr>
              <a:t>1</a:t>
            </a:r>
            <a:r>
              <a:rPr kumimoji="1" lang="ja-JP" altLang="en-US" sz="800" dirty="0">
                <a:latin typeface="UD デジタル 教科書体 NP-R" panose="02020400000000000000" pitchFamily="18" charset="-128"/>
                <a:ea typeface="UD デジタル 教科書体 NP-R" panose="02020400000000000000" pitchFamily="18" charset="-128"/>
              </a:rPr>
              <a:t>㎝</a:t>
            </a:r>
            <a:r>
              <a:rPr lang="ja-JP" altLang="en-US" sz="800" dirty="0">
                <a:latin typeface="UD デジタル 教科書体 NP-R" panose="02020400000000000000" pitchFamily="18" charset="-128"/>
                <a:ea typeface="UD デジタル 教科書体 NP-R" panose="02020400000000000000" pitchFamily="18" charset="-128"/>
              </a:rPr>
              <a:t>･</a:t>
            </a:r>
            <a:r>
              <a:rPr kumimoji="1" lang="ja-JP" altLang="en-US" sz="800" dirty="0">
                <a:latin typeface="UD デジタル 教科書体 NP-R" panose="02020400000000000000" pitchFamily="18" charset="-128"/>
                <a:ea typeface="UD デジタル 教科書体 NP-R" panose="02020400000000000000" pitchFamily="18" charset="-128"/>
              </a:rPr>
              <a:t>２㎝･３㎝</a:t>
            </a:r>
            <a:r>
              <a:rPr kumimoji="1" lang="en-US" altLang="ja-JP" sz="800" dirty="0">
                <a:latin typeface="UD デジタル 教科書体 NP-R" panose="02020400000000000000" pitchFamily="18" charset="-128"/>
                <a:ea typeface="UD デジタル 教科書体 NP-R" panose="02020400000000000000" pitchFamily="18" charset="-128"/>
              </a:rPr>
              <a:t>)</a:t>
            </a:r>
          </a:p>
          <a:p>
            <a:r>
              <a:rPr lang="ja-JP" altLang="en-US" sz="800" spc="-50" dirty="0">
                <a:latin typeface="UD デジタル 教科書体 NP-R" panose="02020400000000000000" pitchFamily="18" charset="-128"/>
                <a:ea typeface="UD デジタル 教科書体 NP-R" panose="02020400000000000000" pitchFamily="18" charset="-128"/>
              </a:rPr>
              <a:t>・誘導ブロック上の歩行</a:t>
            </a:r>
            <a:r>
              <a:rPr lang="en-US" altLang="ja-JP" sz="800" spc="-50" dirty="0">
                <a:latin typeface="UD デジタル 教科書体 NP-R" panose="02020400000000000000" pitchFamily="18" charset="-128"/>
                <a:ea typeface="UD デジタル 教科書体 NP-R" panose="02020400000000000000" pitchFamily="18" charset="-128"/>
              </a:rPr>
              <a:t>(</a:t>
            </a:r>
            <a:r>
              <a:rPr lang="ja-JP" altLang="en-US" sz="800" spc="-50" dirty="0">
                <a:latin typeface="UD デジタル 教科書体 NP-R" panose="02020400000000000000" pitchFamily="18" charset="-128"/>
                <a:ea typeface="UD デジタル 教科書体 NP-R" panose="02020400000000000000" pitchFamily="18" charset="-128"/>
              </a:rPr>
              <a:t>連続･不連続･回り込み･輝度比の違い</a:t>
            </a:r>
            <a:r>
              <a:rPr lang="en-US" altLang="ja-JP" sz="800" spc="-50" dirty="0">
                <a:latin typeface="UD デジタル 教科書体 NP-R" panose="02020400000000000000" pitchFamily="18" charset="-128"/>
                <a:ea typeface="UD デジタル 教科書体 NP-R" panose="02020400000000000000" pitchFamily="18" charset="-128"/>
              </a:rPr>
              <a:t>)</a:t>
            </a:r>
            <a:r>
              <a:rPr lang="ja-JP" altLang="en-US" sz="800" spc="-50" dirty="0">
                <a:latin typeface="UD デジタル 教科書体 NP-R" panose="02020400000000000000" pitchFamily="18" charset="-128"/>
                <a:ea typeface="UD デジタル 教科書体 NP-R" panose="02020400000000000000" pitchFamily="18" charset="-128"/>
              </a:rPr>
              <a:t>　など</a:t>
            </a:r>
          </a:p>
        </p:txBody>
      </p:sp>
      <p:sp>
        <p:nvSpPr>
          <p:cNvPr id="41" name="テキスト ボックス 40">
            <a:extLst>
              <a:ext uri="{FF2B5EF4-FFF2-40B4-BE49-F238E27FC236}">
                <a16:creationId xmlns:a16="http://schemas.microsoft.com/office/drawing/2014/main" id="{974989CF-6D82-4E25-B641-16049D49F9F7}"/>
              </a:ext>
            </a:extLst>
          </p:cNvPr>
          <p:cNvSpPr txBox="1"/>
          <p:nvPr/>
        </p:nvSpPr>
        <p:spPr>
          <a:xfrm>
            <a:off x="7559675" y="8478615"/>
            <a:ext cx="7099754" cy="1400383"/>
          </a:xfrm>
          <a:prstGeom prst="rect">
            <a:avLst/>
          </a:prstGeom>
          <a:noFill/>
        </p:spPr>
        <p:txBody>
          <a:bodyPr wrap="square">
            <a:spAutoFit/>
          </a:bodyPr>
          <a:lstStyle>
            <a:defPPr>
              <a:defRPr lang="ja-JP"/>
            </a:defPPr>
            <a:lvl1pPr marR="5080" algn="just">
              <a:defRPr sz="850">
                <a:latin typeface="UD デジタル 教科書体 NP-R" panose="02020400000000000000" pitchFamily="18" charset="-128"/>
                <a:ea typeface="UD デジタル 教科書体 NP-R" panose="02020400000000000000" pitchFamily="18" charset="-128"/>
                <a:cs typeface="Arial Unicode MS"/>
              </a:defRPr>
            </a:lvl1pPr>
          </a:lstStyle>
          <a:p>
            <a:pPr>
              <a:spcBef>
                <a:spcPts val="300"/>
              </a:spcBef>
            </a:pPr>
            <a:r>
              <a:rPr lang="ja-JP" altLang="en-US" kern="0" dirty="0"/>
              <a:t>ご意見：</a:t>
            </a:r>
            <a:endParaRPr lang="en-US" altLang="ja-JP" kern="0" dirty="0"/>
          </a:p>
          <a:p>
            <a:r>
              <a:rPr lang="en-US" altLang="ja-JP" b="1" kern="0" dirty="0"/>
              <a:t>【</a:t>
            </a:r>
            <a:r>
              <a:rPr lang="ja-JP" altLang="en-US" b="1" kern="0" dirty="0"/>
              <a:t>視覚障がい者が車いすを体験</a:t>
            </a:r>
            <a:r>
              <a:rPr lang="en-US" altLang="ja-JP" b="1" kern="0" dirty="0"/>
              <a:t>】</a:t>
            </a:r>
            <a:r>
              <a:rPr lang="ja-JP" altLang="en-US" kern="0" dirty="0"/>
              <a:t>車いすに乗ると</a:t>
            </a:r>
            <a:r>
              <a:rPr lang="en-US" altLang="ja-JP" sz="800" b="1" u="sng" kern="0" dirty="0">
                <a:solidFill>
                  <a:srgbClr val="0068B7"/>
                </a:solidFill>
                <a:cs typeface="Times New Roman" panose="02020603050405020304" pitchFamily="18" charset="0"/>
              </a:rPr>
              <a:t>2</a:t>
            </a:r>
            <a:r>
              <a:rPr lang="ja-JP" altLang="en-US" sz="800" b="1" u="sng" kern="0" dirty="0">
                <a:solidFill>
                  <a:srgbClr val="0068B7"/>
                </a:solidFill>
                <a:cs typeface="Times New Roman" panose="02020603050405020304" pitchFamily="18" charset="0"/>
              </a:rPr>
              <a:t>～</a:t>
            </a:r>
            <a:r>
              <a:rPr lang="en-US" altLang="ja-JP" sz="800" b="1" u="sng" kern="0" dirty="0">
                <a:solidFill>
                  <a:srgbClr val="0068B7"/>
                </a:solidFill>
                <a:cs typeface="Times New Roman" panose="02020603050405020304" pitchFamily="18" charset="0"/>
              </a:rPr>
              <a:t>3㎝</a:t>
            </a:r>
            <a:r>
              <a:rPr lang="ja-JP" altLang="en-US" sz="800" b="1" u="sng" kern="0" dirty="0">
                <a:solidFill>
                  <a:srgbClr val="0068B7"/>
                </a:solidFill>
                <a:cs typeface="Times New Roman" panose="02020603050405020304" pitchFamily="18" charset="0"/>
              </a:rPr>
              <a:t>の段差でもかなり違いが分かる</a:t>
            </a:r>
            <a:r>
              <a:rPr lang="ja-JP" altLang="en-US" kern="0" dirty="0"/>
              <a:t>。車いすを体験して、</a:t>
            </a:r>
            <a:r>
              <a:rPr lang="ja-JP" altLang="en-US" sz="800" b="1" u="sng" kern="0" dirty="0">
                <a:solidFill>
                  <a:srgbClr val="0068B7"/>
                </a:solidFill>
                <a:cs typeface="Times New Roman" panose="02020603050405020304" pitchFamily="18" charset="0"/>
              </a:rPr>
              <a:t>点字ブロックがこんなにガタガタすることを知り、車いす使用者にとっては大変だと感じた</a:t>
            </a:r>
            <a:r>
              <a:rPr lang="ja-JP" altLang="en-US" kern="0" dirty="0"/>
              <a:t>。</a:t>
            </a:r>
            <a:endParaRPr lang="en-US" altLang="ja-JP" kern="0" dirty="0"/>
          </a:p>
          <a:p>
            <a:r>
              <a:rPr lang="en-US" altLang="ja-JP" b="1" kern="0" dirty="0"/>
              <a:t>【</a:t>
            </a:r>
            <a:r>
              <a:rPr lang="ja-JP" altLang="en-US" b="1" kern="0" dirty="0"/>
              <a:t>車いす使用者が目隠しして体験</a:t>
            </a:r>
            <a:r>
              <a:rPr lang="en-US" altLang="ja-JP" b="1" kern="0" dirty="0"/>
              <a:t>】</a:t>
            </a:r>
            <a:r>
              <a:rPr lang="ja-JP" altLang="en-US" sz="800" b="1" u="sng" kern="0" dirty="0">
                <a:solidFill>
                  <a:srgbClr val="0068B7"/>
                </a:solidFill>
                <a:cs typeface="Times New Roman" panose="02020603050405020304" pitchFamily="18" charset="0"/>
              </a:rPr>
              <a:t>足裏の感覚で点字ブロックを確認したが全くわからなかった</a:t>
            </a:r>
            <a:r>
              <a:rPr lang="ja-JP" altLang="en-US" kern="0" dirty="0"/>
              <a:t>。横断歩道で</a:t>
            </a:r>
            <a:r>
              <a:rPr lang="ja-JP" altLang="en-US" sz="800" b="1" u="sng" kern="0" dirty="0">
                <a:solidFill>
                  <a:srgbClr val="0068B7"/>
                </a:solidFill>
                <a:cs typeface="Times New Roman" panose="02020603050405020304" pitchFamily="18" charset="0"/>
              </a:rPr>
              <a:t>点字ブロックが途切れると不安</a:t>
            </a:r>
            <a:r>
              <a:rPr lang="ja-JP" altLang="en-US" kern="0" dirty="0"/>
              <a:t>。</a:t>
            </a:r>
            <a:endParaRPr lang="en-US" altLang="ja-JP" kern="0" dirty="0"/>
          </a:p>
          <a:p>
            <a:r>
              <a:rPr lang="en-US" altLang="ja-JP" b="1" kern="0" dirty="0"/>
              <a:t>【</a:t>
            </a:r>
            <a:r>
              <a:rPr lang="ja-JP" altLang="en-US" b="1" kern="0" dirty="0"/>
              <a:t>視覚障がい当事者としてのご意見</a:t>
            </a:r>
            <a:r>
              <a:rPr lang="en-US" altLang="ja-JP" b="1" kern="0" dirty="0"/>
              <a:t>】</a:t>
            </a:r>
          </a:p>
          <a:p>
            <a:pPr marL="88900" indent="-88900"/>
            <a:r>
              <a:rPr lang="ja-JP" altLang="en-US" kern="0" dirty="0"/>
              <a:t>・目隠しをしていると５％勾配だとスロープと気づかないが、</a:t>
            </a:r>
            <a:r>
              <a:rPr lang="ja-JP" altLang="en-US" sz="800" b="1" u="sng" kern="0" dirty="0">
                <a:solidFill>
                  <a:srgbClr val="0068B7"/>
                </a:solidFill>
                <a:cs typeface="Times New Roman" panose="02020603050405020304" pitchFamily="18" charset="0"/>
              </a:rPr>
              <a:t>始めと終わりには警告ブロックを敷設するほうがいい</a:t>
            </a:r>
            <a:r>
              <a:rPr lang="ja-JP" altLang="en-US" kern="0" dirty="0"/>
              <a:t>。</a:t>
            </a:r>
            <a:r>
              <a:rPr lang="ja-JP" altLang="en-US" sz="800" b="1" u="sng" kern="0" dirty="0">
                <a:solidFill>
                  <a:srgbClr val="0068B7"/>
                </a:solidFill>
                <a:cs typeface="Times New Roman" panose="02020603050405020304" pitchFamily="18" charset="0"/>
              </a:rPr>
              <a:t>踊り場が認識できるように、床の色を変えるか警告ブロックを敷設するほうがいい</a:t>
            </a:r>
            <a:r>
              <a:rPr lang="ja-JP" altLang="en-US" kern="0" dirty="0"/>
              <a:t>。</a:t>
            </a:r>
            <a:r>
              <a:rPr lang="ja-JP" altLang="en-US" sz="800" b="1" u="sng" kern="0" dirty="0">
                <a:solidFill>
                  <a:srgbClr val="0068B7"/>
                </a:solidFill>
                <a:cs typeface="Times New Roman" panose="02020603050405020304" pitchFamily="18" charset="0"/>
              </a:rPr>
              <a:t>長さ</a:t>
            </a:r>
            <a:r>
              <a:rPr lang="en-US" altLang="ja-JP" sz="800" b="1" u="sng" kern="0" dirty="0">
                <a:solidFill>
                  <a:srgbClr val="0068B7"/>
                </a:solidFill>
                <a:cs typeface="Times New Roman" panose="02020603050405020304" pitchFamily="18" charset="0"/>
              </a:rPr>
              <a:t>1.5</a:t>
            </a:r>
            <a:r>
              <a:rPr lang="ja-JP" altLang="en-US" sz="800" b="1" u="sng" kern="0" dirty="0">
                <a:solidFill>
                  <a:srgbClr val="0068B7"/>
                </a:solidFill>
                <a:cs typeface="Times New Roman" panose="02020603050405020304" pitchFamily="18" charset="0"/>
              </a:rPr>
              <a:t>ｍの踊り場だと警告ブロックは一列でもいいかもしれない</a:t>
            </a:r>
            <a:r>
              <a:rPr lang="ja-JP" altLang="en-US" kern="0" dirty="0"/>
              <a:t>。</a:t>
            </a:r>
            <a:endParaRPr lang="en-US" altLang="ja-JP" kern="0" dirty="0"/>
          </a:p>
          <a:p>
            <a:pPr marL="88900" indent="-88900"/>
            <a:r>
              <a:rPr lang="ja-JP" altLang="en-US" kern="0" dirty="0"/>
              <a:t>・</a:t>
            </a:r>
            <a:r>
              <a:rPr lang="ja-JP" altLang="en-US" sz="800" b="1" u="sng" kern="0" dirty="0">
                <a:solidFill>
                  <a:srgbClr val="0068B7"/>
                </a:solidFill>
                <a:cs typeface="Times New Roman" panose="02020603050405020304" pitchFamily="18" charset="0"/>
              </a:rPr>
              <a:t>５％勾配のスロープは、警告ブロックはなくてもいい</a:t>
            </a:r>
            <a:r>
              <a:rPr lang="ja-JP" altLang="en-US" kern="0" dirty="0"/>
              <a:t>。</a:t>
            </a:r>
            <a:endParaRPr lang="en-US" altLang="ja-JP" kern="0" dirty="0"/>
          </a:p>
          <a:p>
            <a:r>
              <a:rPr lang="en-US" altLang="ja-JP" b="1" kern="0" dirty="0"/>
              <a:t>【</a:t>
            </a:r>
            <a:r>
              <a:rPr lang="ja-JP" altLang="en-US" b="1" kern="0" dirty="0"/>
              <a:t>車いす使用者としての意見</a:t>
            </a:r>
            <a:r>
              <a:rPr lang="en-US" altLang="ja-JP" b="1" kern="0" dirty="0"/>
              <a:t>】</a:t>
            </a:r>
            <a:r>
              <a:rPr lang="ja-JP" altLang="en-US" sz="800" b="1" u="sng" kern="0" dirty="0">
                <a:solidFill>
                  <a:srgbClr val="0068B7"/>
                </a:solidFill>
                <a:cs typeface="Times New Roman" panose="02020603050405020304" pitchFamily="18" charset="0"/>
              </a:rPr>
              <a:t>勾配５％以下のスロープでも踊り場がないと手を放せる場所がない</a:t>
            </a:r>
            <a:r>
              <a:rPr lang="ja-JP" altLang="en-US" kern="0" dirty="0"/>
              <a:t>。ダラダラとゆっくり進んだり、途中で立ち止まったりされると困る。</a:t>
            </a:r>
            <a:r>
              <a:rPr lang="ja-JP" altLang="en-US" sz="800" b="1" u="sng" kern="0" dirty="0">
                <a:solidFill>
                  <a:srgbClr val="0068B7"/>
                </a:solidFill>
                <a:cs typeface="Times New Roman" panose="02020603050405020304" pitchFamily="18" charset="0"/>
              </a:rPr>
              <a:t>踊り場に警告ブロックがあると「ここは平たんなので手を放しても大丈夫」とすぐに理解できる</a:t>
            </a:r>
            <a:r>
              <a:rPr lang="ja-JP" altLang="en-US" kern="0" dirty="0"/>
              <a:t>。</a:t>
            </a:r>
            <a:endParaRPr lang="en-US" altLang="ja-JP" kern="0" dirty="0"/>
          </a:p>
        </p:txBody>
      </p:sp>
      <p:sp>
        <p:nvSpPr>
          <p:cNvPr id="223" name="正方形/長方形 222">
            <a:extLst>
              <a:ext uri="{FF2B5EF4-FFF2-40B4-BE49-F238E27FC236}">
                <a16:creationId xmlns:a16="http://schemas.microsoft.com/office/drawing/2014/main" id="{DEF9953D-B34F-4DA4-92F5-DAEFB8A62352}"/>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194" name="スライド番号プレースホルダー 2">
            <a:extLst>
              <a:ext uri="{FF2B5EF4-FFF2-40B4-BE49-F238E27FC236}">
                <a16:creationId xmlns:a16="http://schemas.microsoft.com/office/drawing/2014/main" id="{0EB6AE8A-7BDC-4680-ABFB-B366AE3EBF5F}"/>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2023</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31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3" name="正方形/長方形 22">
            <a:extLst>
              <a:ext uri="{FF2B5EF4-FFF2-40B4-BE49-F238E27FC236}">
                <a16:creationId xmlns:a16="http://schemas.microsoft.com/office/drawing/2014/main" id="{7752D002-817F-49A2-A494-16743D3161C7}"/>
              </a:ext>
              <a:ext uri="{C183D7F6-B498-43B3-948B-1728B52AA6E4}">
                <adec:decorative xmlns:adec="http://schemas.microsoft.com/office/drawing/2017/decorative" val="1"/>
              </a:ext>
            </a:extLst>
          </p:cNvPr>
          <p:cNvSpPr/>
          <p:nvPr/>
        </p:nvSpPr>
        <p:spPr>
          <a:xfrm>
            <a:off x="538164" y="415149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pic>
        <p:nvPicPr>
          <p:cNvPr id="8" name="図 7">
            <a:extLst>
              <a:ext uri="{FF2B5EF4-FFF2-40B4-BE49-F238E27FC236}">
                <a16:creationId xmlns:a16="http://schemas.microsoft.com/office/drawing/2014/main" id="{B4ADF158-0106-444B-8B55-5974C3BD27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97951" y="3874164"/>
            <a:ext cx="4890853" cy="3617193"/>
          </a:xfrm>
          <a:prstGeom prst="rect">
            <a:avLst/>
          </a:prstGeom>
        </p:spPr>
      </p:pic>
      <p:sp>
        <p:nvSpPr>
          <p:cNvPr id="38" name="テキスト ボックス 37">
            <a:extLst>
              <a:ext uri="{FF2B5EF4-FFF2-40B4-BE49-F238E27FC236}">
                <a16:creationId xmlns:a16="http://schemas.microsoft.com/office/drawing/2014/main" id="{1A64F9F3-B1E9-4452-95DE-30E3D324B1CE}"/>
              </a:ext>
              <a:ext uri="{C183D7F6-B498-43B3-948B-1728B52AA6E4}">
                <adec:decorative xmlns:adec="http://schemas.microsoft.com/office/drawing/2017/decorative" val="1"/>
              </a:ext>
            </a:extLst>
          </p:cNvPr>
          <p:cNvSpPr txBox="1"/>
          <p:nvPr/>
        </p:nvSpPr>
        <p:spPr>
          <a:xfrm>
            <a:off x="7577653" y="5819647"/>
            <a:ext cx="1212674" cy="1661993"/>
          </a:xfrm>
          <a:prstGeom prst="rect">
            <a:avLst/>
          </a:prstGeom>
          <a:solidFill>
            <a:schemeClr val="bg1"/>
          </a:solidFill>
        </p:spPr>
        <p:txBody>
          <a:bodyPr wrap="square">
            <a:spAutoFit/>
          </a:bodyPr>
          <a:lstStyle/>
          <a:p>
            <a:pPr marR="5080" algn="just"/>
            <a:r>
              <a:rPr lang="ja-JP" altLang="en-US" sz="850" dirty="0">
                <a:latin typeface="UD デジタル 教科書体 NP-R" panose="02020400000000000000" pitchFamily="18" charset="-128"/>
                <a:ea typeface="UD デジタル 教科書体 NP-R" panose="02020400000000000000" pitchFamily="18" charset="-128"/>
                <a:cs typeface="Arial Unicode MS"/>
              </a:rPr>
              <a:t>優先的な経路誘導を行う</a:t>
            </a:r>
            <a:r>
              <a:rPr lang="ja-JP" altLang="en-US" sz="850" u="sng" dirty="0">
                <a:latin typeface="UD デジタル 教科書体 NP-R" panose="02020400000000000000" pitchFamily="18" charset="-128"/>
                <a:ea typeface="UD デジタル 教科書体 NP-R" panose="02020400000000000000" pitchFamily="18" charset="-128"/>
                <a:cs typeface="Arial Unicode MS"/>
              </a:rPr>
              <a:t>主要施設</a:t>
            </a:r>
            <a:r>
              <a:rPr lang="ja-JP" altLang="en-US" sz="850" dirty="0">
                <a:latin typeface="UD デジタル 教科書体 NP-R" panose="02020400000000000000" pitchFamily="18" charset="-128"/>
                <a:ea typeface="UD デジタル 教科書体 NP-R" panose="02020400000000000000" pitchFamily="18" charset="-128"/>
                <a:cs typeface="Arial Unicode MS"/>
              </a:rPr>
              <a:t>を設定することで、経路誘導表示の不必要な羅列</a:t>
            </a:r>
            <a:r>
              <a:rPr lang="en-US" altLang="ja-JP" sz="850" dirty="0">
                <a:latin typeface="UD デジタル 教科書体 NP-R" panose="02020400000000000000" pitchFamily="18" charset="-128"/>
                <a:ea typeface="UD デジタル 教科書体 NP-R" panose="02020400000000000000" pitchFamily="18" charset="-128"/>
                <a:cs typeface="Arial Unicode MS"/>
              </a:rPr>
              <a:t>(</a:t>
            </a:r>
            <a:r>
              <a:rPr lang="ja-JP" altLang="en-US" sz="850" dirty="0">
                <a:latin typeface="UD デジタル 教科書体 NP-R" panose="02020400000000000000" pitchFamily="18" charset="-128"/>
                <a:ea typeface="UD デジタル 教科書体 NP-R" panose="02020400000000000000" pitchFamily="18" charset="-128"/>
                <a:cs typeface="Arial Unicode MS"/>
              </a:rPr>
              <a:t>サインの情報過多</a:t>
            </a:r>
            <a:r>
              <a:rPr lang="en-US" altLang="ja-JP" sz="850" dirty="0">
                <a:latin typeface="UD デジタル 教科書体 NP-R" panose="02020400000000000000" pitchFamily="18" charset="-128"/>
                <a:ea typeface="UD デジタル 教科書体 NP-R" panose="02020400000000000000" pitchFamily="18" charset="-128"/>
                <a:cs typeface="Arial Unicode MS"/>
              </a:rPr>
              <a:t>)</a:t>
            </a:r>
            <a:r>
              <a:rPr lang="ja-JP" altLang="en-US" sz="850" dirty="0">
                <a:latin typeface="UD デジタル 教科書体 NP-R" panose="02020400000000000000" pitchFamily="18" charset="-128"/>
                <a:ea typeface="UD デジタル 教科書体 NP-R" panose="02020400000000000000" pitchFamily="18" charset="-128"/>
                <a:cs typeface="Arial Unicode MS"/>
              </a:rPr>
              <a:t>を避けた、わかりやすい案内誘導を行います。サインシステムにおける主要誘導施設まで、誘導ブロックを連続して設置する方針とします。</a:t>
            </a:r>
            <a:endParaRPr lang="en-US" altLang="ja-JP" sz="85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2" name="グループ化 211">
            <a:extLst>
              <a:ext uri="{FF2B5EF4-FFF2-40B4-BE49-F238E27FC236}">
                <a16:creationId xmlns:a16="http://schemas.microsoft.com/office/drawing/2014/main" id="{3175BDBB-A6EF-4BCB-B39A-897B0DBA6E3B}"/>
              </a:ext>
              <a:ext uri="{C183D7F6-B498-43B3-948B-1728B52AA6E4}">
                <adec:decorative xmlns:adec="http://schemas.microsoft.com/office/drawing/2017/decorative" val="1"/>
              </a:ext>
            </a:extLst>
          </p:cNvPr>
          <p:cNvGrpSpPr/>
          <p:nvPr/>
        </p:nvGrpSpPr>
        <p:grpSpPr>
          <a:xfrm>
            <a:off x="13338486" y="258337"/>
            <a:ext cx="1254485" cy="273677"/>
            <a:chOff x="2257363" y="4641057"/>
            <a:chExt cx="1762531" cy="384512"/>
          </a:xfrm>
        </p:grpSpPr>
        <p:pic>
          <p:nvPicPr>
            <p:cNvPr id="213" name="Picture 2" descr="EXPO2025">
              <a:extLst>
                <a:ext uri="{FF2B5EF4-FFF2-40B4-BE49-F238E27FC236}">
                  <a16:creationId xmlns:a16="http://schemas.microsoft.com/office/drawing/2014/main" id="{F3B20081-22B1-4ED5-A9D6-835AC250DFF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214" name="グループ化 213">
              <a:extLst>
                <a:ext uri="{FF2B5EF4-FFF2-40B4-BE49-F238E27FC236}">
                  <a16:creationId xmlns:a16="http://schemas.microsoft.com/office/drawing/2014/main" id="{6ACC2F36-0CA0-49FA-AAEA-1F80ADECAC28}"/>
                </a:ext>
              </a:extLst>
            </p:cNvPr>
            <p:cNvGrpSpPr/>
            <p:nvPr userDrawn="1"/>
          </p:nvGrpSpPr>
          <p:grpSpPr>
            <a:xfrm>
              <a:off x="2603642" y="4641057"/>
              <a:ext cx="1416252" cy="367363"/>
              <a:chOff x="2575068" y="4593444"/>
              <a:chExt cx="2285714" cy="592895"/>
            </a:xfrm>
          </p:grpSpPr>
          <p:pic>
            <p:nvPicPr>
              <p:cNvPr id="215" name="Picture 2" descr="Osaka,KANSAI,JAPAN EXPO2025 Design System">
                <a:extLst>
                  <a:ext uri="{FF2B5EF4-FFF2-40B4-BE49-F238E27FC236}">
                    <a16:creationId xmlns:a16="http://schemas.microsoft.com/office/drawing/2014/main" id="{DE97FE57-FF16-4AAA-A62B-5CACBFC4BD7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216" name="図 215">
                <a:extLst>
                  <a:ext uri="{FF2B5EF4-FFF2-40B4-BE49-F238E27FC236}">
                    <a16:creationId xmlns:a16="http://schemas.microsoft.com/office/drawing/2014/main" id="{9E18E1DB-BE43-4CA8-B39B-6A90AC63733D}"/>
                  </a:ext>
                </a:extLst>
              </p:cNvPr>
              <p:cNvPicPr>
                <a:picLocks noChangeAspect="1"/>
              </p:cNvPicPr>
              <p:nvPr userDrawn="1"/>
            </p:nvPicPr>
            <p:blipFill>
              <a:blip r:embed="rId5"/>
              <a:stretch>
                <a:fillRect/>
              </a:stretch>
            </p:blipFill>
            <p:spPr>
              <a:xfrm>
                <a:off x="2575068" y="4593444"/>
                <a:ext cx="2285714" cy="209524"/>
              </a:xfrm>
              <a:prstGeom prst="rect">
                <a:avLst/>
              </a:prstGeom>
            </p:spPr>
          </p:pic>
        </p:grpSp>
      </p:grpSp>
      <p:grpSp>
        <p:nvGrpSpPr>
          <p:cNvPr id="16" name="グループ化 15">
            <a:extLst>
              <a:ext uri="{FF2B5EF4-FFF2-40B4-BE49-F238E27FC236}">
                <a16:creationId xmlns:a16="http://schemas.microsoft.com/office/drawing/2014/main" id="{3D99D170-60FB-4A8C-A361-039701887FC2}"/>
              </a:ext>
              <a:ext uri="{C183D7F6-B498-43B3-948B-1728B52AA6E4}">
                <adec:decorative xmlns:adec="http://schemas.microsoft.com/office/drawing/2017/decorative" val="1"/>
              </a:ext>
            </a:extLst>
          </p:cNvPr>
          <p:cNvGrpSpPr/>
          <p:nvPr/>
        </p:nvGrpSpPr>
        <p:grpSpPr>
          <a:xfrm>
            <a:off x="538164" y="1414671"/>
            <a:ext cx="1183337" cy="276999"/>
            <a:chOff x="-260308" y="2858700"/>
            <a:chExt cx="1183337" cy="276999"/>
          </a:xfrm>
        </p:grpSpPr>
        <p:sp>
          <p:nvSpPr>
            <p:cNvPr id="20" name="正方形/長方形 19">
              <a:extLst>
                <a:ext uri="{FF2B5EF4-FFF2-40B4-BE49-F238E27FC236}">
                  <a16:creationId xmlns:a16="http://schemas.microsoft.com/office/drawing/2014/main" id="{FD488DB7-61D4-4B2C-B801-281F892E6523}"/>
                </a:ext>
              </a:extLst>
            </p:cNvPr>
            <p:cNvSpPr/>
            <p:nvPr/>
          </p:nvSpPr>
          <p:spPr>
            <a:xfrm>
              <a:off x="-260308" y="2864757"/>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sp>
          <p:nvSpPr>
            <p:cNvPr id="21" name="スライド番号プレースホルダー 2">
              <a:extLst>
                <a:ext uri="{FF2B5EF4-FFF2-40B4-BE49-F238E27FC236}">
                  <a16:creationId xmlns:a16="http://schemas.microsoft.com/office/drawing/2014/main" id="{9E9DDF33-D1E2-401E-86B9-AF2C2B8F6467}"/>
                </a:ext>
              </a:extLst>
            </p:cNvPr>
            <p:cNvSpPr txBox="1">
              <a:spLocks/>
            </p:cNvSpPr>
            <p:nvPr/>
          </p:nvSpPr>
          <p:spPr>
            <a:xfrm>
              <a:off x="-301" y="2858700"/>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25" name="表 9">
            <a:extLst>
              <a:ext uri="{FF2B5EF4-FFF2-40B4-BE49-F238E27FC236}">
                <a16:creationId xmlns:a16="http://schemas.microsoft.com/office/drawing/2014/main" id="{D00518CB-285D-42F1-A958-70B217F624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7768141"/>
              </p:ext>
            </p:extLst>
          </p:nvPr>
        </p:nvGraphicFramePr>
        <p:xfrm>
          <a:off x="538163" y="1768775"/>
          <a:ext cx="6777037" cy="221742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05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777449"/>
                  </a:ext>
                </a:extLst>
              </a:tr>
              <a:tr h="0">
                <a:tc>
                  <a:txBody>
                    <a:bodyPr/>
                    <a:lstStyle/>
                    <a:p>
                      <a:pPr algn="l"/>
                      <a:r>
                        <a:rPr kumimoji="1" lang="ja-JP" altLang="en-US" sz="105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194729"/>
                  </a:ext>
                </a:extLst>
              </a:tr>
              <a:tr h="397612">
                <a:tc>
                  <a:txBody>
                    <a:bodyPr/>
                    <a:lstStyle/>
                    <a:p>
                      <a:pPr algn="l"/>
                      <a:r>
                        <a:rPr kumimoji="1" lang="ja-JP" altLang="en-US" sz="105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05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05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1" lang="ja-JP" altLang="en-US" sz="1050" b="0" dirty="0">
                          <a:latin typeface="UD デジタル 教科書体 NP-R" panose="02020400000000000000" pitchFamily="18" charset="-128"/>
                          <a:ea typeface="UD デジタル 教科書体 NP-R" panose="02020400000000000000" pitchFamily="18" charset="-128"/>
                        </a:rPr>
                        <a:t>柳原 崇男</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近畿大学理工学部社会環境工学科 准教授</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、三星 昭宏</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、内田 敬</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大阪公立大学大学院工学研究科 教授</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、六條 友聡</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、西村 秀樹</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滋賀県視覚障害者福祉協会</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、岸本 慶子</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自立生活夢宙センター 交通アクセス担当</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、海老澤 弥生</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きんきビジョンサポート</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、尾上 浩二</a:t>
                      </a:r>
                      <a:r>
                        <a:rPr kumimoji="1" lang="en-US" altLang="ja-JP" sz="1050" b="0" dirty="0">
                          <a:latin typeface="UD デジタル 教科書体 NP-R" panose="02020400000000000000" pitchFamily="18" charset="-128"/>
                          <a:ea typeface="UD デジタル 教科書体 NP-R" panose="02020400000000000000" pitchFamily="18" charset="-128"/>
                        </a:rPr>
                        <a:t>[DPI</a:t>
                      </a:r>
                      <a:r>
                        <a:rPr kumimoji="1" lang="ja-JP" altLang="en-US" sz="105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、堀 篤子</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en-US" altLang="ja-JP" sz="1050" b="0" dirty="0" err="1">
                          <a:latin typeface="UD デジタル 教科書体 NP-R" panose="02020400000000000000" pitchFamily="18" charset="-128"/>
                          <a:ea typeface="UD デジタル 教科書体 NP-R" panose="02020400000000000000" pitchFamily="18" charset="-128"/>
                        </a:rPr>
                        <a:t>NPO</a:t>
                      </a:r>
                      <a:r>
                        <a:rPr kumimoji="1" lang="ja-JP" altLang="en-US" sz="1050" b="0" dirty="0">
                          <a:latin typeface="UD デジタル 教科書体 NP-R" panose="02020400000000000000" pitchFamily="18" charset="-128"/>
                          <a:ea typeface="UD デジタル 教科書体 NP-R" panose="02020400000000000000" pitchFamily="18" charset="-128"/>
                        </a:rPr>
                        <a:t>法人ちゅうぶ スタッフ・障害者の自立と完全参加を目指す大阪連絡会議</a:t>
                      </a:r>
                      <a:r>
                        <a:rPr kumimoji="1" lang="en-US" altLang="ja-JP" sz="1050" b="0" dirty="0">
                          <a:latin typeface="UD デジタル 教科書体 NP-R" panose="02020400000000000000" pitchFamily="18" charset="-128"/>
                          <a:ea typeface="UD デジタル 教科書体 NP-R" panose="02020400000000000000" pitchFamily="18" charset="-128"/>
                        </a:rPr>
                        <a:t> </a:t>
                      </a:r>
                      <a:r>
                        <a:rPr kumimoji="1" lang="ja-JP" altLang="en-US" sz="1050" b="0" dirty="0">
                          <a:latin typeface="UD デジタル 教科書体 NP-R" panose="02020400000000000000" pitchFamily="18" charset="-128"/>
                          <a:ea typeface="UD デジタル 教科書体 NP-R" panose="02020400000000000000" pitchFamily="18" charset="-128"/>
                        </a:rPr>
                        <a:t>交通部会担当</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ja-JP" altLang="en-US" sz="1050" b="0" dirty="0">
                          <a:latin typeface="UD デジタル 教科書体 NP-R" panose="02020400000000000000" pitchFamily="18" charset="-128"/>
                          <a:ea typeface="UD デジタル 教科書体 NP-R" panose="02020400000000000000" pitchFamily="18" charset="-128"/>
                        </a:rPr>
                        <a:t>、矢倉 紀</a:t>
                      </a:r>
                      <a:r>
                        <a:rPr kumimoji="1" lang="en-US" altLang="ja-JP" sz="1050" b="0" dirty="0">
                          <a:latin typeface="UD デジタル 教科書体 NP-R" panose="02020400000000000000" pitchFamily="18" charset="-128"/>
                          <a:ea typeface="UD デジタル 教科書体 NP-R" panose="02020400000000000000" pitchFamily="18" charset="-128"/>
                        </a:rPr>
                        <a:t>[</a:t>
                      </a:r>
                      <a:r>
                        <a:rPr kumimoji="1" lang="en-US" altLang="ja-JP" sz="1050" b="0" dirty="0" err="1">
                          <a:latin typeface="UD デジタル 教科書体 NP-R" panose="02020400000000000000" pitchFamily="18" charset="-128"/>
                          <a:ea typeface="UD デジタル 教科書体 NP-R" panose="02020400000000000000" pitchFamily="18" charset="-128"/>
                        </a:rPr>
                        <a:t>NPO</a:t>
                      </a:r>
                      <a:r>
                        <a:rPr kumimoji="1" lang="ja-JP" altLang="en-US" sz="1050" b="0" dirty="0">
                          <a:latin typeface="UD デジタル 教科書体 NP-R" panose="02020400000000000000" pitchFamily="18" charset="-128"/>
                          <a:ea typeface="UD デジタル 教科書体 NP-R" panose="02020400000000000000" pitchFamily="18" charset="-128"/>
                        </a:rPr>
                        <a:t>法人大阪盲ろう者友の会 代表理事</a:t>
                      </a:r>
                      <a:r>
                        <a:rPr kumimoji="1" lang="en-US" altLang="ja-JP" sz="105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3925101"/>
                  </a:ext>
                </a:extLst>
              </a:tr>
              <a:tr h="0">
                <a:tc>
                  <a:txBody>
                    <a:bodyPr/>
                    <a:lstStyle/>
                    <a:p>
                      <a:pPr algn="l"/>
                      <a:r>
                        <a:rPr kumimoji="1" lang="ja-JP" altLang="en-US" sz="105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05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1" lang="ja-JP" altLang="en-US" sz="1050" b="0" dirty="0">
                          <a:latin typeface="UD デジタル 教科書体 NP-R" panose="02020400000000000000" pitchFamily="18" charset="-128"/>
                          <a:ea typeface="UD デジタル 教科書体 NP-R" panose="02020400000000000000" pitchFamily="18" charset="-128"/>
                        </a:rPr>
                        <a:t>会場全体（園路内）、視覚障がい者誘導用ブロック</a:t>
                      </a:r>
                      <a:endParaRPr kumimoji="1" lang="en-US" altLang="ja-JP" sz="105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6500858"/>
                  </a:ext>
                </a:extLst>
              </a:tr>
              <a:tr h="182511">
                <a:tc>
                  <a:txBody>
                    <a:bodyPr/>
                    <a:lstStyle/>
                    <a:p>
                      <a:pPr algn="l"/>
                      <a:r>
                        <a:rPr kumimoji="1" lang="ja-JP" altLang="en-US" sz="105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05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1" lang="ja-JP" altLang="en-US" sz="1050" b="0" spc="-20" baseline="0" dirty="0">
                          <a:latin typeface="UD デジタル 教科書体 NP-R" panose="02020400000000000000" pitchFamily="18" charset="-128"/>
                          <a:ea typeface="UD デジタル 教科書体 NP-R" panose="02020400000000000000" pitchFamily="18" charset="-128"/>
                        </a:rPr>
                        <a:t>①サインシステムを踏まえた視覚障がい者誘導用ブロックの敷設範囲の見直しについて </a:t>
                      </a:r>
                    </a:p>
                    <a:p>
                      <a:pPr algn="just"/>
                      <a:r>
                        <a:rPr kumimoji="1" lang="ja-JP" altLang="en-US" sz="1050" b="0" dirty="0">
                          <a:latin typeface="UD デジタル 教科書体 NP-R" panose="02020400000000000000" pitchFamily="18" charset="-128"/>
                          <a:ea typeface="UD デジタル 教科書体 NP-R" panose="02020400000000000000" pitchFamily="18" charset="-128"/>
                        </a:rPr>
                        <a:t>②ひらがな表記を行う案内サインについて </a:t>
                      </a:r>
                      <a:endParaRPr kumimoji="1" lang="en-US" altLang="ja-JP" sz="105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2992373"/>
                  </a:ext>
                </a:extLst>
              </a:tr>
            </a:tbl>
          </a:graphicData>
        </a:graphic>
      </p:graphicFrame>
      <p:cxnSp>
        <p:nvCxnSpPr>
          <p:cNvPr id="26" name="直線コネクタ 25">
            <a:extLst>
              <a:ext uri="{FF2B5EF4-FFF2-40B4-BE49-F238E27FC236}">
                <a16:creationId xmlns:a16="http://schemas.microsoft.com/office/drawing/2014/main" id="{3910B86E-6C78-4EAF-BEE5-7F9C51AFEB23}"/>
              </a:ext>
              <a:ext uri="{C183D7F6-B498-43B3-948B-1728B52AA6E4}">
                <adec:decorative xmlns:adec="http://schemas.microsoft.com/office/drawing/2017/decorative" val="1"/>
              </a:ext>
            </a:extLst>
          </p:cNvPr>
          <p:cNvCxnSpPr>
            <a:cxnSpLocks/>
          </p:cNvCxnSpPr>
          <p:nvPr/>
        </p:nvCxnSpPr>
        <p:spPr>
          <a:xfrm>
            <a:off x="538164" y="4440661"/>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8A029170-861E-4D51-B533-90547518D4E5}"/>
              </a:ext>
              <a:ext uri="{C183D7F6-B498-43B3-948B-1728B52AA6E4}">
                <adec:decorative xmlns:adec="http://schemas.microsoft.com/office/drawing/2017/decorative" val="1"/>
              </a:ext>
            </a:extLst>
          </p:cNvPr>
          <p:cNvCxnSpPr>
            <a:cxnSpLocks/>
          </p:cNvCxnSpPr>
          <p:nvPr/>
        </p:nvCxnSpPr>
        <p:spPr>
          <a:xfrm>
            <a:off x="538164" y="9861474"/>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DB6B507D-3BD1-4B80-B67F-F100EEC3B599}"/>
              </a:ext>
              <a:ext uri="{C183D7F6-B498-43B3-948B-1728B52AA6E4}">
                <adec:decorative xmlns:adec="http://schemas.microsoft.com/office/drawing/2017/decorative" val="1"/>
              </a:ext>
            </a:extLst>
          </p:cNvPr>
          <p:cNvSpPr/>
          <p:nvPr/>
        </p:nvSpPr>
        <p:spPr>
          <a:xfrm>
            <a:off x="7559675" y="1382981"/>
            <a:ext cx="7099754" cy="6110019"/>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7" name="テキスト ボックス 36">
            <a:extLst>
              <a:ext uri="{FF2B5EF4-FFF2-40B4-BE49-F238E27FC236}">
                <a16:creationId xmlns:a16="http://schemas.microsoft.com/office/drawing/2014/main" id="{41540F45-6666-49D7-B7DE-2441ACFBA454}"/>
              </a:ext>
              <a:ext uri="{C183D7F6-B498-43B3-948B-1728B52AA6E4}">
                <adec:decorative xmlns:adec="http://schemas.microsoft.com/office/drawing/2017/decorative" val="1"/>
              </a:ext>
            </a:extLst>
          </p:cNvPr>
          <p:cNvSpPr txBox="1"/>
          <p:nvPr/>
        </p:nvSpPr>
        <p:spPr>
          <a:xfrm>
            <a:off x="7714189" y="3947983"/>
            <a:ext cx="1303605" cy="215444"/>
          </a:xfrm>
          <a:prstGeom prst="rect">
            <a:avLst/>
          </a:prstGeom>
          <a:solidFill>
            <a:schemeClr val="bg1"/>
          </a:solidFill>
          <a:ln>
            <a:solidFill>
              <a:schemeClr val="tx1"/>
            </a:solidFill>
          </a:ln>
        </p:spPr>
        <p:txBody>
          <a:bodyPr wrap="square">
            <a:spAutoFit/>
          </a:bodyPr>
          <a:lstStyle/>
          <a:p>
            <a:pPr marR="5080" algn="ctr"/>
            <a:r>
              <a:rPr lang="ja-JP" altLang="en-US" sz="800" b="1" dirty="0">
                <a:latin typeface="UD デジタル 教科書体 NP-R" panose="02020400000000000000" pitchFamily="18" charset="-128"/>
                <a:ea typeface="UD デジタル 教科書体 NP-R" panose="02020400000000000000" pitchFamily="18" charset="-128"/>
                <a:cs typeface="Arial Unicode MS"/>
              </a:rPr>
              <a:t>誘導ブロック配置図</a:t>
            </a:r>
            <a:r>
              <a:rPr lang="en-US" altLang="ja-JP" sz="800" b="1" dirty="0">
                <a:latin typeface="UD デジタル 教科書体 NP-R" panose="02020400000000000000" pitchFamily="18" charset="-128"/>
                <a:ea typeface="UD デジタル 教科書体 NP-R" panose="02020400000000000000" pitchFamily="18" charset="-128"/>
                <a:cs typeface="Arial Unicode MS"/>
              </a:rPr>
              <a:t>(</a:t>
            </a:r>
            <a:r>
              <a:rPr lang="ja-JP" altLang="en-US" sz="800" b="1" dirty="0">
                <a:latin typeface="UD デジタル 教科書体 NP-R" panose="02020400000000000000" pitchFamily="18" charset="-128"/>
                <a:ea typeface="UD デジタル 教科書体 NP-R" panose="02020400000000000000" pitchFamily="18" charset="-128"/>
                <a:cs typeface="Arial Unicode MS"/>
              </a:rPr>
              <a:t>案</a:t>
            </a:r>
            <a:r>
              <a:rPr lang="en-US" altLang="ja-JP" sz="800" b="1" dirty="0">
                <a:latin typeface="UD デジタル 教科書体 NP-R" panose="02020400000000000000" pitchFamily="18" charset="-128"/>
                <a:ea typeface="UD デジタル 教科書体 NP-R" panose="02020400000000000000" pitchFamily="18" charset="-128"/>
                <a:cs typeface="Arial Unicode MS"/>
              </a:rPr>
              <a:t>)</a:t>
            </a:r>
            <a:endParaRPr lang="ja-JP" altLang="en-US" sz="800" b="1"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3" name="正方形/長方形 42">
            <a:extLst>
              <a:ext uri="{FF2B5EF4-FFF2-40B4-BE49-F238E27FC236}">
                <a16:creationId xmlns:a16="http://schemas.microsoft.com/office/drawing/2014/main" id="{4D145AA0-F319-4377-A0D4-3C92CB03FD26}"/>
              </a:ext>
              <a:ext uri="{C183D7F6-B498-43B3-948B-1728B52AA6E4}">
                <adec:decorative xmlns:adec="http://schemas.microsoft.com/office/drawing/2017/decorative" val="1"/>
              </a:ext>
            </a:extLst>
          </p:cNvPr>
          <p:cNvSpPr/>
          <p:nvPr/>
        </p:nvSpPr>
        <p:spPr>
          <a:xfrm>
            <a:off x="7559675" y="7593281"/>
            <a:ext cx="7099754" cy="226819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0" name="グループ化 9">
            <a:extLst>
              <a:ext uri="{FF2B5EF4-FFF2-40B4-BE49-F238E27FC236}">
                <a16:creationId xmlns:a16="http://schemas.microsoft.com/office/drawing/2014/main" id="{87AF83A4-D1E7-4E64-84A6-82B71156A557}"/>
              </a:ext>
              <a:ext uri="{C183D7F6-B498-43B3-948B-1728B52AA6E4}">
                <adec:decorative xmlns:adec="http://schemas.microsoft.com/office/drawing/2017/decorative" val="1"/>
              </a:ext>
            </a:extLst>
          </p:cNvPr>
          <p:cNvGrpSpPr/>
          <p:nvPr/>
        </p:nvGrpSpPr>
        <p:grpSpPr>
          <a:xfrm>
            <a:off x="12610340" y="4560244"/>
            <a:ext cx="1934029" cy="2888595"/>
            <a:chOff x="12537694" y="4267194"/>
            <a:chExt cx="2121735" cy="3168946"/>
          </a:xfrm>
        </p:grpSpPr>
        <p:pic>
          <p:nvPicPr>
            <p:cNvPr id="52" name="図 51">
              <a:extLst>
                <a:ext uri="{FF2B5EF4-FFF2-40B4-BE49-F238E27FC236}">
                  <a16:creationId xmlns:a16="http://schemas.microsoft.com/office/drawing/2014/main" id="{140ABB39-DC4D-4088-A1F0-8B99CD40E9C4}"/>
                </a:ext>
              </a:extLst>
            </p:cNvPr>
            <p:cNvPicPr>
              <a:picLocks noChangeAspect="1"/>
            </p:cNvPicPr>
            <p:nvPr/>
          </p:nvPicPr>
          <p:blipFill rotWithShape="1">
            <a:blip r:embed="rId6">
              <a:extLst>
                <a:ext uri="{28A0092B-C50C-407E-A947-70E740481C1C}">
                  <a14:useLocalDpi xmlns:a14="http://schemas.microsoft.com/office/drawing/2010/main" val="0"/>
                </a:ext>
              </a:extLst>
            </a:blip>
            <a:srcRect l="48507" r="4073"/>
            <a:stretch/>
          </p:blipFill>
          <p:spPr>
            <a:xfrm>
              <a:off x="12571987" y="5803861"/>
              <a:ext cx="2087442" cy="1632279"/>
            </a:xfrm>
            <a:prstGeom prst="rect">
              <a:avLst/>
            </a:prstGeom>
          </p:spPr>
        </p:pic>
        <p:pic>
          <p:nvPicPr>
            <p:cNvPr id="51" name="図 50">
              <a:extLst>
                <a:ext uri="{FF2B5EF4-FFF2-40B4-BE49-F238E27FC236}">
                  <a16:creationId xmlns:a16="http://schemas.microsoft.com/office/drawing/2014/main" id="{94D01215-45D1-4AA0-8229-CB9E999A6001}"/>
                </a:ext>
              </a:extLst>
            </p:cNvPr>
            <p:cNvPicPr>
              <a:picLocks noChangeAspect="1"/>
            </p:cNvPicPr>
            <p:nvPr/>
          </p:nvPicPr>
          <p:blipFill rotWithShape="1">
            <a:blip r:embed="rId6">
              <a:extLst>
                <a:ext uri="{28A0092B-C50C-407E-A947-70E740481C1C}">
                  <a14:useLocalDpi xmlns:a14="http://schemas.microsoft.com/office/drawing/2010/main" val="0"/>
                </a:ext>
              </a:extLst>
            </a:blip>
            <a:srcRect r="52580"/>
            <a:stretch/>
          </p:blipFill>
          <p:spPr>
            <a:xfrm>
              <a:off x="12537694" y="4267194"/>
              <a:ext cx="2087442" cy="1632279"/>
            </a:xfrm>
            <a:prstGeom prst="rect">
              <a:avLst/>
            </a:prstGeom>
          </p:spPr>
        </p:pic>
      </p:grpSp>
      <p:sp>
        <p:nvSpPr>
          <p:cNvPr id="53" name="object 19">
            <a:extLst>
              <a:ext uri="{FF2B5EF4-FFF2-40B4-BE49-F238E27FC236}">
                <a16:creationId xmlns:a16="http://schemas.microsoft.com/office/drawing/2014/main" id="{0AFF0A05-B4F5-49EC-B8D5-790857E3029F}"/>
              </a:ext>
              <a:ext uri="{C183D7F6-B498-43B3-948B-1728B52AA6E4}">
                <adec:decorative xmlns:adec="http://schemas.microsoft.com/office/drawing/2017/decorative" val="1"/>
              </a:ext>
            </a:extLst>
          </p:cNvPr>
          <p:cNvSpPr txBox="1"/>
          <p:nvPr/>
        </p:nvSpPr>
        <p:spPr>
          <a:xfrm>
            <a:off x="12439649" y="3864197"/>
            <a:ext cx="2240077" cy="707886"/>
          </a:xfrm>
          <a:prstGeom prst="rect">
            <a:avLst/>
          </a:prstGeom>
          <a:noFill/>
        </p:spPr>
        <p:txBody>
          <a:bodyPr wrap="square">
            <a:spAutoFit/>
          </a:bodyPr>
          <a:lstStyle>
            <a:defPPr>
              <a:defRPr lang="ja-JP"/>
            </a:defPPr>
            <a:lvl1pPr marR="5080" algn="just">
              <a:defRPr sz="850">
                <a:latin typeface="UD デジタル 教科書体 NP-R" panose="02020400000000000000" pitchFamily="18" charset="-128"/>
                <a:ea typeface="UD デジタル 教科書体 NP-R" panose="02020400000000000000" pitchFamily="18" charset="-128"/>
                <a:cs typeface="Arial Unicode MS"/>
              </a:defRPr>
            </a:lvl1pPr>
          </a:lstStyle>
          <a:p>
            <a:r>
              <a:rPr lang="ja-JP" altLang="en-US" sz="800" dirty="0"/>
              <a:t>子どもの視界を考慮した高さのサインに、ひらがな表記の使用を基本とします。</a:t>
            </a:r>
            <a:endParaRPr lang="en-US" altLang="ja-JP" sz="800" dirty="0"/>
          </a:p>
          <a:p>
            <a:r>
              <a:rPr lang="en-US" altLang="ja-JP" sz="800" dirty="0"/>
              <a:t>※</a:t>
            </a:r>
            <a:r>
              <a:rPr lang="ja-JP" altLang="en-US" sz="800" dirty="0"/>
              <a:t>高い位置等、子どもの視界に入りずらいサイン等にはひらがな表記は行いません。</a:t>
            </a:r>
          </a:p>
          <a:p>
            <a:r>
              <a:rPr lang="en-US" altLang="ja-JP" sz="800" dirty="0"/>
              <a:t>※</a:t>
            </a:r>
            <a:r>
              <a:rPr lang="ja-JP" altLang="en-US" sz="800" dirty="0"/>
              <a:t>サイン表示デザインは現在検討中です。</a:t>
            </a:r>
          </a:p>
        </p:txBody>
      </p:sp>
      <p:pic>
        <p:nvPicPr>
          <p:cNvPr id="59" name="図 58">
            <a:extLst>
              <a:ext uri="{FF2B5EF4-FFF2-40B4-BE49-F238E27FC236}">
                <a16:creationId xmlns:a16="http://schemas.microsoft.com/office/drawing/2014/main" id="{89AAF831-1F81-4A7E-BE16-359F63AB89E8}"/>
              </a:ext>
              <a:ext uri="{C183D7F6-B498-43B3-948B-1728B52AA6E4}">
                <adec:decorative xmlns:adec="http://schemas.microsoft.com/office/drawing/2017/decorative" val="1"/>
              </a:ext>
            </a:extLst>
          </p:cNvPr>
          <p:cNvPicPr>
            <a:picLocks noChangeAspect="1"/>
          </p:cNvPicPr>
          <p:nvPr/>
        </p:nvPicPr>
        <p:blipFill rotWithShape="1">
          <a:blip r:embed="rId7"/>
          <a:srcRect l="72442" t="5236" r="433" b="3579"/>
          <a:stretch/>
        </p:blipFill>
        <p:spPr>
          <a:xfrm>
            <a:off x="13398955" y="7641714"/>
            <a:ext cx="1212396" cy="892686"/>
          </a:xfrm>
          <a:prstGeom prst="rect">
            <a:avLst/>
          </a:prstGeom>
        </p:spPr>
      </p:pic>
      <p:sp>
        <p:nvSpPr>
          <p:cNvPr id="42" name="テキスト ボックス 41">
            <a:extLst>
              <a:ext uri="{FF2B5EF4-FFF2-40B4-BE49-F238E27FC236}">
                <a16:creationId xmlns:a16="http://schemas.microsoft.com/office/drawing/2014/main" id="{9499E93C-FE31-4A95-91E7-822F24DBDEAF}"/>
              </a:ext>
              <a:ext uri="{C183D7F6-B498-43B3-948B-1728B52AA6E4}">
                <adec:decorative xmlns:adec="http://schemas.microsoft.com/office/drawing/2017/decorative" val="1"/>
              </a:ext>
            </a:extLst>
          </p:cNvPr>
          <p:cNvSpPr txBox="1"/>
          <p:nvPr/>
        </p:nvSpPr>
        <p:spPr>
          <a:xfrm>
            <a:off x="1752600" y="1775125"/>
            <a:ext cx="3781425" cy="253916"/>
          </a:xfrm>
          <a:prstGeom prst="rect">
            <a:avLst/>
          </a:prstGeom>
          <a:noFill/>
        </p:spPr>
        <p:txBody>
          <a:bodyPr wrap="square" rtlCol="0">
            <a:spAutoFit/>
          </a:bodyPr>
          <a:lstStyle/>
          <a:p>
            <a:pPr lvl="0" defTabSz="712793"/>
            <a:r>
              <a:rPr lang="ja-JP" altLang="en-US" sz="1050" dirty="0">
                <a:solidFill>
                  <a:prstClr val="black"/>
                </a:solidFill>
                <a:latin typeface="UD デジタル 教科書体 NP-R" panose="02020400000000000000" pitchFamily="18" charset="-128"/>
                <a:ea typeface="UD デジタル 教科書体 NP-R" panose="02020400000000000000" pitchFamily="18" charset="-128"/>
              </a:rPr>
              <a:t>２０２２年１２月９日（金）１３時から１５時１５分まで</a:t>
            </a:r>
          </a:p>
        </p:txBody>
      </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9F1BB-A7F8-43F0-80CE-3C559838D155}">
  <ds:schemaRefs>
    <ds:schemaRef ds:uri="03a8aa2b-d5a6-4fd9-a580-9d4ae6ab1f85"/>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646146fe-990a-4092-9dd2-e8e1707a2474"/>
    <ds:schemaRef ds:uri="http://purl.org/dc/dcmitype/"/>
    <ds:schemaRef ds:uri="1490d353-0991-41f4-95ca-37b2da48dd0f"/>
    <ds:schemaRef ds:uri="031d1d97-ee14-4b71-9e7b-9cea7d446934"/>
  </ds:schemaRefs>
</ds:datastoreItem>
</file>

<file path=customXml/itemProps2.xml><?xml version="1.0" encoding="utf-8"?>
<ds:datastoreItem xmlns:ds="http://schemas.openxmlformats.org/officeDocument/2006/customXml" ds:itemID="{E7B47743-2253-4E48-856F-0E9C257DA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6D6AEB-E352-4711-8236-C4A159B43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1625</Words>
  <Application>Microsoft Office PowerPoint</Application>
  <PresentationFormat>ユーザー設定</PresentationFormat>
  <Paragraphs>72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UD デジタル 教科書体 NP-R</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2023-01-31T01:19:29Z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