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0" r:id="rId4"/>
  </p:sldMasterIdLst>
  <p:notesMasterIdLst>
    <p:notesMasterId r:id="rId6"/>
  </p:notesMasterIdLst>
  <p:handoutMasterIdLst>
    <p:handoutMasterId r:id="rId7"/>
  </p:handoutMasterIdLst>
  <p:sldIdLst>
    <p:sldId id="713" r:id="rId5"/>
  </p:sldIdLst>
  <p:sldSz cx="15119350" cy="10691813"/>
  <p:notesSz cx="6797675" cy="9926638"/>
  <p:defaultTextStyle>
    <a:defPPr>
      <a:defRPr lang="ja-JP"/>
    </a:defPPr>
    <a:lvl1pPr marL="0" algn="l" defTabSz="737436" rtl="0" eaLnBrk="1" latinLnBrk="0" hangingPunct="1">
      <a:defRPr kumimoji="1" sz="2903" kern="1200">
        <a:solidFill>
          <a:schemeClr val="tx1"/>
        </a:solidFill>
        <a:latin typeface="+mn-lt"/>
        <a:ea typeface="+mn-ea"/>
        <a:cs typeface="+mn-cs"/>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368" userDrawn="1">
          <p15:clr>
            <a:srgbClr val="A4A3A4"/>
          </p15:clr>
        </p15:guide>
        <p15:guide id="4" orient="horz" pos="419" userDrawn="1">
          <p15:clr>
            <a:srgbClr val="A4A3A4"/>
          </p15:clr>
        </p15:guide>
        <p15:guide id="6" pos="4762" userDrawn="1">
          <p15:clr>
            <a:srgbClr val="A4A3A4"/>
          </p15:clr>
        </p15:guide>
        <p15:guide id="7" pos="339" userDrawn="1">
          <p15:clr>
            <a:srgbClr val="A4A3A4"/>
          </p15:clr>
        </p15:guide>
        <p15:guide id="8" pos="9185" userDrawn="1">
          <p15:clr>
            <a:srgbClr val="A4A3A4"/>
          </p15:clr>
        </p15:guide>
        <p15:guide id="9" orient="horz" pos="1326" userDrawn="1">
          <p15:clr>
            <a:srgbClr val="A4A3A4"/>
          </p15:clr>
        </p15:guide>
        <p15:guide id="10" pos="12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4FF"/>
    <a:srgbClr val="E60012"/>
    <a:srgbClr val="0068B7"/>
    <a:srgbClr val="FC9797"/>
    <a:srgbClr val="D2D7DA"/>
    <a:srgbClr val="DED8DD"/>
    <a:srgbClr val="0066FF"/>
    <a:srgbClr val="AAAAFF"/>
    <a:srgbClr val="9FD2F1"/>
    <a:srgbClr val="00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809" autoAdjust="0"/>
    <p:restoredTop sz="89636" autoAdjust="0"/>
  </p:normalViewPr>
  <p:slideViewPr>
    <p:cSldViewPr snapToGrid="0" snapToObjects="1">
      <p:cViewPr>
        <p:scale>
          <a:sx n="66" d="100"/>
          <a:sy n="66" d="100"/>
        </p:scale>
        <p:origin x="396" y="-740"/>
      </p:cViewPr>
      <p:guideLst>
        <p:guide orient="horz" pos="3368"/>
        <p:guide orient="horz" pos="419"/>
        <p:guide pos="4762"/>
        <p:guide pos="339"/>
        <p:guide pos="9185"/>
        <p:guide orient="horz" pos="1326"/>
        <p:guide pos="1269"/>
      </p:guideLst>
    </p:cSldViewPr>
  </p:slideViewPr>
  <p:notesTextViewPr>
    <p:cViewPr>
      <p:scale>
        <a:sx n="200" d="100"/>
        <a:sy n="200" d="100"/>
      </p:scale>
      <p:origin x="0" y="0"/>
    </p:cViewPr>
  </p:notesTextViewPr>
  <p:sorterViewPr>
    <p:cViewPr varScale="1">
      <p:scale>
        <a:sx n="1" d="1"/>
        <a:sy n="1" d="1"/>
      </p:scale>
      <p:origin x="0" y="-10434"/>
    </p:cViewPr>
  </p:sorterViewPr>
  <p:notesViewPr>
    <p:cSldViewPr snapToGrid="0" snapToObjects="1">
      <p:cViewPr>
        <p:scale>
          <a:sx n="130" d="100"/>
          <a:sy n="130" d="100"/>
        </p:scale>
        <p:origin x="2742" y="-15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8" y="25"/>
            <a:ext cx="2945660" cy="498056"/>
          </a:xfrm>
          <a:prstGeom prst="rect">
            <a:avLst/>
          </a:prstGeom>
        </p:spPr>
        <p:txBody>
          <a:bodyPr vert="horz" lIns="90153" tIns="45075" rIns="90153" bIns="45075"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50467" y="25"/>
            <a:ext cx="2945660" cy="498056"/>
          </a:xfrm>
          <a:prstGeom prst="rect">
            <a:avLst/>
          </a:prstGeom>
        </p:spPr>
        <p:txBody>
          <a:bodyPr vert="horz" lIns="90153" tIns="45075" rIns="90153" bIns="45075" rtlCol="0"/>
          <a:lstStyle>
            <a:lvl1pPr algn="r">
              <a:defRPr sz="1100"/>
            </a:lvl1pPr>
          </a:lstStyle>
          <a:p>
            <a:fld id="{BBBD62C2-E873-5F4D-BA00-AAE0B1B124B5}" type="datetimeFigureOut">
              <a:rPr kumimoji="1" lang="ja-JP" altLang="en-US" smtClean="0"/>
              <a:t>2022/12/15</a:t>
            </a:fld>
            <a:endParaRPr kumimoji="1" lang="ja-JP" altLang="en-US"/>
          </a:p>
        </p:txBody>
      </p:sp>
      <p:sp>
        <p:nvSpPr>
          <p:cNvPr id="4" name="フッター プレースホルダー 3"/>
          <p:cNvSpPr>
            <a:spLocks noGrp="1"/>
          </p:cNvSpPr>
          <p:nvPr>
            <p:ph type="ftr" sz="quarter" idx="2"/>
          </p:nvPr>
        </p:nvSpPr>
        <p:spPr>
          <a:xfrm>
            <a:off x="18" y="9428594"/>
            <a:ext cx="2945660" cy="498055"/>
          </a:xfrm>
          <a:prstGeom prst="rect">
            <a:avLst/>
          </a:prstGeom>
        </p:spPr>
        <p:txBody>
          <a:bodyPr vert="horz" lIns="90153" tIns="45075" rIns="90153" bIns="45075"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50467" y="9428594"/>
            <a:ext cx="2945660" cy="498055"/>
          </a:xfrm>
          <a:prstGeom prst="rect">
            <a:avLst/>
          </a:prstGeom>
        </p:spPr>
        <p:txBody>
          <a:bodyPr vert="horz" lIns="90153" tIns="45075" rIns="90153" bIns="45075" rtlCol="0" anchor="b"/>
          <a:lstStyle>
            <a:lvl1pPr algn="r">
              <a:defRPr sz="1100"/>
            </a:lvl1pPr>
          </a:lstStyle>
          <a:p>
            <a:fld id="{DD1E3D76-EB51-7442-9019-E03B8572EE91}" type="slidenum">
              <a:rPr kumimoji="1" lang="ja-JP" altLang="en-US" smtClean="0"/>
              <a:t>‹#›</a:t>
            </a:fld>
            <a:endParaRPr kumimoji="1" lang="ja-JP" altLang="en-US"/>
          </a:p>
        </p:txBody>
      </p:sp>
    </p:spTree>
    <p:extLst>
      <p:ext uri="{BB962C8B-B14F-4D97-AF65-F5344CB8AC3E}">
        <p14:creationId xmlns:p14="http://schemas.microsoft.com/office/powerpoint/2010/main" val="1040354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9" y="22"/>
            <a:ext cx="2854667" cy="234488"/>
          </a:xfrm>
          <a:prstGeom prst="rect">
            <a:avLst/>
          </a:prstGeom>
        </p:spPr>
        <p:txBody>
          <a:bodyPr vert="horz" lIns="90153" tIns="45075" rIns="90153" bIns="45075" rtlCol="0" anchor="ctr" anchorCtr="0"/>
          <a:lstStyle>
            <a:lvl1pPr algn="l">
              <a:defRPr sz="1100"/>
            </a:lvl1pPr>
          </a:lstStyle>
          <a:p>
            <a:endParaRPr lang="ja-JP" altLang="en-US" dirty="0"/>
          </a:p>
        </p:txBody>
      </p:sp>
      <p:sp>
        <p:nvSpPr>
          <p:cNvPr id="3" name="日付プレースホルダー 2"/>
          <p:cNvSpPr>
            <a:spLocks noGrp="1"/>
          </p:cNvSpPr>
          <p:nvPr>
            <p:ph type="dt" idx="1"/>
          </p:nvPr>
        </p:nvSpPr>
        <p:spPr>
          <a:xfrm>
            <a:off x="3850468" y="22"/>
            <a:ext cx="2854667" cy="234488"/>
          </a:xfrm>
          <a:prstGeom prst="rect">
            <a:avLst/>
          </a:prstGeom>
        </p:spPr>
        <p:txBody>
          <a:bodyPr vert="horz" lIns="90153" tIns="45075" rIns="90153" bIns="45075" rtlCol="0" anchor="ctr" anchorCtr="0"/>
          <a:lstStyle>
            <a:lvl1pPr algn="r">
              <a:defRPr sz="1100"/>
            </a:lvl1pPr>
          </a:lstStyle>
          <a:p>
            <a:fld id="{EF1F5F32-C4D4-7C4B-97B0-222226BE262B}" type="datetimeFigureOut">
              <a:rPr lang="ja-JP" altLang="en-US" smtClean="0"/>
              <a:pPr/>
              <a:t>2022/12/15</a:t>
            </a:fld>
            <a:endParaRPr lang="ja-JP" altLang="en-US" dirty="0"/>
          </a:p>
        </p:txBody>
      </p:sp>
      <p:sp>
        <p:nvSpPr>
          <p:cNvPr id="4" name="スライド イメージ プレースホルダー 3"/>
          <p:cNvSpPr>
            <a:spLocks noGrp="1" noRot="1" noChangeAspect="1"/>
          </p:cNvSpPr>
          <p:nvPr>
            <p:ph type="sldImg" idx="2"/>
          </p:nvPr>
        </p:nvSpPr>
        <p:spPr>
          <a:xfrm>
            <a:off x="704850" y="946150"/>
            <a:ext cx="5387975" cy="3811588"/>
          </a:xfrm>
          <a:prstGeom prst="rect">
            <a:avLst/>
          </a:prstGeom>
          <a:noFill/>
          <a:ln w="12700">
            <a:solidFill>
              <a:prstClr val="black"/>
            </a:solidFill>
          </a:ln>
        </p:spPr>
        <p:txBody>
          <a:bodyPr vert="horz" lIns="90153" tIns="45075" rIns="90153" bIns="45075" rtlCol="0" anchor="ctr"/>
          <a:lstStyle/>
          <a:p>
            <a:endParaRPr lang="ja-JP" altLang="en-US"/>
          </a:p>
        </p:txBody>
      </p:sp>
      <p:sp>
        <p:nvSpPr>
          <p:cNvPr id="5" name="ノート プレースホルダー 4"/>
          <p:cNvSpPr>
            <a:spLocks noGrp="1"/>
          </p:cNvSpPr>
          <p:nvPr>
            <p:ph type="body" sz="quarter" idx="3"/>
          </p:nvPr>
        </p:nvSpPr>
        <p:spPr>
          <a:xfrm>
            <a:off x="1079436" y="5167988"/>
            <a:ext cx="4638832" cy="3810422"/>
          </a:xfrm>
          <a:prstGeom prst="rect">
            <a:avLst/>
          </a:prstGeom>
        </p:spPr>
        <p:txBody>
          <a:bodyPr vert="horz" lIns="90153" tIns="45075" rIns="90153" bIns="45075"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9" y="9731250"/>
            <a:ext cx="2854667" cy="195406"/>
          </a:xfrm>
          <a:prstGeom prst="rect">
            <a:avLst/>
          </a:prstGeom>
        </p:spPr>
        <p:txBody>
          <a:bodyPr vert="horz" lIns="90153" tIns="45075" rIns="90153" bIns="45075" rtlCol="0" anchor="ctr" anchorCtr="0"/>
          <a:lstStyle>
            <a:lvl1pPr algn="l">
              <a:defRPr sz="1100"/>
            </a:lvl1pPr>
          </a:lstStyle>
          <a:p>
            <a:endParaRPr lang="ja-JP" altLang="en-US" dirty="0"/>
          </a:p>
        </p:txBody>
      </p:sp>
      <p:sp>
        <p:nvSpPr>
          <p:cNvPr id="7" name="スライド番号プレースホルダー 6"/>
          <p:cNvSpPr>
            <a:spLocks noGrp="1"/>
          </p:cNvSpPr>
          <p:nvPr>
            <p:ph type="sldNum" sz="quarter" idx="5"/>
          </p:nvPr>
        </p:nvSpPr>
        <p:spPr>
          <a:xfrm>
            <a:off x="3943040" y="9692171"/>
            <a:ext cx="2854667" cy="234488"/>
          </a:xfrm>
          <a:prstGeom prst="rect">
            <a:avLst/>
          </a:prstGeom>
        </p:spPr>
        <p:txBody>
          <a:bodyPr vert="horz" lIns="90153" tIns="45075" rIns="90153" bIns="45075" rtlCol="0" anchor="ctr" anchorCtr="0"/>
          <a:lstStyle>
            <a:lvl1pPr algn="r">
              <a:defRPr sz="1100"/>
            </a:lvl1pPr>
          </a:lstStyle>
          <a:p>
            <a:fld id="{D4EFF1A5-1FEB-C64A-BD29-5AAE6D4DCA5B}" type="slidenum">
              <a:rPr lang="ja-JP" altLang="en-US" smtClean="0"/>
              <a:pPr/>
              <a:t>‹#›</a:t>
            </a:fld>
            <a:endParaRPr lang="ja-JP" altLang="en-US"/>
          </a:p>
        </p:txBody>
      </p:sp>
    </p:spTree>
    <p:extLst>
      <p:ext uri="{BB962C8B-B14F-4D97-AF65-F5344CB8AC3E}">
        <p14:creationId xmlns:p14="http://schemas.microsoft.com/office/powerpoint/2010/main" val="430664674"/>
      </p:ext>
    </p:extLst>
  </p:cSld>
  <p:clrMap bg1="lt1" tx1="dk1" bg2="lt2" tx2="dk2" accent1="accent1" accent2="accent2" accent3="accent3" accent4="accent4" accent5="accent5" accent6="accent6" hlink="hlink" folHlink="folHlink"/>
  <p:hf sldNum="0" hdr="0" ftr="0" dt="0"/>
  <p:notesStyle>
    <a:lvl1pPr marL="0" algn="l" defTabSz="1474872" rtl="0" eaLnBrk="1" latinLnBrk="0" hangingPunct="1">
      <a:defRPr kumimoji="1" sz="1936" kern="1200">
        <a:solidFill>
          <a:schemeClr val="tx1"/>
        </a:solidFill>
        <a:latin typeface="+mn-lt"/>
        <a:ea typeface="+mn-ea"/>
        <a:cs typeface="+mn-cs"/>
      </a:defRPr>
    </a:lvl1pPr>
    <a:lvl2pPr marL="737436" algn="l" defTabSz="1474872" rtl="0" eaLnBrk="1" latinLnBrk="0" hangingPunct="1">
      <a:defRPr kumimoji="1" sz="1936" kern="1200">
        <a:solidFill>
          <a:schemeClr val="tx1"/>
        </a:solidFill>
        <a:latin typeface="+mn-lt"/>
        <a:ea typeface="+mn-ea"/>
        <a:cs typeface="+mn-cs"/>
      </a:defRPr>
    </a:lvl2pPr>
    <a:lvl3pPr marL="1474872" algn="l" defTabSz="1474872" rtl="0" eaLnBrk="1" latinLnBrk="0" hangingPunct="1">
      <a:defRPr kumimoji="1" sz="1936" kern="1200">
        <a:solidFill>
          <a:schemeClr val="tx1"/>
        </a:solidFill>
        <a:latin typeface="+mn-lt"/>
        <a:ea typeface="+mn-ea"/>
        <a:cs typeface="+mn-cs"/>
      </a:defRPr>
    </a:lvl3pPr>
    <a:lvl4pPr marL="2212309" algn="l" defTabSz="1474872" rtl="0" eaLnBrk="1" latinLnBrk="0" hangingPunct="1">
      <a:defRPr kumimoji="1" sz="1936" kern="1200">
        <a:solidFill>
          <a:schemeClr val="tx1"/>
        </a:solidFill>
        <a:latin typeface="+mn-lt"/>
        <a:ea typeface="+mn-ea"/>
        <a:cs typeface="+mn-cs"/>
      </a:defRPr>
    </a:lvl4pPr>
    <a:lvl5pPr marL="2949745" algn="l" defTabSz="1474872" rtl="0" eaLnBrk="1" latinLnBrk="0" hangingPunct="1">
      <a:defRPr kumimoji="1" sz="1936" kern="1200">
        <a:solidFill>
          <a:schemeClr val="tx1"/>
        </a:solidFill>
        <a:latin typeface="+mn-lt"/>
        <a:ea typeface="+mn-ea"/>
        <a:cs typeface="+mn-cs"/>
      </a:defRPr>
    </a:lvl5pPr>
    <a:lvl6pPr marL="3687181" algn="l" defTabSz="1474872" rtl="0" eaLnBrk="1" latinLnBrk="0" hangingPunct="1">
      <a:defRPr kumimoji="1" sz="1936" kern="1200">
        <a:solidFill>
          <a:schemeClr val="tx1"/>
        </a:solidFill>
        <a:latin typeface="+mn-lt"/>
        <a:ea typeface="+mn-ea"/>
        <a:cs typeface="+mn-cs"/>
      </a:defRPr>
    </a:lvl6pPr>
    <a:lvl7pPr marL="4424617" algn="l" defTabSz="1474872" rtl="0" eaLnBrk="1" latinLnBrk="0" hangingPunct="1">
      <a:defRPr kumimoji="1" sz="1936" kern="1200">
        <a:solidFill>
          <a:schemeClr val="tx1"/>
        </a:solidFill>
        <a:latin typeface="+mn-lt"/>
        <a:ea typeface="+mn-ea"/>
        <a:cs typeface="+mn-cs"/>
      </a:defRPr>
    </a:lvl7pPr>
    <a:lvl8pPr marL="5162053" algn="l" defTabSz="1474872" rtl="0" eaLnBrk="1" latinLnBrk="0" hangingPunct="1">
      <a:defRPr kumimoji="1" sz="1936" kern="1200">
        <a:solidFill>
          <a:schemeClr val="tx1"/>
        </a:solidFill>
        <a:latin typeface="+mn-lt"/>
        <a:ea typeface="+mn-ea"/>
        <a:cs typeface="+mn-cs"/>
      </a:defRPr>
    </a:lvl8pPr>
    <a:lvl9pPr marL="5899489" algn="l" defTabSz="1474872" rtl="0" eaLnBrk="1" latinLnBrk="0" hangingPunct="1">
      <a:defRPr kumimoji="1" sz="1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タイトルとテキストとガイド">
    <p:spTree>
      <p:nvGrpSpPr>
        <p:cNvPr id="1" name=""/>
        <p:cNvGrpSpPr/>
        <p:nvPr/>
      </p:nvGrpSpPr>
      <p:grpSpPr>
        <a:xfrm>
          <a:off x="0" y="0"/>
          <a:ext cx="0" cy="0"/>
          <a:chOff x="0" y="0"/>
          <a:chExt cx="0" cy="0"/>
        </a:xfrm>
      </p:grpSpPr>
      <p:sp>
        <p:nvSpPr>
          <p:cNvPr id="14" name="スライド番号プレースホルダー 2"/>
          <p:cNvSpPr txBox="1">
            <a:spLocks/>
          </p:cNvSpPr>
          <p:nvPr userDrawn="1"/>
        </p:nvSpPr>
        <p:spPr>
          <a:xfrm>
            <a:off x="7839822" y="9992616"/>
            <a:ext cx="3730671" cy="505125"/>
          </a:xfrm>
          <a:prstGeom prst="rect">
            <a:avLst/>
          </a:prstGeom>
        </p:spPr>
        <p:txBody>
          <a:bodyPr vert="horz" lIns="0" tIns="0" rIns="0" bIns="0" rtlCol="0" anchor="ct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ctr"/>
            <a:r>
              <a:rPr lang="ja-JP" altLang="en-US" dirty="0"/>
              <a:t> </a:t>
            </a:r>
          </a:p>
        </p:txBody>
      </p:sp>
    </p:spTree>
    <p:extLst>
      <p:ext uri="{BB962C8B-B14F-4D97-AF65-F5344CB8AC3E}">
        <p14:creationId xmlns:p14="http://schemas.microsoft.com/office/powerpoint/2010/main" val="3256683887"/>
      </p:ext>
    </p:extLst>
  </p:cSld>
  <p:clrMapOvr>
    <a:masterClrMapping/>
  </p:clrMapOvr>
  <p:extLst>
    <p:ext uri="{DCECCB84-F9BA-43D5-87BE-67443E8EF086}">
      <p15:sldGuideLst xmlns:p15="http://schemas.microsoft.com/office/powerpoint/2012/main">
        <p15:guide id="1" pos="4762">
          <p15:clr>
            <a:srgbClr val="FBAE40"/>
          </p15:clr>
        </p15:guide>
        <p15:guide id="2" pos="339">
          <p15:clr>
            <a:srgbClr val="FBAE40"/>
          </p15:clr>
        </p15:guide>
        <p15:guide id="3" pos="9185">
          <p15:clr>
            <a:srgbClr val="FBAE40"/>
          </p15:clr>
        </p15:guide>
        <p15:guide id="4" orient="horz" pos="3368">
          <p15:clr>
            <a:srgbClr val="FBAE40"/>
          </p15:clr>
        </p15:guide>
        <p15:guide id="5" orient="horz" pos="6180">
          <p15:clr>
            <a:srgbClr val="FBAE40"/>
          </p15:clr>
        </p15:guide>
        <p15:guide id="6" orient="horz" pos="55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pSp>
        <p:nvGrpSpPr>
          <p:cNvPr id="11" name="グループ化 10"/>
          <p:cNvGrpSpPr/>
          <p:nvPr userDrawn="1"/>
        </p:nvGrpSpPr>
        <p:grpSpPr>
          <a:xfrm>
            <a:off x="538162" y="534886"/>
            <a:ext cx="14043025" cy="9223173"/>
            <a:chOff x="324000" y="317394"/>
            <a:chExt cx="8496000" cy="5580000"/>
          </a:xfrm>
        </p:grpSpPr>
        <p:sp>
          <p:nvSpPr>
            <p:cNvPr id="12" name="正方形/長方形 11"/>
            <p:cNvSpPr/>
            <p:nvPr/>
          </p:nvSpPr>
          <p:spPr>
            <a:xfrm>
              <a:off x="324000" y="317394"/>
              <a:ext cx="8496000" cy="5580000"/>
            </a:xfrm>
            <a:prstGeom prst="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Windows Office Compatible MS Mincho" charset="0"/>
              </a:endParaRPr>
            </a:p>
          </p:txBody>
        </p:sp>
        <p:cxnSp>
          <p:nvCxnSpPr>
            <p:cNvPr id="13" name="直線コネクタ 12"/>
            <p:cNvCxnSpPr/>
            <p:nvPr/>
          </p:nvCxnSpPr>
          <p:spPr>
            <a:xfrm>
              <a:off x="324000" y="3107394"/>
              <a:ext cx="849600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57836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11" name="タイトル プレースホルダー 10"/>
          <p:cNvSpPr>
            <a:spLocks noGrp="1"/>
          </p:cNvSpPr>
          <p:nvPr>
            <p:ph type="title"/>
          </p:nvPr>
        </p:nvSpPr>
        <p:spPr>
          <a:xfrm>
            <a:off x="535725" y="518622"/>
            <a:ext cx="14047900" cy="673500"/>
          </a:xfrm>
          <a:prstGeom prst="rect">
            <a:avLst/>
          </a:prstGeom>
        </p:spPr>
        <p:txBody>
          <a:bodyPr vert="horz" wrap="none" lIns="0" tIns="0" rIns="0" bIns="0" rtlCol="0" anchor="t" anchorCtr="0">
            <a:normAutofit/>
          </a:bodyPr>
          <a:lstStyle/>
          <a:p>
            <a:r>
              <a:rPr kumimoji="1" lang="ja-JP" altLang="en-US" dirty="0"/>
              <a:t>ここにタイトルを入力します</a:t>
            </a:r>
          </a:p>
        </p:txBody>
      </p:sp>
    </p:spTree>
    <p:extLst>
      <p:ext uri="{BB962C8B-B14F-4D97-AF65-F5344CB8AC3E}">
        <p14:creationId xmlns:p14="http://schemas.microsoft.com/office/powerpoint/2010/main" val="3614610891"/>
      </p:ext>
    </p:extLst>
  </p:cSld>
  <p:clrMap bg1="lt1" tx1="dk1" bg2="lt2" tx2="dk2" accent1="accent1" accent2="accent2" accent3="accent3" accent4="accent4" accent5="accent5" accent6="accent6" hlink="hlink" folHlink="folHlink"/>
  <p:sldLayoutIdLst>
    <p:sldLayoutId id="2147483680" r:id="rId1"/>
    <p:sldLayoutId id="2147483681" r:id="rId2"/>
  </p:sldLayoutIdLst>
  <p:hf sldNum="0" hdr="0" ftr="0" dt="0"/>
  <p:txStyles>
    <p:titleStyle>
      <a:lvl1pPr algn="l" defTabSz="712793" rtl="0" eaLnBrk="1" latinLnBrk="0" hangingPunct="1">
        <a:spcBef>
          <a:spcPct val="0"/>
        </a:spcBef>
        <a:buNone/>
        <a:defRPr kumimoji="1" sz="3274" b="0" i="0" kern="1200" spc="390" baseline="0">
          <a:solidFill>
            <a:schemeClr val="tx1"/>
          </a:solidFill>
          <a:latin typeface="+mj-ea"/>
          <a:ea typeface="+mj-ea"/>
          <a:cs typeface="Century Gothic レギュラー" charset="0"/>
        </a:defRPr>
      </a:lvl1pPr>
    </p:titleStyle>
    <p:bodyStyle>
      <a:lvl1pPr marL="534595" indent="-534595" algn="l" defTabSz="712793" rtl="0" eaLnBrk="1" latinLnBrk="0" hangingPunct="1">
        <a:spcBef>
          <a:spcPct val="20000"/>
        </a:spcBef>
        <a:buFont typeface="Arial"/>
        <a:buChar char="•"/>
        <a:defRPr kumimoji="1" sz="4989"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kumimoji="1" sz="4365"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kumimoji="1" sz="3742"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9pPr>
    </p:bodyStyle>
    <p:otherStyle>
      <a:defPPr>
        <a:defRPr lang="ja-JP"/>
      </a:defPPr>
      <a:lvl1pPr marL="0" algn="l" defTabSz="712793" rtl="0" eaLnBrk="1" latinLnBrk="0" hangingPunct="1">
        <a:defRPr kumimoji="1" sz="2806" kern="1200">
          <a:solidFill>
            <a:schemeClr val="tx1"/>
          </a:solidFill>
          <a:latin typeface="+mn-lt"/>
          <a:ea typeface="+mn-ea"/>
          <a:cs typeface="+mn-cs"/>
        </a:defRPr>
      </a:lvl1pPr>
      <a:lvl2pPr marL="712793" algn="l" defTabSz="712793" rtl="0" eaLnBrk="1" latinLnBrk="0" hangingPunct="1">
        <a:defRPr kumimoji="1" sz="2806" kern="1200">
          <a:solidFill>
            <a:schemeClr val="tx1"/>
          </a:solidFill>
          <a:latin typeface="+mn-lt"/>
          <a:ea typeface="+mn-ea"/>
          <a:cs typeface="+mn-cs"/>
        </a:defRPr>
      </a:lvl2pPr>
      <a:lvl3pPr marL="1425586" algn="l" defTabSz="712793" rtl="0" eaLnBrk="1" latinLnBrk="0" hangingPunct="1">
        <a:defRPr kumimoji="1" sz="2806" kern="1200">
          <a:solidFill>
            <a:schemeClr val="tx1"/>
          </a:solidFill>
          <a:latin typeface="+mn-lt"/>
          <a:ea typeface="+mn-ea"/>
          <a:cs typeface="+mn-cs"/>
        </a:defRPr>
      </a:lvl3pPr>
      <a:lvl4pPr marL="2138379" algn="l" defTabSz="712793" rtl="0" eaLnBrk="1" latinLnBrk="0" hangingPunct="1">
        <a:defRPr kumimoji="1" sz="2806" kern="1200">
          <a:solidFill>
            <a:schemeClr val="tx1"/>
          </a:solidFill>
          <a:latin typeface="+mn-lt"/>
          <a:ea typeface="+mn-ea"/>
          <a:cs typeface="+mn-cs"/>
        </a:defRPr>
      </a:lvl4pPr>
      <a:lvl5pPr marL="2851172" algn="l" defTabSz="712793" rtl="0" eaLnBrk="1" latinLnBrk="0" hangingPunct="1">
        <a:defRPr kumimoji="1" sz="2806" kern="1200">
          <a:solidFill>
            <a:schemeClr val="tx1"/>
          </a:solidFill>
          <a:latin typeface="+mn-lt"/>
          <a:ea typeface="+mn-ea"/>
          <a:cs typeface="+mn-cs"/>
        </a:defRPr>
      </a:lvl5pPr>
      <a:lvl6pPr marL="3563965" algn="l" defTabSz="712793" rtl="0" eaLnBrk="1" latinLnBrk="0" hangingPunct="1">
        <a:defRPr kumimoji="1" sz="2806" kern="1200">
          <a:solidFill>
            <a:schemeClr val="tx1"/>
          </a:solidFill>
          <a:latin typeface="+mn-lt"/>
          <a:ea typeface="+mn-ea"/>
          <a:cs typeface="+mn-cs"/>
        </a:defRPr>
      </a:lvl6pPr>
      <a:lvl7pPr marL="4276759" algn="l" defTabSz="712793" rtl="0" eaLnBrk="1" latinLnBrk="0" hangingPunct="1">
        <a:defRPr kumimoji="1" sz="2806" kern="1200">
          <a:solidFill>
            <a:schemeClr val="tx1"/>
          </a:solidFill>
          <a:latin typeface="+mn-lt"/>
          <a:ea typeface="+mn-ea"/>
          <a:cs typeface="+mn-cs"/>
        </a:defRPr>
      </a:lvl7pPr>
      <a:lvl8pPr marL="4989552" algn="l" defTabSz="712793" rtl="0" eaLnBrk="1" latinLnBrk="0" hangingPunct="1">
        <a:defRPr kumimoji="1" sz="2806" kern="1200">
          <a:solidFill>
            <a:schemeClr val="tx1"/>
          </a:solidFill>
          <a:latin typeface="+mn-lt"/>
          <a:ea typeface="+mn-ea"/>
          <a:cs typeface="+mn-cs"/>
        </a:defRPr>
      </a:lvl8pPr>
      <a:lvl9pPr marL="5702345" algn="l" defTabSz="712793"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スライド番号プレースホルダー 2">
            <a:extLst>
              <a:ext uri="{FF2B5EF4-FFF2-40B4-BE49-F238E27FC236}">
                <a16:creationId xmlns:a16="http://schemas.microsoft.com/office/drawing/2014/main" id="{3000D8E4-2603-45AB-A942-9EBF8DCD9194}"/>
              </a:ext>
            </a:extLst>
          </p:cNvPr>
          <p:cNvSpPr txBox="1">
            <a:spLocks/>
          </p:cNvSpPr>
          <p:nvPr/>
        </p:nvSpPr>
        <p:spPr>
          <a:xfrm>
            <a:off x="444500" y="563596"/>
            <a:ext cx="14214929" cy="645543"/>
          </a:xfrm>
          <a:prstGeom prst="rect">
            <a:avLst/>
          </a:prstGeom>
          <a:solidFill>
            <a:srgbClr val="D2D7DA"/>
          </a:solidFill>
          <a:ln>
            <a:noFill/>
          </a:ln>
        </p:spPr>
        <p:txBody>
          <a:bodyPr vert="horz" wrap="square" lIns="72000" tIns="72000" rIns="72000" bIns="7200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en-US" altLang="ja-JP" sz="12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2025</a:t>
            </a:r>
            <a:r>
              <a:rPr lang="ja-JP" altLang="en-US" sz="12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年日本国際博覧会　施設整備に関するユニバーサルデザインワークショップ</a:t>
            </a:r>
            <a:endParaRPr lang="en-US" altLang="ja-JP"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algn="l">
              <a:spcBef>
                <a:spcPts val="300"/>
              </a:spcBef>
            </a:pPr>
            <a:r>
              <a:rPr lang="ja-JP" altLang="en-US" sz="1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第１回</a:t>
            </a:r>
            <a:r>
              <a:rPr lang="ja-JP" altLang="en-US" sz="1800" b="1" u="sng"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客席</a:t>
            </a:r>
            <a:r>
              <a:rPr lang="ja-JP" altLang="en-US" sz="1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に関する検討会の議事概要について</a:t>
            </a:r>
            <a:endParaRPr lang="en-US" altLang="ja-JP" sz="2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195" name="スライド番号プレースホルダー 2">
            <a:extLst>
              <a:ext uri="{FF2B5EF4-FFF2-40B4-BE49-F238E27FC236}">
                <a16:creationId xmlns:a16="http://schemas.microsoft.com/office/drawing/2014/main" id="{DD611CC9-69DF-44C9-8D9A-78165A866F5B}"/>
              </a:ext>
            </a:extLst>
          </p:cNvPr>
          <p:cNvSpPr txBox="1">
            <a:spLocks/>
          </p:cNvSpPr>
          <p:nvPr/>
        </p:nvSpPr>
        <p:spPr>
          <a:xfrm>
            <a:off x="12301538" y="755459"/>
            <a:ext cx="2193169" cy="246221"/>
          </a:xfrm>
          <a:prstGeom prst="rect">
            <a:avLst/>
          </a:prstGeom>
        </p:spPr>
        <p:txBody>
          <a:bodyPr vert="horz" wrap="squar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lang="ja-JP" altLang="en-US" sz="16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客席 ①</a:t>
            </a:r>
            <a:endParaRPr lang="en-US" altLang="ja-JP" sz="16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41" name="スライド番号プレースホルダー 2">
            <a:extLst>
              <a:ext uri="{FF2B5EF4-FFF2-40B4-BE49-F238E27FC236}">
                <a16:creationId xmlns:a16="http://schemas.microsoft.com/office/drawing/2014/main" id="{6EBD5723-591C-4EA5-86CC-E9AC37624450}"/>
              </a:ext>
              <a:ext uri="{C183D7F6-B498-43B3-948B-1728B52AA6E4}">
                <adec:decorative xmlns:adec="http://schemas.microsoft.com/office/drawing/2017/decorative" val="0"/>
              </a:ext>
            </a:extLst>
          </p:cNvPr>
          <p:cNvSpPr txBox="1">
            <a:spLocks/>
          </p:cNvSpPr>
          <p:nvPr/>
        </p:nvSpPr>
        <p:spPr>
          <a:xfrm>
            <a:off x="1844951" y="1821364"/>
            <a:ext cx="2911053" cy="169277"/>
          </a:xfrm>
          <a:prstGeom prst="rect">
            <a:avLst/>
          </a:prstGeom>
          <a:solidFill>
            <a:schemeClr val="bg1"/>
          </a:solidFill>
        </p:spPr>
        <p:txBody>
          <a:bodyPr vert="horz" wrap="none" lIns="0" tIns="0" rIns="0" bIns="0" rtlCol="0" anchor="ctr">
            <a:spAutoFit/>
          </a:bodyPr>
          <a:lstStyle>
            <a:defPPr>
              <a:defRPr lang="ja-JP"/>
            </a:defPPr>
            <a:lvl1pPr marL="0" algn="l" defTabSz="737436" rtl="0" eaLnBrk="1" latinLnBrk="0" hangingPunct="1">
              <a:defRPr kumimoji="1" sz="2903" kern="1200">
                <a:solidFill>
                  <a:schemeClr val="tx1"/>
                </a:solidFill>
                <a:latin typeface="+mn-lt"/>
                <a:ea typeface="+mn-ea"/>
                <a:cs typeface="+mn-cs"/>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kumimoji="1" lang="ja-JP" altLang="en-US" sz="1100" b="0" dirty="0">
                <a:latin typeface="UD デジタル 教科書体 NP-R" panose="02020400000000000000" pitchFamily="18" charset="-128"/>
                <a:ea typeface="UD デジタル 教科書体 NP-R" panose="02020400000000000000" pitchFamily="18" charset="-128"/>
              </a:rPr>
              <a:t>２０２２年９月</a:t>
            </a:r>
            <a:r>
              <a:rPr lang="ja-JP" altLang="en-US" sz="1100" dirty="0">
                <a:latin typeface="UD デジタル 教科書体 NP-R" panose="02020400000000000000" pitchFamily="18" charset="-128"/>
                <a:ea typeface="UD デジタル 教科書体 NP-R" panose="02020400000000000000" pitchFamily="18" charset="-128"/>
              </a:rPr>
              <a:t>２</a:t>
            </a:r>
            <a:r>
              <a:rPr kumimoji="1" lang="ja-JP" altLang="en-US" sz="1100" b="0" dirty="0">
                <a:latin typeface="UD デジタル 教科書体 NP-R" panose="02020400000000000000" pitchFamily="18" charset="-128"/>
                <a:ea typeface="UD デジタル 教科書体 NP-R" panose="02020400000000000000" pitchFamily="18" charset="-128"/>
              </a:rPr>
              <a:t>日（金）</a:t>
            </a:r>
            <a:r>
              <a:rPr kumimoji="1" lang="en-US" altLang="ja-JP" sz="1100" b="0" dirty="0">
                <a:latin typeface="UD デジタル 教科書体 NP-R" panose="02020400000000000000" pitchFamily="18" charset="-128"/>
                <a:ea typeface="UD デジタル 教科書体 NP-R" panose="02020400000000000000" pitchFamily="18" charset="-128"/>
              </a:rPr>
              <a:t>13</a:t>
            </a:r>
            <a:r>
              <a:rPr kumimoji="1" lang="ja-JP" altLang="en-US" sz="1100" b="0" dirty="0">
                <a:latin typeface="UD デジタル 教科書体 NP-R" panose="02020400000000000000" pitchFamily="18" charset="-128"/>
                <a:ea typeface="UD デジタル 教科書体 NP-R" panose="02020400000000000000" pitchFamily="18" charset="-128"/>
              </a:rPr>
              <a:t>時から</a:t>
            </a:r>
            <a:r>
              <a:rPr kumimoji="1" lang="en-US" altLang="ja-JP" sz="1100" b="0" dirty="0">
                <a:latin typeface="UD デジタル 教科書体 NP-R" panose="02020400000000000000" pitchFamily="18" charset="-128"/>
                <a:ea typeface="UD デジタル 教科書体 NP-R" panose="02020400000000000000" pitchFamily="18" charset="-128"/>
              </a:rPr>
              <a:t>15</a:t>
            </a:r>
            <a:r>
              <a:rPr kumimoji="1" lang="ja-JP" altLang="en-US" sz="1100" b="0" dirty="0">
                <a:latin typeface="UD デジタル 教科書体 NP-R" panose="02020400000000000000" pitchFamily="18" charset="-128"/>
                <a:ea typeface="UD デジタル 教科書体 NP-R" panose="02020400000000000000" pitchFamily="18" charset="-128"/>
              </a:rPr>
              <a:t>時まで</a:t>
            </a:r>
          </a:p>
        </p:txBody>
      </p:sp>
      <p:sp>
        <p:nvSpPr>
          <p:cNvPr id="203" name="スライド番号プレースホルダー 2">
            <a:extLst>
              <a:ext uri="{FF2B5EF4-FFF2-40B4-BE49-F238E27FC236}">
                <a16:creationId xmlns:a16="http://schemas.microsoft.com/office/drawing/2014/main" id="{03031839-56EE-49A8-BEE5-D95BE2964A65}"/>
              </a:ext>
            </a:extLst>
          </p:cNvPr>
          <p:cNvSpPr txBox="1">
            <a:spLocks/>
          </p:cNvSpPr>
          <p:nvPr/>
        </p:nvSpPr>
        <p:spPr>
          <a:xfrm>
            <a:off x="798171" y="4488286"/>
            <a:ext cx="1154162" cy="276999"/>
          </a:xfrm>
          <a:prstGeom prst="rect">
            <a:avLst/>
          </a:prstGeom>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800" b="1" dirty="0">
                <a:solidFill>
                  <a:srgbClr val="0068B7"/>
                </a:solidFill>
                <a:latin typeface="UD デジタル 教科書体 NP-R" panose="02020400000000000000" pitchFamily="18" charset="-128"/>
                <a:ea typeface="UD デジタル 教科書体 NP-R" panose="02020400000000000000" pitchFamily="18" charset="-128"/>
              </a:rPr>
              <a:t>主なご意見</a:t>
            </a:r>
            <a:endParaRPr lang="en-US" altLang="ja-JP" sz="2800" b="1" dirty="0">
              <a:solidFill>
                <a:srgbClr val="0068B7"/>
              </a:solidFill>
              <a:latin typeface="UD デジタル 教科書体 NP-R" panose="02020400000000000000" pitchFamily="18" charset="-128"/>
              <a:ea typeface="UD デジタル 教科書体 NP-R" panose="02020400000000000000" pitchFamily="18" charset="-128"/>
            </a:endParaRPr>
          </a:p>
        </p:txBody>
      </p:sp>
      <p:sp>
        <p:nvSpPr>
          <p:cNvPr id="12" name="テキスト ボックス 11">
            <a:extLst>
              <a:ext uri="{FF2B5EF4-FFF2-40B4-BE49-F238E27FC236}">
                <a16:creationId xmlns:a16="http://schemas.microsoft.com/office/drawing/2014/main" id="{D7686755-877E-4537-ADDA-2D1E9D43247D}"/>
              </a:ext>
            </a:extLst>
          </p:cNvPr>
          <p:cNvSpPr txBox="1"/>
          <p:nvPr/>
        </p:nvSpPr>
        <p:spPr>
          <a:xfrm>
            <a:off x="538164" y="4831131"/>
            <a:ext cx="6777036" cy="4647426"/>
          </a:xfrm>
          <a:prstGeom prst="rect">
            <a:avLst/>
          </a:prstGeom>
          <a:solidFill>
            <a:schemeClr val="bg1">
              <a:lumMod val="95000"/>
            </a:schemeClr>
          </a:solidFill>
          <a:ln w="12700">
            <a:noFill/>
            <a:prstDash val="dash"/>
          </a:ln>
        </p:spPr>
        <p:txBody>
          <a:bodyPr wrap="square">
            <a:spAutoFit/>
          </a:bodyPr>
          <a:lstStyle/>
          <a:p>
            <a:pPr>
              <a:lnSpc>
                <a:spcPts val="1800"/>
              </a:lnSpc>
            </a:pPr>
            <a:r>
              <a:rPr lang="ja-JP" altLang="ja-JP"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大催事場</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について</a:t>
            </a:r>
            <a:endParaRPr lang="ja-JP" alt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ts val="1800"/>
              </a:lnSpc>
            </a:pPr>
            <a:r>
              <a:rPr lang="ja-JP" altLang="ja-JP"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・車いす席について、</a:t>
            </a:r>
            <a:r>
              <a:rPr lang="ja-JP"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スタンディング時</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など</a:t>
            </a:r>
            <a:r>
              <a:rPr lang="ja-JP"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にもサイトラインを確保できるようにしてほしい</a:t>
            </a:r>
            <a:r>
              <a:rPr lang="ja-JP" altLang="ja-JP" sz="1100"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ja-JP" altLang="ja-JP" sz="1100" kern="100" dirty="0">
              <a:solidFill>
                <a:srgbClr val="0068B7"/>
              </a:solidFill>
              <a:effectLst/>
              <a:latin typeface="游明朝" panose="02020400000000000000" pitchFamily="18" charset="-128"/>
              <a:ea typeface="游明朝" panose="02020400000000000000" pitchFamily="18" charset="-128"/>
              <a:cs typeface="Times New Roman" panose="02020603050405020304" pitchFamily="18" charset="0"/>
            </a:endParaRPr>
          </a:p>
          <a:p>
            <a:pPr>
              <a:lnSpc>
                <a:spcPts val="1800"/>
              </a:lnSpc>
            </a:pPr>
            <a:r>
              <a:rPr lang="ja-JP" altLang="ja-JP"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・最上段のサイトラインを確保する為であれば、</a:t>
            </a:r>
            <a:r>
              <a:rPr lang="ja-JP"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客席部分を一部かさ上げ</a:t>
            </a:r>
            <a:r>
              <a:rPr lang="en-US" altLang="ja-JP" sz="1100" b="1" u="sng" kern="100" dirty="0">
                <a:solidFill>
                  <a:srgbClr val="0068B7"/>
                </a:solidFill>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しても構わない</a:t>
            </a:r>
            <a:r>
              <a:rPr lang="ja-JP" altLang="ja-JP" sz="1100"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ja-JP" altLang="ja-JP" sz="1100" kern="100" dirty="0">
              <a:solidFill>
                <a:srgbClr val="0068B7"/>
              </a:solidFill>
              <a:effectLst/>
              <a:latin typeface="游明朝" panose="02020400000000000000" pitchFamily="18" charset="-128"/>
              <a:ea typeface="游明朝" panose="02020400000000000000" pitchFamily="18" charset="-128"/>
              <a:cs typeface="Times New Roman" panose="02020603050405020304" pitchFamily="18" charset="0"/>
            </a:endParaRPr>
          </a:p>
          <a:p>
            <a:pPr marL="133350" indent="-133350">
              <a:lnSpc>
                <a:spcPts val="1800"/>
              </a:lnSpc>
            </a:pPr>
            <a:r>
              <a:rPr lang="ja-JP" altLang="ja-JP" sz="1100"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ヒアリングループについて、現在中央中段部分に集約されているが、分散配置および車いす席への敷設</a:t>
            </a:r>
            <a:r>
              <a:rPr lang="en-US" altLang="ja-JP" sz="1100" b="1" u="sng" kern="100" dirty="0">
                <a:solidFill>
                  <a:srgbClr val="0068B7"/>
                </a:solidFill>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についても検討してほしい</a:t>
            </a:r>
            <a:r>
              <a:rPr lang="ja-JP" altLang="ja-JP" sz="1100"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ja-JP" altLang="ja-JP" sz="1100" kern="100" dirty="0">
              <a:solidFill>
                <a:srgbClr val="0068B7"/>
              </a:solidFill>
              <a:effectLst/>
              <a:latin typeface="游明朝" panose="02020400000000000000" pitchFamily="18" charset="-128"/>
              <a:ea typeface="游明朝" panose="02020400000000000000" pitchFamily="18" charset="-128"/>
              <a:cs typeface="Times New Roman" panose="02020603050405020304" pitchFamily="18" charset="0"/>
            </a:endParaRPr>
          </a:p>
          <a:p>
            <a:pPr marL="133350" indent="-133350">
              <a:lnSpc>
                <a:spcPts val="1800"/>
              </a:lnSpc>
            </a:pPr>
            <a:r>
              <a:rPr lang="ja-JP" altLang="ja-JP"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・ドリンクホルダーや杖たて、電源コンセントの設置について、教えてほしい。</a:t>
            </a:r>
            <a:endParaRPr lang="ja-JP" alt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33350" indent="-133350">
              <a:lnSpc>
                <a:spcPts val="1800"/>
              </a:lnSpc>
            </a:pPr>
            <a:r>
              <a:rPr lang="ja-JP" altLang="ja-JP"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・障がい者の方が演者側に立つ可能性もあるので、</a:t>
            </a:r>
            <a:r>
              <a:rPr lang="ja-JP"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バックヤード側のアクセシビリティにも配慮いただきたい</a:t>
            </a:r>
            <a:r>
              <a:rPr lang="ja-JP" altLang="ja-JP" sz="1100"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ja-JP" altLang="ja-JP" sz="1100" kern="100" dirty="0">
              <a:solidFill>
                <a:srgbClr val="0068B7"/>
              </a:solidFill>
              <a:effectLst/>
              <a:latin typeface="游明朝" panose="02020400000000000000" pitchFamily="18" charset="-128"/>
              <a:ea typeface="游明朝" panose="02020400000000000000" pitchFamily="18" charset="-128"/>
              <a:cs typeface="Times New Roman" panose="02020603050405020304" pitchFamily="18" charset="0"/>
            </a:endParaRPr>
          </a:p>
          <a:p>
            <a:pPr marL="133350" indent="-133350">
              <a:lnSpc>
                <a:spcPts val="1800"/>
              </a:lnSpc>
            </a:pPr>
            <a:r>
              <a:rPr lang="ja-JP" altLang="ja-JP" sz="1100"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付加アメニティ席を設けてベビーカーなどを誘導することで、車いす席が満席になることが無いよう配慮してほしい</a:t>
            </a:r>
            <a:r>
              <a:rPr lang="ja-JP" altLang="ja-JP" sz="1100"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1100"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133350" indent="-133350">
              <a:lnSpc>
                <a:spcPts val="1800"/>
              </a:lnSpc>
            </a:pPr>
            <a:endParaRPr lang="en-US" altLang="ja-JP" sz="11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133350" indent="-133350">
              <a:lnSpc>
                <a:spcPts val="1800"/>
              </a:lnSpc>
            </a:pPr>
            <a:r>
              <a:rPr lang="ja-JP" altLang="en-US" sz="11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ウォータープラザ屋外客席について</a:t>
            </a:r>
            <a:endParaRPr lang="ja-JP" altLang="ja-JP" sz="11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marL="133350" indent="-133350">
              <a:lnSpc>
                <a:spcPts val="1800"/>
              </a:lnSpc>
            </a:pPr>
            <a:r>
              <a:rPr lang="ja-JP" altLang="ja-JP"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・転落防止柵の高さが</a:t>
            </a:r>
            <a:r>
              <a:rPr lang="en-US" altLang="ja-JP"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1.1m</a:t>
            </a:r>
            <a:r>
              <a:rPr lang="ja-JP" altLang="ja-JP"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となっているが、車いすの方の目線の高さの位置と被る。</a:t>
            </a:r>
            <a:r>
              <a:rPr lang="ja-JP"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転落防止柵の高さを下げる代わりに２列に配置したり、転落の可能性が低ければ、</a:t>
            </a:r>
            <a:r>
              <a:rPr lang="en-US"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H=200</a:t>
            </a:r>
            <a:r>
              <a:rPr lang="ja-JP"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程度のブロック程度にするなど、サイトラインの確保</a:t>
            </a:r>
            <a:r>
              <a:rPr lang="en-US" altLang="ja-JP" sz="1100" b="1" u="sng" kern="100" dirty="0">
                <a:solidFill>
                  <a:srgbClr val="0068B7"/>
                </a:solidFill>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について検討してほしい</a:t>
            </a:r>
            <a:r>
              <a:rPr lang="ja-JP" altLang="ja-JP" sz="1100"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1100"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133350" indent="-133350">
              <a:lnSpc>
                <a:spcPts val="1800"/>
              </a:lnSpc>
            </a:pPr>
            <a:endParaRPr lang="en-US" altLang="ja-JP" sz="11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133350" indent="-133350">
              <a:lnSpc>
                <a:spcPts val="1800"/>
              </a:lnSpc>
            </a:pPr>
            <a:r>
              <a:rPr lang="ja-JP" altLang="ja-JP"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その他</a:t>
            </a:r>
            <a:endParaRPr lang="ja-JP" alt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33350" indent="-133350">
              <a:lnSpc>
                <a:spcPts val="1800"/>
              </a:lnSpc>
            </a:pPr>
            <a:r>
              <a:rPr lang="ja-JP" altLang="ja-JP" sz="1100"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催事の際に聴覚障がい者向けにオノマトペ</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（音･声、物事の状態や動きなどを文字で象徴的に表したもの：ぴかぴか、もちもち、にこにこ等）</a:t>
            </a:r>
            <a:r>
              <a:rPr lang="ja-JP"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を出してほしい</a:t>
            </a:r>
            <a:r>
              <a:rPr lang="ja-JP" altLang="ja-JP" sz="1100"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ja-JP" altLang="ja-JP" sz="1100" kern="100" dirty="0">
              <a:solidFill>
                <a:srgbClr val="0068B7"/>
              </a:solidFill>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100" dirty="0">
                <a:solidFill>
                  <a:srgbClr val="0068B7"/>
                </a:solidFill>
                <a:effectLst/>
                <a:ea typeface="UD デジタル 教科書体 NP-R" panose="02020400000000000000" pitchFamily="18" charset="-128"/>
                <a:cs typeface="Times New Roman" panose="02020603050405020304" pitchFamily="18" charset="0"/>
              </a:rPr>
              <a:t>・</a:t>
            </a:r>
            <a:r>
              <a:rPr lang="ja-JP" altLang="ja-JP" sz="1100" b="1" u="sng" dirty="0">
                <a:solidFill>
                  <a:srgbClr val="0068B7"/>
                </a:solidFill>
                <a:effectLst/>
                <a:ea typeface="UD デジタル 教科書体 NP-R" panose="02020400000000000000" pitchFamily="18" charset="-128"/>
                <a:cs typeface="Times New Roman" panose="02020603050405020304" pitchFamily="18" charset="0"/>
              </a:rPr>
              <a:t>聴覚障がい者も楽しめるよう情報保障についても、しっかり検討してほしい</a:t>
            </a:r>
            <a:r>
              <a:rPr lang="ja-JP" altLang="ja-JP" sz="1100" dirty="0">
                <a:solidFill>
                  <a:srgbClr val="0068B7"/>
                </a:solidFill>
                <a:effectLst/>
                <a:ea typeface="UD デジタル 教科書体 NP-R" panose="02020400000000000000" pitchFamily="18" charset="-128"/>
                <a:cs typeface="Times New Roman" panose="02020603050405020304" pitchFamily="18" charset="0"/>
              </a:rPr>
              <a:t>。</a:t>
            </a:r>
            <a:endParaRPr lang="ja-JP" altLang="ja-JP" sz="1100" kern="100" dirty="0">
              <a:solidFill>
                <a:srgbClr val="0068B7"/>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23" name="正方形/長方形 222">
            <a:extLst>
              <a:ext uri="{FF2B5EF4-FFF2-40B4-BE49-F238E27FC236}">
                <a16:creationId xmlns:a16="http://schemas.microsoft.com/office/drawing/2014/main" id="{DEF9953D-B34F-4DA4-92F5-DAEFB8A62352}"/>
              </a:ext>
              <a:ext uri="{C183D7F6-B498-43B3-948B-1728B52AA6E4}">
                <adec:decorative xmlns:adec="http://schemas.microsoft.com/office/drawing/2017/decorative" val="0"/>
              </a:ext>
            </a:extLst>
          </p:cNvPr>
          <p:cNvSpPr/>
          <p:nvPr/>
        </p:nvSpPr>
        <p:spPr>
          <a:xfrm>
            <a:off x="444500" y="10014494"/>
            <a:ext cx="14214929" cy="299295"/>
          </a:xfrm>
          <a:prstGeom prst="rect">
            <a:avLst/>
          </a:prstGeom>
          <a:solidFill>
            <a:srgbClr val="D2D7DA"/>
          </a:solidFill>
          <a:ln>
            <a:noFill/>
          </a:ln>
        </p:spPr>
        <p:txBody>
          <a:bodyPr vert="horz" wrap="square" lIns="72000" tIns="72000" rIns="72000" bIns="72000" rtlCol="0" anchor="ctr">
            <a:spAutoFit/>
          </a:bodyPr>
          <a:lstStyle/>
          <a:p>
            <a:r>
              <a:rPr lang="en-US" altLang="ja-JP"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r>
              <a:rPr lang="ja-JP" altLang="en-US"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本資料の設計内容は、今後変更の可能性がございます。</a:t>
            </a:r>
          </a:p>
        </p:txBody>
      </p:sp>
      <p:sp>
        <p:nvSpPr>
          <p:cNvPr id="51" name="スライド番号プレースホルダー 2">
            <a:extLst>
              <a:ext uri="{FF2B5EF4-FFF2-40B4-BE49-F238E27FC236}">
                <a16:creationId xmlns:a16="http://schemas.microsoft.com/office/drawing/2014/main" id="{EAEF6D41-F1A3-4F2D-9C8E-2717C290AFF8}"/>
              </a:ext>
              <a:ext uri="{C183D7F6-B498-43B3-948B-1728B52AA6E4}">
                <adec:decorative xmlns:adec="http://schemas.microsoft.com/office/drawing/2017/decorative" val="0"/>
              </a:ext>
            </a:extLst>
          </p:cNvPr>
          <p:cNvSpPr txBox="1">
            <a:spLocks/>
          </p:cNvSpPr>
          <p:nvPr/>
        </p:nvSpPr>
        <p:spPr>
          <a:xfrm>
            <a:off x="11932600" y="10079502"/>
            <a:ext cx="2660371" cy="169277"/>
          </a:xfrm>
          <a:prstGeom prst="rect">
            <a:avLst/>
          </a:prstGeom>
        </p:spPr>
        <p:txBody>
          <a:bodyPr vert="horz" wrap="squar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公表日：</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2022</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年</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12</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月</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16</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日</a:t>
            </a:r>
            <a:endPar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pic>
        <p:nvPicPr>
          <p:cNvPr id="234" name="図 233">
            <a:extLst>
              <a:ext uri="{FF2B5EF4-FFF2-40B4-BE49-F238E27FC236}">
                <a16:creationId xmlns:a16="http://schemas.microsoft.com/office/drawing/2014/main" id="{D0DB5B48-9C36-4748-9A0D-852A7D3B1A6A}"/>
              </a:ext>
              <a:ext uri="{C183D7F6-B498-43B3-948B-1728B52AA6E4}">
                <adec:decorative xmlns:adec="http://schemas.microsoft.com/office/drawing/2017/decorative" val="1"/>
              </a:ext>
            </a:extLst>
          </p:cNvPr>
          <p:cNvPicPr>
            <a:picLocks noChangeAspect="1"/>
          </p:cNvPicPr>
          <p:nvPr/>
        </p:nvPicPr>
        <p:blipFill rotWithShape="1">
          <a:blip r:embed="rId2"/>
          <a:srcRect l="8121" r="1772"/>
          <a:stretch/>
        </p:blipFill>
        <p:spPr>
          <a:xfrm>
            <a:off x="7579517" y="5143236"/>
            <a:ext cx="7079912" cy="1867071"/>
          </a:xfrm>
          <a:prstGeom prst="rect">
            <a:avLst/>
          </a:prstGeom>
        </p:spPr>
      </p:pic>
      <p:pic>
        <p:nvPicPr>
          <p:cNvPr id="233" name="図 232">
            <a:extLst>
              <a:ext uri="{FF2B5EF4-FFF2-40B4-BE49-F238E27FC236}">
                <a16:creationId xmlns:a16="http://schemas.microsoft.com/office/drawing/2014/main" id="{C7C3DAF2-FE23-4291-9782-6BE6F361DE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73866" y="1417038"/>
            <a:ext cx="6647313" cy="4105272"/>
          </a:xfrm>
          <a:prstGeom prst="rect">
            <a:avLst/>
          </a:prstGeom>
          <a:ln w="12700">
            <a:noFill/>
            <a:prstDash val="dash"/>
          </a:ln>
        </p:spPr>
      </p:pic>
      <p:pic>
        <p:nvPicPr>
          <p:cNvPr id="231" name="図 230">
            <a:extLst>
              <a:ext uri="{FF2B5EF4-FFF2-40B4-BE49-F238E27FC236}">
                <a16:creationId xmlns:a16="http://schemas.microsoft.com/office/drawing/2014/main" id="{C08289C0-8B77-4217-8D3E-BCEE39A5944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79517" y="7596219"/>
            <a:ext cx="7079912" cy="2214531"/>
          </a:xfrm>
          <a:prstGeom prst="rect">
            <a:avLst/>
          </a:prstGeom>
        </p:spPr>
      </p:pic>
      <p:cxnSp>
        <p:nvCxnSpPr>
          <p:cNvPr id="163" name="直線矢印コネクタ 162">
            <a:extLst>
              <a:ext uri="{FF2B5EF4-FFF2-40B4-BE49-F238E27FC236}">
                <a16:creationId xmlns:a16="http://schemas.microsoft.com/office/drawing/2014/main" id="{4BEC76F7-65B9-495F-8D55-5A4C498DA12E}"/>
              </a:ext>
              <a:ext uri="{C183D7F6-B498-43B3-948B-1728B52AA6E4}">
                <adec:decorative xmlns:adec="http://schemas.microsoft.com/office/drawing/2017/decorative" val="1"/>
              </a:ext>
            </a:extLst>
          </p:cNvPr>
          <p:cNvCxnSpPr>
            <a:cxnSpLocks/>
          </p:cNvCxnSpPr>
          <p:nvPr/>
        </p:nvCxnSpPr>
        <p:spPr>
          <a:xfrm flipV="1">
            <a:off x="13207757" y="3319933"/>
            <a:ext cx="0" cy="379850"/>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60" name="正方形/長方形 159">
            <a:extLst>
              <a:ext uri="{FF2B5EF4-FFF2-40B4-BE49-F238E27FC236}">
                <a16:creationId xmlns:a16="http://schemas.microsoft.com/office/drawing/2014/main" id="{ABDACBD8-0809-4A6B-99A5-9CD317606FA1}"/>
              </a:ext>
              <a:ext uri="{C183D7F6-B498-43B3-948B-1728B52AA6E4}">
                <adec:decorative xmlns:adec="http://schemas.microsoft.com/office/drawing/2017/decorative" val="1"/>
              </a:ext>
            </a:extLst>
          </p:cNvPr>
          <p:cNvSpPr/>
          <p:nvPr/>
        </p:nvSpPr>
        <p:spPr>
          <a:xfrm>
            <a:off x="12984388" y="3547091"/>
            <a:ext cx="1596800" cy="553998"/>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バックヤード側のアクセシビリティにも配慮いただきたい。</a:t>
            </a:r>
          </a:p>
        </p:txBody>
      </p:sp>
      <p:cxnSp>
        <p:nvCxnSpPr>
          <p:cNvPr id="168" name="直線矢印コネクタ 167">
            <a:extLst>
              <a:ext uri="{FF2B5EF4-FFF2-40B4-BE49-F238E27FC236}">
                <a16:creationId xmlns:a16="http://schemas.microsoft.com/office/drawing/2014/main" id="{95EBF7CE-6443-4B49-B6A1-7C081691F353}"/>
              </a:ext>
              <a:ext uri="{C183D7F6-B498-43B3-948B-1728B52AA6E4}">
                <adec:decorative xmlns:adec="http://schemas.microsoft.com/office/drawing/2017/decorative" val="1"/>
              </a:ext>
            </a:extLst>
          </p:cNvPr>
          <p:cNvCxnSpPr>
            <a:cxnSpLocks/>
          </p:cNvCxnSpPr>
          <p:nvPr/>
        </p:nvCxnSpPr>
        <p:spPr>
          <a:xfrm flipH="1">
            <a:off x="11696700" y="5595964"/>
            <a:ext cx="942976" cy="0"/>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67" name="正方形/長方形 166">
            <a:extLst>
              <a:ext uri="{FF2B5EF4-FFF2-40B4-BE49-F238E27FC236}">
                <a16:creationId xmlns:a16="http://schemas.microsoft.com/office/drawing/2014/main" id="{36823932-AF04-4901-9693-3016BCB53B28}"/>
              </a:ext>
              <a:ext uri="{C183D7F6-B498-43B3-948B-1728B52AA6E4}">
                <adec:decorative xmlns:adec="http://schemas.microsoft.com/office/drawing/2017/decorative" val="1"/>
              </a:ext>
            </a:extLst>
          </p:cNvPr>
          <p:cNvSpPr/>
          <p:nvPr/>
        </p:nvSpPr>
        <p:spPr>
          <a:xfrm>
            <a:off x="12639675" y="5344609"/>
            <a:ext cx="1940090" cy="707886"/>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スタンディング時等にもサイトラインを確保できるようにしてほしい。客席部分を一部かさ上げしても構わない。</a:t>
            </a:r>
          </a:p>
        </p:txBody>
      </p:sp>
      <p:cxnSp>
        <p:nvCxnSpPr>
          <p:cNvPr id="174" name="直線矢印コネクタ 173">
            <a:extLst>
              <a:ext uri="{FF2B5EF4-FFF2-40B4-BE49-F238E27FC236}">
                <a16:creationId xmlns:a16="http://schemas.microsoft.com/office/drawing/2014/main" id="{550C1994-778D-4045-8697-B7A9FDE051EF}"/>
              </a:ext>
              <a:ext uri="{C183D7F6-B498-43B3-948B-1728B52AA6E4}">
                <adec:decorative xmlns:adec="http://schemas.microsoft.com/office/drawing/2017/decorative" val="1"/>
              </a:ext>
            </a:extLst>
          </p:cNvPr>
          <p:cNvCxnSpPr>
            <a:cxnSpLocks/>
          </p:cNvCxnSpPr>
          <p:nvPr/>
        </p:nvCxnSpPr>
        <p:spPr>
          <a:xfrm flipH="1">
            <a:off x="12598400" y="1549541"/>
            <a:ext cx="385988" cy="0"/>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80" name="直線矢印コネクタ 179">
            <a:extLst>
              <a:ext uri="{FF2B5EF4-FFF2-40B4-BE49-F238E27FC236}">
                <a16:creationId xmlns:a16="http://schemas.microsoft.com/office/drawing/2014/main" id="{9F844086-BEC3-4ABC-BA73-BE2B8CB1157D}"/>
              </a:ext>
              <a:ext uri="{C183D7F6-B498-43B3-948B-1728B52AA6E4}">
                <adec:decorative xmlns:adec="http://schemas.microsoft.com/office/drawing/2017/decorative" val="1"/>
              </a:ext>
            </a:extLst>
          </p:cNvPr>
          <p:cNvCxnSpPr>
            <a:cxnSpLocks/>
          </p:cNvCxnSpPr>
          <p:nvPr/>
        </p:nvCxnSpPr>
        <p:spPr>
          <a:xfrm>
            <a:off x="13472483" y="4726136"/>
            <a:ext cx="0" cy="268139"/>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79" name="正方形/長方形 178">
            <a:extLst>
              <a:ext uri="{FF2B5EF4-FFF2-40B4-BE49-F238E27FC236}">
                <a16:creationId xmlns:a16="http://schemas.microsoft.com/office/drawing/2014/main" id="{08CAC42C-9E9F-4123-A697-408F78F8E25C}"/>
              </a:ext>
              <a:ext uri="{C183D7F6-B498-43B3-948B-1728B52AA6E4}">
                <adec:decorative xmlns:adec="http://schemas.microsoft.com/office/drawing/2017/decorative" val="1"/>
              </a:ext>
            </a:extLst>
          </p:cNvPr>
          <p:cNvSpPr/>
          <p:nvPr/>
        </p:nvSpPr>
        <p:spPr>
          <a:xfrm>
            <a:off x="12593801" y="4326026"/>
            <a:ext cx="1985964" cy="400110"/>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車いす席が満席になることが無いよう配慮してほしい。</a:t>
            </a:r>
          </a:p>
        </p:txBody>
      </p:sp>
      <p:cxnSp>
        <p:nvCxnSpPr>
          <p:cNvPr id="131" name="直線矢印コネクタ 130">
            <a:extLst>
              <a:ext uri="{FF2B5EF4-FFF2-40B4-BE49-F238E27FC236}">
                <a16:creationId xmlns:a16="http://schemas.microsoft.com/office/drawing/2014/main" id="{BEEDD35B-33DE-4046-89F6-867738CB26CF}"/>
              </a:ext>
              <a:ext uri="{C183D7F6-B498-43B3-948B-1728B52AA6E4}">
                <adec:decorative xmlns:adec="http://schemas.microsoft.com/office/drawing/2017/decorative" val="1"/>
              </a:ext>
            </a:extLst>
          </p:cNvPr>
          <p:cNvCxnSpPr>
            <a:cxnSpLocks/>
          </p:cNvCxnSpPr>
          <p:nvPr/>
        </p:nvCxnSpPr>
        <p:spPr>
          <a:xfrm>
            <a:off x="8320802" y="8763809"/>
            <a:ext cx="0" cy="364086"/>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24" name="正方形/長方形 223">
            <a:extLst>
              <a:ext uri="{FF2B5EF4-FFF2-40B4-BE49-F238E27FC236}">
                <a16:creationId xmlns:a16="http://schemas.microsoft.com/office/drawing/2014/main" id="{C38A3B93-BED3-474B-B405-42770DAA6705}"/>
              </a:ext>
              <a:ext uri="{C183D7F6-B498-43B3-948B-1728B52AA6E4}">
                <adec:decorative xmlns:adec="http://schemas.microsoft.com/office/drawing/2017/decorative" val="1"/>
              </a:ext>
            </a:extLst>
          </p:cNvPr>
          <p:cNvSpPr/>
          <p:nvPr/>
        </p:nvSpPr>
        <p:spPr>
          <a:xfrm>
            <a:off x="7559675" y="1382981"/>
            <a:ext cx="7099754" cy="5656447"/>
          </a:xfrm>
          <a:prstGeom prst="rect">
            <a:avLst/>
          </a:prstGeom>
          <a:noFill/>
          <a:ln w="38100">
            <a:solidFill>
              <a:srgbClr val="0068B7"/>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25" name="テキスト ボックス 224">
            <a:extLst>
              <a:ext uri="{FF2B5EF4-FFF2-40B4-BE49-F238E27FC236}">
                <a16:creationId xmlns:a16="http://schemas.microsoft.com/office/drawing/2014/main" id="{1999C8B4-71E6-4FAD-9486-8F3C223D1263}"/>
              </a:ext>
              <a:ext uri="{C183D7F6-B498-43B3-948B-1728B52AA6E4}">
                <adec:decorative xmlns:adec="http://schemas.microsoft.com/office/drawing/2017/decorative" val="1"/>
              </a:ext>
            </a:extLst>
          </p:cNvPr>
          <p:cNvSpPr txBox="1"/>
          <p:nvPr/>
        </p:nvSpPr>
        <p:spPr>
          <a:xfrm>
            <a:off x="7559675" y="1384985"/>
            <a:ext cx="1015040" cy="338554"/>
          </a:xfrm>
          <a:prstGeom prst="rect">
            <a:avLst/>
          </a:prstGeom>
          <a:solidFill>
            <a:srgbClr val="0068B7"/>
          </a:solidFill>
        </p:spPr>
        <p:txBody>
          <a:bodyPr wrap="none">
            <a:spAutoFit/>
          </a:bodyPr>
          <a:lstStyle/>
          <a:p>
            <a:r>
              <a:rPr kumimoji="1" lang="ja-JP" altLang="en-US" sz="1600" dirty="0">
                <a:solidFill>
                  <a:schemeClr val="bg1"/>
                </a:solidFill>
                <a:latin typeface="UD デジタル 教科書体 NP-R" panose="02020400000000000000" pitchFamily="18" charset="-128"/>
                <a:ea typeface="UD デジタル 教科書体 NP-R" panose="02020400000000000000" pitchFamily="18" charset="-128"/>
              </a:rPr>
              <a:t>大催事場</a:t>
            </a:r>
          </a:p>
        </p:txBody>
      </p:sp>
      <p:sp>
        <p:nvSpPr>
          <p:cNvPr id="228" name="正方形/長方形 227">
            <a:extLst>
              <a:ext uri="{FF2B5EF4-FFF2-40B4-BE49-F238E27FC236}">
                <a16:creationId xmlns:a16="http://schemas.microsoft.com/office/drawing/2014/main" id="{CBD84A62-DB1F-4C43-A04A-4E084B777EAE}"/>
              </a:ext>
              <a:ext uri="{C183D7F6-B498-43B3-948B-1728B52AA6E4}">
                <adec:decorative xmlns:adec="http://schemas.microsoft.com/office/drawing/2017/decorative" val="1"/>
              </a:ext>
            </a:extLst>
          </p:cNvPr>
          <p:cNvSpPr/>
          <p:nvPr/>
        </p:nvSpPr>
        <p:spPr>
          <a:xfrm>
            <a:off x="7559675" y="7194913"/>
            <a:ext cx="7099754" cy="2615838"/>
          </a:xfrm>
          <a:prstGeom prst="rect">
            <a:avLst/>
          </a:prstGeom>
          <a:noFill/>
          <a:ln w="38100">
            <a:solidFill>
              <a:srgbClr val="0068B7"/>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29" name="テキスト ボックス 228">
            <a:extLst>
              <a:ext uri="{FF2B5EF4-FFF2-40B4-BE49-F238E27FC236}">
                <a16:creationId xmlns:a16="http://schemas.microsoft.com/office/drawing/2014/main" id="{A1E67258-FA9A-4F8F-97E5-AF65238A7015}"/>
              </a:ext>
              <a:ext uri="{C183D7F6-B498-43B3-948B-1728B52AA6E4}">
                <adec:decorative xmlns:adec="http://schemas.microsoft.com/office/drawing/2017/decorative" val="1"/>
              </a:ext>
            </a:extLst>
          </p:cNvPr>
          <p:cNvSpPr txBox="1"/>
          <p:nvPr/>
        </p:nvSpPr>
        <p:spPr>
          <a:xfrm>
            <a:off x="7559675" y="7196915"/>
            <a:ext cx="2646878" cy="338554"/>
          </a:xfrm>
          <a:prstGeom prst="rect">
            <a:avLst/>
          </a:prstGeom>
          <a:solidFill>
            <a:srgbClr val="0068B7"/>
          </a:solidFill>
        </p:spPr>
        <p:txBody>
          <a:bodyPr wrap="none">
            <a:spAutoFit/>
          </a:bodyPr>
          <a:lstStyle/>
          <a:p>
            <a:r>
              <a:rPr kumimoji="1" lang="ja-JP" altLang="en-US" sz="1600" dirty="0">
                <a:solidFill>
                  <a:schemeClr val="bg1"/>
                </a:solidFill>
                <a:latin typeface="UD デジタル 教科書体 NP-R" panose="02020400000000000000" pitchFamily="18" charset="-128"/>
                <a:ea typeface="UD デジタル 教科書体 NP-R" panose="02020400000000000000" pitchFamily="18" charset="-128"/>
              </a:rPr>
              <a:t>ウォータープラザ屋外客席</a:t>
            </a:r>
          </a:p>
        </p:txBody>
      </p:sp>
      <p:sp>
        <p:nvSpPr>
          <p:cNvPr id="125" name="正方形/長方形 124">
            <a:extLst>
              <a:ext uri="{FF2B5EF4-FFF2-40B4-BE49-F238E27FC236}">
                <a16:creationId xmlns:a16="http://schemas.microsoft.com/office/drawing/2014/main" id="{5E1BC5DF-751C-4E8E-AF68-95E94E70D7F7}"/>
              </a:ext>
              <a:ext uri="{C183D7F6-B498-43B3-948B-1728B52AA6E4}">
                <adec:decorative xmlns:adec="http://schemas.microsoft.com/office/drawing/2017/decorative" val="1"/>
              </a:ext>
            </a:extLst>
          </p:cNvPr>
          <p:cNvSpPr/>
          <p:nvPr/>
        </p:nvSpPr>
        <p:spPr>
          <a:xfrm>
            <a:off x="7698048" y="8206528"/>
            <a:ext cx="2471896" cy="553998"/>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最前列に座った人</a:t>
            </a:r>
            <a:r>
              <a:rPr kumimoji="1" lang="en-US" altLang="ja-JP" sz="10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車いす使用者含む</a:t>
            </a:r>
            <a:r>
              <a:rPr kumimoji="1" lang="en-US" altLang="ja-JP" sz="10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の目線の高さと被るので、安全を確保したうえで、柵の高さを低くしてほしい。</a:t>
            </a:r>
          </a:p>
        </p:txBody>
      </p:sp>
      <p:sp>
        <p:nvSpPr>
          <p:cNvPr id="173" name="正方形/長方形 172">
            <a:extLst>
              <a:ext uri="{FF2B5EF4-FFF2-40B4-BE49-F238E27FC236}">
                <a16:creationId xmlns:a16="http://schemas.microsoft.com/office/drawing/2014/main" id="{20287039-55D8-4D2B-B5F8-FD9EAFAEDAA5}"/>
              </a:ext>
              <a:ext uri="{C183D7F6-B498-43B3-948B-1728B52AA6E4}">
                <adec:decorative xmlns:adec="http://schemas.microsoft.com/office/drawing/2017/decorative" val="1"/>
              </a:ext>
            </a:extLst>
          </p:cNvPr>
          <p:cNvSpPr/>
          <p:nvPr/>
        </p:nvSpPr>
        <p:spPr>
          <a:xfrm>
            <a:off x="12984388" y="1473599"/>
            <a:ext cx="1596800" cy="553998"/>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分散配置および車いす席への敷設についても検討してほしい。</a:t>
            </a:r>
          </a:p>
        </p:txBody>
      </p:sp>
      <p:sp>
        <p:nvSpPr>
          <p:cNvPr id="249" name="スライド番号プレースホルダー 2">
            <a:extLst>
              <a:ext uri="{FF2B5EF4-FFF2-40B4-BE49-F238E27FC236}">
                <a16:creationId xmlns:a16="http://schemas.microsoft.com/office/drawing/2014/main" id="{0FF1D4A3-3D3C-4DB3-AA67-41BFAA6309ED}"/>
              </a:ext>
              <a:ext uri="{C183D7F6-B498-43B3-948B-1728B52AA6E4}">
                <adec:decorative xmlns:adec="http://schemas.microsoft.com/office/drawing/2017/decorative" val="1"/>
              </a:ext>
            </a:extLst>
          </p:cNvPr>
          <p:cNvSpPr txBox="1">
            <a:spLocks/>
          </p:cNvSpPr>
          <p:nvPr/>
        </p:nvSpPr>
        <p:spPr>
          <a:xfrm>
            <a:off x="644283" y="4905173"/>
            <a:ext cx="1128514" cy="169277"/>
          </a:xfrm>
          <a:prstGeom prst="rect">
            <a:avLst/>
          </a:prstGeom>
          <a:solidFill>
            <a:srgbClr val="0068B7"/>
          </a:solidFill>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100" dirty="0">
                <a:solidFill>
                  <a:schemeClr val="bg1"/>
                </a:solidFill>
                <a:latin typeface="UD デジタル 教科書体 NP-R" panose="02020400000000000000" pitchFamily="18" charset="-128"/>
                <a:ea typeface="UD デジタル 教科書体 NP-R" panose="02020400000000000000" pitchFamily="18" charset="-128"/>
              </a:rPr>
              <a:t>大催事場について</a:t>
            </a:r>
            <a:endParaRPr lang="en-US" altLang="ja-JP" sz="16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250" name="スライド番号プレースホルダー 2">
            <a:extLst>
              <a:ext uri="{FF2B5EF4-FFF2-40B4-BE49-F238E27FC236}">
                <a16:creationId xmlns:a16="http://schemas.microsoft.com/office/drawing/2014/main" id="{9A6E921F-25CF-4B3E-AC42-EA6DFE5729FB}"/>
              </a:ext>
              <a:ext uri="{C183D7F6-B498-43B3-948B-1728B52AA6E4}">
                <adec:decorative xmlns:adec="http://schemas.microsoft.com/office/drawing/2017/decorative" val="1"/>
              </a:ext>
            </a:extLst>
          </p:cNvPr>
          <p:cNvSpPr txBox="1">
            <a:spLocks/>
          </p:cNvSpPr>
          <p:nvPr/>
        </p:nvSpPr>
        <p:spPr>
          <a:xfrm>
            <a:off x="644283" y="7426942"/>
            <a:ext cx="2257028" cy="169277"/>
          </a:xfrm>
          <a:prstGeom prst="rect">
            <a:avLst/>
          </a:prstGeom>
          <a:solidFill>
            <a:srgbClr val="0068B7"/>
          </a:solidFill>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100" dirty="0">
                <a:solidFill>
                  <a:schemeClr val="bg1"/>
                </a:solidFill>
                <a:latin typeface="UD デジタル 教科書体 NP-R" panose="02020400000000000000" pitchFamily="18" charset="-128"/>
                <a:ea typeface="UD デジタル 教科書体 NP-R" panose="02020400000000000000" pitchFamily="18" charset="-128"/>
              </a:rPr>
              <a:t>ウォータープラザ屋外客席について</a:t>
            </a:r>
            <a:endParaRPr lang="en-US" altLang="ja-JP" sz="16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251" name="スライド番号プレースホルダー 2">
            <a:extLst>
              <a:ext uri="{FF2B5EF4-FFF2-40B4-BE49-F238E27FC236}">
                <a16:creationId xmlns:a16="http://schemas.microsoft.com/office/drawing/2014/main" id="{F2DA01C3-BFE3-4BCB-B694-05F61A5CC14C}"/>
              </a:ext>
              <a:ext uri="{C183D7F6-B498-43B3-948B-1728B52AA6E4}">
                <adec:decorative xmlns:adec="http://schemas.microsoft.com/office/drawing/2017/decorative" val="1"/>
              </a:ext>
            </a:extLst>
          </p:cNvPr>
          <p:cNvSpPr txBox="1">
            <a:spLocks/>
          </p:cNvSpPr>
          <p:nvPr/>
        </p:nvSpPr>
        <p:spPr>
          <a:xfrm>
            <a:off x="644283" y="8562773"/>
            <a:ext cx="423193" cy="169277"/>
          </a:xfrm>
          <a:prstGeom prst="rect">
            <a:avLst/>
          </a:prstGeom>
          <a:solidFill>
            <a:srgbClr val="0068B7"/>
          </a:solidFill>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100" dirty="0">
                <a:solidFill>
                  <a:schemeClr val="bg1"/>
                </a:solidFill>
                <a:latin typeface="UD デジタル 教科書体 NP-R" panose="02020400000000000000" pitchFamily="18" charset="-128"/>
                <a:ea typeface="UD デジタル 教科書体 NP-R" panose="02020400000000000000" pitchFamily="18" charset="-128"/>
              </a:rPr>
              <a:t>その他</a:t>
            </a:r>
            <a:endParaRPr lang="en-US" altLang="ja-JP" sz="1600" dirty="0">
              <a:solidFill>
                <a:schemeClr val="bg1"/>
              </a:solidFill>
              <a:latin typeface="UD デジタル 教科書体 NP-R" panose="02020400000000000000" pitchFamily="18" charset="-128"/>
              <a:ea typeface="UD デジタル 教科書体 NP-R" panose="02020400000000000000" pitchFamily="18" charset="-128"/>
            </a:endParaRPr>
          </a:p>
        </p:txBody>
      </p:sp>
      <p:cxnSp>
        <p:nvCxnSpPr>
          <p:cNvPr id="6" name="直線コネクタ 5">
            <a:extLst>
              <a:ext uri="{FF2B5EF4-FFF2-40B4-BE49-F238E27FC236}">
                <a16:creationId xmlns:a16="http://schemas.microsoft.com/office/drawing/2014/main" id="{742AC895-905E-4CE1-9C25-DCDE157F4503}"/>
              </a:ext>
              <a:ext uri="{C183D7F6-B498-43B3-948B-1728B52AA6E4}">
                <adec:decorative xmlns:adec="http://schemas.microsoft.com/office/drawing/2017/decorative" val="1"/>
              </a:ext>
            </a:extLst>
          </p:cNvPr>
          <p:cNvCxnSpPr>
            <a:cxnSpLocks/>
          </p:cNvCxnSpPr>
          <p:nvPr/>
        </p:nvCxnSpPr>
        <p:spPr>
          <a:xfrm>
            <a:off x="538164" y="4831131"/>
            <a:ext cx="6777036" cy="0"/>
          </a:xfrm>
          <a:prstGeom prst="line">
            <a:avLst/>
          </a:prstGeom>
          <a:ln w="28575">
            <a:solidFill>
              <a:srgbClr val="0068B7"/>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B7E8D01C-0DDA-4610-A585-D7AA9171544C}"/>
              </a:ext>
              <a:ext uri="{C183D7F6-B498-43B3-948B-1728B52AA6E4}">
                <adec:decorative xmlns:adec="http://schemas.microsoft.com/office/drawing/2017/decorative" val="1"/>
              </a:ext>
            </a:extLst>
          </p:cNvPr>
          <p:cNvCxnSpPr>
            <a:cxnSpLocks/>
          </p:cNvCxnSpPr>
          <p:nvPr/>
        </p:nvCxnSpPr>
        <p:spPr>
          <a:xfrm>
            <a:off x="538164" y="9505459"/>
            <a:ext cx="6777036" cy="0"/>
          </a:xfrm>
          <a:prstGeom prst="line">
            <a:avLst/>
          </a:prstGeom>
          <a:ln w="28575">
            <a:solidFill>
              <a:srgbClr val="0068B7"/>
            </a:solidFill>
          </a:ln>
        </p:spPr>
        <p:style>
          <a:lnRef idx="1">
            <a:schemeClr val="dk1"/>
          </a:lnRef>
          <a:fillRef idx="0">
            <a:schemeClr val="dk1"/>
          </a:fillRef>
          <a:effectRef idx="0">
            <a:schemeClr val="dk1"/>
          </a:effectRef>
          <a:fontRef idx="minor">
            <a:schemeClr val="tx1"/>
          </a:fontRef>
        </p:style>
      </p:cxnSp>
      <p:grpSp>
        <p:nvGrpSpPr>
          <p:cNvPr id="45" name="グループ化 44">
            <a:extLst>
              <a:ext uri="{FF2B5EF4-FFF2-40B4-BE49-F238E27FC236}">
                <a16:creationId xmlns:a16="http://schemas.microsoft.com/office/drawing/2014/main" id="{0E226F14-7CB0-4DA1-B8BC-54DEB22EDCFC}"/>
              </a:ext>
              <a:ext uri="{C183D7F6-B498-43B3-948B-1728B52AA6E4}">
                <adec:decorative xmlns:adec="http://schemas.microsoft.com/office/drawing/2017/decorative" val="1"/>
              </a:ext>
            </a:extLst>
          </p:cNvPr>
          <p:cNvGrpSpPr/>
          <p:nvPr/>
        </p:nvGrpSpPr>
        <p:grpSpPr>
          <a:xfrm>
            <a:off x="13405640" y="224909"/>
            <a:ext cx="1254485" cy="273677"/>
            <a:chOff x="2257363" y="4641057"/>
            <a:chExt cx="1762531" cy="384512"/>
          </a:xfrm>
        </p:grpSpPr>
        <p:pic>
          <p:nvPicPr>
            <p:cNvPr id="47" name="Picture 2" descr="EXPO2025">
              <a:extLst>
                <a:ext uri="{FF2B5EF4-FFF2-40B4-BE49-F238E27FC236}">
                  <a16:creationId xmlns:a16="http://schemas.microsoft.com/office/drawing/2014/main" id="{84F5DE74-9F00-49F0-BA88-EFB2E2478E9F}"/>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b="29709"/>
            <a:stretch/>
          </p:blipFill>
          <p:spPr bwMode="auto">
            <a:xfrm>
              <a:off x="2257363" y="4657345"/>
              <a:ext cx="317704" cy="368224"/>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グループ化 47">
              <a:extLst>
                <a:ext uri="{FF2B5EF4-FFF2-40B4-BE49-F238E27FC236}">
                  <a16:creationId xmlns:a16="http://schemas.microsoft.com/office/drawing/2014/main" id="{1DA74129-A0BE-4E16-A4A1-780BE20FB367}"/>
                </a:ext>
              </a:extLst>
            </p:cNvPr>
            <p:cNvGrpSpPr/>
            <p:nvPr userDrawn="1"/>
          </p:nvGrpSpPr>
          <p:grpSpPr>
            <a:xfrm>
              <a:off x="2603642" y="4641057"/>
              <a:ext cx="1416252" cy="367363"/>
              <a:chOff x="2575068" y="4593444"/>
              <a:chExt cx="2285714" cy="592895"/>
            </a:xfrm>
          </p:grpSpPr>
          <p:pic>
            <p:nvPicPr>
              <p:cNvPr id="49" name="Picture 2" descr="Osaka,KANSAI,JAPAN EXPO2025 Design System">
                <a:extLst>
                  <a:ext uri="{FF2B5EF4-FFF2-40B4-BE49-F238E27FC236}">
                    <a16:creationId xmlns:a16="http://schemas.microsoft.com/office/drawing/2014/main" id="{94CDB580-3CD1-47A1-9E4C-0DFB7D45D1CC}"/>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44823" r="57248" b="7004"/>
              <a:stretch/>
            </p:blipFill>
            <p:spPr bwMode="auto">
              <a:xfrm>
                <a:off x="2616199" y="4828383"/>
                <a:ext cx="2234046" cy="357956"/>
              </a:xfrm>
              <a:prstGeom prst="rect">
                <a:avLst/>
              </a:prstGeom>
              <a:noFill/>
              <a:extLst>
                <a:ext uri="{909E8E84-426E-40DD-AFC4-6F175D3DCCD1}">
                  <a14:hiddenFill xmlns:a14="http://schemas.microsoft.com/office/drawing/2010/main">
                    <a:solidFill>
                      <a:srgbClr val="FFFFFF"/>
                    </a:solidFill>
                  </a14:hiddenFill>
                </a:ext>
              </a:extLst>
            </p:spPr>
          </p:pic>
          <p:pic>
            <p:nvPicPr>
              <p:cNvPr id="50" name="図 49">
                <a:extLst>
                  <a:ext uri="{FF2B5EF4-FFF2-40B4-BE49-F238E27FC236}">
                    <a16:creationId xmlns:a16="http://schemas.microsoft.com/office/drawing/2014/main" id="{658B301D-3EEE-4EB2-A8B1-0D4291785935}"/>
                  </a:ext>
                </a:extLst>
              </p:cNvPr>
              <p:cNvPicPr>
                <a:picLocks noChangeAspect="1"/>
              </p:cNvPicPr>
              <p:nvPr userDrawn="1"/>
            </p:nvPicPr>
            <p:blipFill>
              <a:blip r:embed="rId7"/>
              <a:stretch>
                <a:fillRect/>
              </a:stretch>
            </p:blipFill>
            <p:spPr>
              <a:xfrm>
                <a:off x="2575068" y="4593444"/>
                <a:ext cx="2285714" cy="209524"/>
              </a:xfrm>
              <a:prstGeom prst="rect">
                <a:avLst/>
              </a:prstGeom>
            </p:spPr>
          </p:pic>
        </p:grpSp>
      </p:grpSp>
      <p:sp>
        <p:nvSpPr>
          <p:cNvPr id="198" name="正方形/長方形 197">
            <a:extLst>
              <a:ext uri="{FF2B5EF4-FFF2-40B4-BE49-F238E27FC236}">
                <a16:creationId xmlns:a16="http://schemas.microsoft.com/office/drawing/2014/main" id="{6A25BAC4-928F-4EBC-AF31-7BA6DDDD63D4}"/>
              </a:ext>
              <a:ext uri="{C183D7F6-B498-43B3-948B-1728B52AA6E4}">
                <adec:decorative xmlns:adec="http://schemas.microsoft.com/office/drawing/2017/decorative" val="1"/>
              </a:ext>
            </a:extLst>
          </p:cNvPr>
          <p:cNvSpPr/>
          <p:nvPr/>
        </p:nvSpPr>
        <p:spPr>
          <a:xfrm>
            <a:off x="538164" y="1420728"/>
            <a:ext cx="231393" cy="231393"/>
          </a:xfrm>
          <a:prstGeom prst="rect">
            <a:avLst/>
          </a:prstGeom>
          <a:solidFill>
            <a:srgbClr val="0068B7"/>
          </a:solidFill>
          <a:ln w="1905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solidFill>
                <a:srgbClr val="002060"/>
              </a:solidFill>
            </a:endParaRPr>
          </a:p>
        </p:txBody>
      </p:sp>
      <p:graphicFrame>
        <p:nvGraphicFramePr>
          <p:cNvPr id="46" name="表 9">
            <a:extLst>
              <a:ext uri="{FF2B5EF4-FFF2-40B4-BE49-F238E27FC236}">
                <a16:creationId xmlns:a16="http://schemas.microsoft.com/office/drawing/2014/main" id="{E0D80024-79C4-4819-8D7F-5555C9906AD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5972786"/>
              </p:ext>
            </p:extLst>
          </p:nvPr>
        </p:nvGraphicFramePr>
        <p:xfrm>
          <a:off x="538163" y="1768775"/>
          <a:ext cx="6777037" cy="2301240"/>
        </p:xfrm>
        <a:graphic>
          <a:graphicData uri="http://schemas.openxmlformats.org/drawingml/2006/table">
            <a:tbl>
              <a:tblPr firstRow="1" bandRow="1">
                <a:tableStyleId>{9D7B26C5-4107-4FEC-AEDC-1716B250A1EF}</a:tableStyleId>
              </a:tblPr>
              <a:tblGrid>
                <a:gridCol w="1307403">
                  <a:extLst>
                    <a:ext uri="{9D8B030D-6E8A-4147-A177-3AD203B41FA5}">
                      <a16:colId xmlns:a16="http://schemas.microsoft.com/office/drawing/2014/main" val="3120787404"/>
                    </a:ext>
                  </a:extLst>
                </a:gridCol>
                <a:gridCol w="5469634">
                  <a:extLst>
                    <a:ext uri="{9D8B030D-6E8A-4147-A177-3AD203B41FA5}">
                      <a16:colId xmlns:a16="http://schemas.microsoft.com/office/drawing/2014/main" val="2514595461"/>
                    </a:ext>
                  </a:extLst>
                </a:gridCol>
              </a:tblGrid>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日　時</a:t>
                      </a:r>
                    </a:p>
                  </a:txBody>
                  <a:tcPr>
                    <a:lnL w="38100" cap="flat" cmpd="sng" algn="ctr">
                      <a:noFill/>
                      <a:prstDash val="solid"/>
                      <a:round/>
                      <a:headEnd type="none" w="med" len="med"/>
                      <a:tailEnd type="none" w="med" len="med"/>
                    </a:lnL>
                    <a:lnR>
                      <a:noFill/>
                    </a:lnR>
                    <a:lnT w="28575" cap="flat" cmpd="sng" algn="ctr">
                      <a:solidFill>
                        <a:srgbClr val="0068B7"/>
                      </a:solidFill>
                      <a:prstDash val="solid"/>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100" b="0" dirty="0">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28575" cap="flat" cmpd="sng" algn="ctr">
                      <a:solidFill>
                        <a:srgbClr val="0068B7"/>
                      </a:solidFill>
                      <a:prstDash val="solid"/>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7777449"/>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場　所</a:t>
                      </a: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0" dirty="0">
                          <a:latin typeface="UD デジタル 教科書体 NP-R" panose="02020400000000000000" pitchFamily="18" charset="-128"/>
                          <a:ea typeface="UD デジタル 教科書体 NP-R" panose="02020400000000000000" pitchFamily="18" charset="-128"/>
                        </a:rPr>
                        <a:t>２０２５年日本国際博覧会協会 会議室・オンライン併催</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8194729"/>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委員出席者</a:t>
                      </a:r>
                      <a:endParaRPr kumimoji="1" lang="en-US" altLang="ja-JP" sz="1100" b="0" dirty="0">
                        <a:latin typeface="UD デジタル 教科書体 NP-R" panose="02020400000000000000" pitchFamily="18" charset="-128"/>
                        <a:ea typeface="UD デジタル 教科書体 NP-R" panose="02020400000000000000" pitchFamily="18" charset="-128"/>
                      </a:endParaRPr>
                    </a:p>
                    <a:p>
                      <a:pPr algn="l"/>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順不同、敬称略</a:t>
                      </a:r>
                      <a:r>
                        <a:rPr kumimoji="1" lang="en-US" altLang="ja-JP" sz="1100" b="0" dirty="0">
                          <a:latin typeface="UD デジタル 教科書体 NP-R" panose="02020400000000000000" pitchFamily="18" charset="-128"/>
                          <a:ea typeface="UD デジタル 教科書体 NP-R" panose="02020400000000000000" pitchFamily="18" charset="-128"/>
                        </a:rPr>
                        <a:t>)</a:t>
                      </a: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100" b="0" dirty="0">
                          <a:latin typeface="UD デジタル 教科書体 NP-R" panose="02020400000000000000" pitchFamily="18" charset="-128"/>
                          <a:ea typeface="UD デジタル 教科書体 NP-R" panose="02020400000000000000" pitchFamily="18" charset="-128"/>
                        </a:rPr>
                        <a:t>髙橋儀平</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東洋大学 名誉教授</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、三星昭宏</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近畿大学理工学部 名誉教授</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、六條友聡</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ＮＰＯ法人ちゅうぶ 理事</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、渡部安世</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特定非営利活動法人 兵庫県難聴者福祉協会 バリアフリー部長</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、伊良原淳也</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関西</a:t>
                      </a:r>
                      <a:r>
                        <a:rPr kumimoji="1" lang="en-US" altLang="ja-JP" sz="1100" b="0" dirty="0">
                          <a:latin typeface="UD デジタル 教科書体 NP-R" panose="02020400000000000000" pitchFamily="18" charset="-128"/>
                          <a:ea typeface="UD デジタル 教科書体 NP-R" panose="02020400000000000000" pitchFamily="18" charset="-128"/>
                        </a:rPr>
                        <a:t>STS</a:t>
                      </a:r>
                      <a:r>
                        <a:rPr kumimoji="1" lang="ja-JP" altLang="en-US" sz="1100" b="0" dirty="0">
                          <a:latin typeface="UD デジタル 教科書体 NP-R" panose="02020400000000000000" pitchFamily="18" charset="-128"/>
                          <a:ea typeface="UD デジタル 教科書体 NP-R" panose="02020400000000000000" pitchFamily="18" charset="-128"/>
                        </a:rPr>
                        <a:t>連絡会 代表</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、尾上浩二</a:t>
                      </a:r>
                      <a:r>
                        <a:rPr kumimoji="1" lang="en-US" altLang="ja-JP" sz="1100" b="0" dirty="0">
                          <a:latin typeface="UD デジタル 教科書体 NP-R" panose="02020400000000000000" pitchFamily="18" charset="-128"/>
                          <a:ea typeface="UD デジタル 教科書体 NP-R" panose="02020400000000000000" pitchFamily="18" charset="-128"/>
                        </a:rPr>
                        <a:t>[DPI</a:t>
                      </a:r>
                      <a:r>
                        <a:rPr kumimoji="1" lang="ja-JP" altLang="en-US" sz="1100" b="0" dirty="0">
                          <a:latin typeface="UD デジタル 教科書体 NP-R" panose="02020400000000000000" pitchFamily="18" charset="-128"/>
                          <a:ea typeface="UD デジタル 教科書体 NP-R" panose="02020400000000000000" pitchFamily="18" charset="-128"/>
                        </a:rPr>
                        <a:t>日本会議 副議長</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、堀篤子</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en-US" altLang="ja-JP" sz="1100" b="0" dirty="0" err="1">
                          <a:latin typeface="UD デジタル 教科書体 NP-R" panose="02020400000000000000" pitchFamily="18" charset="-128"/>
                          <a:ea typeface="UD デジタル 教科書体 NP-R" panose="02020400000000000000" pitchFamily="18" charset="-128"/>
                        </a:rPr>
                        <a:t>NPO</a:t>
                      </a:r>
                      <a:r>
                        <a:rPr kumimoji="1" lang="ja-JP" altLang="en-US" sz="1100" b="0" dirty="0">
                          <a:latin typeface="UD デジタル 教科書体 NP-R" panose="02020400000000000000" pitchFamily="18" charset="-128"/>
                          <a:ea typeface="UD デジタル 教科書体 NP-R" panose="02020400000000000000" pitchFamily="18" charset="-128"/>
                        </a:rPr>
                        <a:t>法人ちゅう</a:t>
                      </a:r>
                      <a:r>
                        <a:rPr kumimoji="1" lang="ja-JP" altLang="en-US" sz="1100" b="0" dirty="0" err="1">
                          <a:latin typeface="UD デジタル 教科書体 NP-R" panose="02020400000000000000" pitchFamily="18" charset="-128"/>
                          <a:ea typeface="UD デジタル 教科書体 NP-R" panose="02020400000000000000" pitchFamily="18" charset="-128"/>
                        </a:rPr>
                        <a:t>ぶ</a:t>
                      </a:r>
                      <a:r>
                        <a:rPr kumimoji="1" lang="ja-JP" altLang="en-US" sz="1100" b="0" dirty="0">
                          <a:latin typeface="UD デジタル 教科書体 NP-R" panose="02020400000000000000" pitchFamily="18" charset="-128"/>
                          <a:ea typeface="UD デジタル 教科書体 NP-R" panose="02020400000000000000" pitchFamily="18" charset="-128"/>
                        </a:rPr>
                        <a:t> スタッフ・障害者の自立と完全参加を目指す大阪連絡会議 交通部会担当</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、石田義典</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en-US" altLang="ja-JP" sz="1100" b="0" dirty="0" err="1">
                          <a:latin typeface="UD デジタル 教科書体 NP-R" panose="02020400000000000000" pitchFamily="18" charset="-128"/>
                          <a:ea typeface="UD デジタル 教科書体 NP-R" panose="02020400000000000000" pitchFamily="18" charset="-128"/>
                        </a:rPr>
                        <a:t>NPO</a:t>
                      </a:r>
                      <a:r>
                        <a:rPr kumimoji="1" lang="ja-JP" altLang="en-US" sz="1100" b="0" dirty="0">
                          <a:latin typeface="UD デジタル 教科書体 NP-R" panose="02020400000000000000" pitchFamily="18" charset="-128"/>
                          <a:ea typeface="UD デジタル 教科書体 NP-R" panose="02020400000000000000" pitchFamily="18" charset="-128"/>
                        </a:rPr>
                        <a:t>法人ちゅうぶ</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、原弘幸</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特定非営利活動法人 兵庫県難聴者福祉協会　</a:t>
                      </a:r>
                      <a:r>
                        <a:rPr kumimoji="1" lang="zh-TW" altLang="en-US" sz="1100" b="0" dirty="0">
                          <a:latin typeface="UD デジタル 教科書体 NP-R" panose="02020400000000000000" pitchFamily="18" charset="-128"/>
                          <a:ea typeface="UD デジタル 教科書体 NP-R" panose="02020400000000000000" pitchFamily="18" charset="-128"/>
                        </a:rPr>
                        <a:t>副理事長</a:t>
                      </a:r>
                      <a:r>
                        <a:rPr kumimoji="1" lang="ja-JP" altLang="en-US" sz="1100" b="0" dirty="0">
                          <a:latin typeface="UD デジタル 教科書体 NP-R" panose="02020400000000000000" pitchFamily="18" charset="-128"/>
                          <a:ea typeface="UD デジタル 教科書体 NP-R" panose="02020400000000000000" pitchFamily="18" charset="-128"/>
                        </a:rPr>
                        <a:t>　</a:t>
                      </a:r>
                      <a:r>
                        <a:rPr kumimoji="1" lang="zh-TW" altLang="en-US" sz="1100" b="0" dirty="0">
                          <a:latin typeface="UD デジタル 教科書体 NP-R" panose="02020400000000000000" pitchFamily="18" charset="-128"/>
                          <a:ea typeface="UD デジタル 教科書体 NP-R" panose="02020400000000000000" pitchFamily="18" charset="-128"/>
                        </a:rPr>
                        <a:t>組織部長兼労働対策部長</a:t>
                      </a:r>
                      <a:r>
                        <a:rPr kumimoji="1" lang="en-US" altLang="ja-JP" sz="1100" b="0" dirty="0">
                          <a:latin typeface="UD デジタル 教科書体 NP-R" panose="02020400000000000000" pitchFamily="18" charset="-128"/>
                          <a:ea typeface="UD デジタル 教科書体 NP-R" panose="02020400000000000000" pitchFamily="18" charset="-128"/>
                        </a:rPr>
                        <a:t>]</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925101"/>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検討対象施設</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100" b="0" dirty="0">
                          <a:latin typeface="UD デジタル 教科書体 NP-R" panose="02020400000000000000" pitchFamily="18" charset="-128"/>
                          <a:ea typeface="UD デジタル 教科書体 NP-R" panose="02020400000000000000" pitchFamily="18" charset="-128"/>
                        </a:rPr>
                        <a:t>大催事場、ウォータプラザ屋外客席</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500858"/>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検討テーマ</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28575" cap="flat" cmpd="sng" algn="ctr">
                      <a:solidFill>
                        <a:srgbClr val="0068B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100" b="0" dirty="0">
                          <a:latin typeface="UD デジタル 教科書体 NP-R" panose="02020400000000000000" pitchFamily="18" charset="-128"/>
                          <a:ea typeface="UD デジタル 教科書体 NP-R" panose="02020400000000000000" pitchFamily="18" charset="-128"/>
                        </a:rPr>
                        <a:t>①客席の配置、動線（転回スペース含む）、サイトライン </a:t>
                      </a:r>
                    </a:p>
                    <a:p>
                      <a:pPr algn="just"/>
                      <a:r>
                        <a:rPr kumimoji="1" lang="ja-JP" altLang="en-US" sz="1100" b="0" dirty="0">
                          <a:latin typeface="UD デジタル 教科書体 NP-R" panose="02020400000000000000" pitchFamily="18" charset="-128"/>
                          <a:ea typeface="UD デジタル 教科書体 NP-R" panose="02020400000000000000" pitchFamily="18" charset="-128"/>
                        </a:rPr>
                        <a:t>②客席の仕様</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構造</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手すり、可動性</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、付帯機能</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ヒアリングループ、充電設備等</a:t>
                      </a:r>
                      <a:r>
                        <a:rPr kumimoji="1" lang="en-US" altLang="ja-JP" sz="1100" b="0" dirty="0">
                          <a:latin typeface="UD デジタル 教科書体 NP-R" panose="02020400000000000000" pitchFamily="18" charset="-128"/>
                          <a:ea typeface="UD デジタル 教科書体 NP-R" panose="02020400000000000000" pitchFamily="18" charset="-128"/>
                        </a:rPr>
                        <a:t>])</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28575" cap="flat" cmpd="sng" algn="ctr">
                      <a:solidFill>
                        <a:srgbClr val="0068B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2992373"/>
                  </a:ext>
                </a:extLst>
              </a:tr>
            </a:tbl>
          </a:graphicData>
        </a:graphic>
      </p:graphicFrame>
      <p:sp>
        <p:nvSpPr>
          <p:cNvPr id="199" name="スライド番号プレースホルダー 2">
            <a:extLst>
              <a:ext uri="{FF2B5EF4-FFF2-40B4-BE49-F238E27FC236}">
                <a16:creationId xmlns:a16="http://schemas.microsoft.com/office/drawing/2014/main" id="{51CC7005-90F9-4615-902D-9D397A55057A}"/>
              </a:ext>
              <a:ext uri="{C183D7F6-B498-43B3-948B-1728B52AA6E4}">
                <adec:decorative xmlns:adec="http://schemas.microsoft.com/office/drawing/2017/decorative" val="1"/>
              </a:ext>
            </a:extLst>
          </p:cNvPr>
          <p:cNvSpPr txBox="1">
            <a:spLocks/>
          </p:cNvSpPr>
          <p:nvPr/>
        </p:nvSpPr>
        <p:spPr>
          <a:xfrm>
            <a:off x="798171" y="1414671"/>
            <a:ext cx="923330" cy="276999"/>
          </a:xfrm>
          <a:prstGeom prst="rect">
            <a:avLst/>
          </a:prstGeom>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800" b="1" dirty="0">
                <a:solidFill>
                  <a:srgbClr val="0068B7"/>
                </a:solidFill>
                <a:latin typeface="UD デジタル 教科書体 NP-R" panose="02020400000000000000" pitchFamily="18" charset="-128"/>
                <a:ea typeface="UD デジタル 教科書体 NP-R" panose="02020400000000000000" pitchFamily="18" charset="-128"/>
              </a:rPr>
              <a:t>会議概要</a:t>
            </a:r>
            <a:endParaRPr lang="en-US" altLang="ja-JP" sz="2800" b="1" dirty="0">
              <a:solidFill>
                <a:srgbClr val="0068B7"/>
              </a:solidFill>
              <a:latin typeface="UD デジタル 教科書体 NP-R" panose="02020400000000000000" pitchFamily="18" charset="-128"/>
              <a:ea typeface="UD デジタル 教科書体 NP-R" panose="02020400000000000000" pitchFamily="18" charset="-128"/>
            </a:endParaRPr>
          </a:p>
        </p:txBody>
      </p:sp>
      <p:sp>
        <p:nvSpPr>
          <p:cNvPr id="202" name="正方形/長方形 201">
            <a:extLst>
              <a:ext uri="{FF2B5EF4-FFF2-40B4-BE49-F238E27FC236}">
                <a16:creationId xmlns:a16="http://schemas.microsoft.com/office/drawing/2014/main" id="{5725192A-9B2D-4B0C-8F17-9EEBCD1784EC}"/>
              </a:ext>
              <a:ext uri="{C183D7F6-B498-43B3-948B-1728B52AA6E4}">
                <adec:decorative xmlns:adec="http://schemas.microsoft.com/office/drawing/2017/decorative" val="1"/>
              </a:ext>
            </a:extLst>
          </p:cNvPr>
          <p:cNvSpPr/>
          <p:nvPr/>
        </p:nvSpPr>
        <p:spPr>
          <a:xfrm>
            <a:off x="538164" y="4494343"/>
            <a:ext cx="231393" cy="231393"/>
          </a:xfrm>
          <a:prstGeom prst="rect">
            <a:avLst/>
          </a:prstGeom>
          <a:solidFill>
            <a:srgbClr val="0068B7"/>
          </a:solidFill>
          <a:ln w="1905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2293864626"/>
      </p:ext>
    </p:extLst>
  </p:cSld>
  <p:clrMapOvr>
    <a:masterClrMapping/>
  </p:clrMapOvr>
</p:sld>
</file>

<file path=ppt/theme/theme1.xml><?xml version="1.0" encoding="utf-8"?>
<a:theme xmlns:a="http://schemas.openxmlformats.org/drawingml/2006/main" name="1_スライド">
  <a:themeElements>
    <a:clrScheme name="NIKKEN　COLOR">
      <a:dk1>
        <a:sysClr val="windowText" lastClr="000000"/>
      </a:dk1>
      <a:lt1>
        <a:sysClr val="window" lastClr="FFFFFF"/>
      </a:lt1>
      <a:dk2>
        <a:srgbClr val="62B0E2"/>
      </a:dk2>
      <a:lt2>
        <a:srgbClr val="E7E6E6"/>
      </a:lt2>
      <a:accent1>
        <a:srgbClr val="238966"/>
      </a:accent1>
      <a:accent2>
        <a:srgbClr val="F7B515"/>
      </a:accent2>
      <a:accent3>
        <a:srgbClr val="2CA6E0"/>
      </a:accent3>
      <a:accent4>
        <a:srgbClr val="3271AD"/>
      </a:accent4>
      <a:accent5>
        <a:srgbClr val="E95541"/>
      </a:accent5>
      <a:accent6>
        <a:srgbClr val="D82531"/>
      </a:accent6>
      <a:hlink>
        <a:srgbClr val="0563C1"/>
      </a:hlink>
      <a:folHlink>
        <a:srgbClr val="954F72"/>
      </a:folHlink>
    </a:clrScheme>
    <a:fontScheme name="NIKKEN　GROUP">
      <a:majorFont>
        <a:latin typeface="Century Gothic"/>
        <a:ea typeface="メイリオ"/>
        <a:cs typeface=""/>
      </a:majorFont>
      <a:minorFont>
        <a:latin typeface="Georgia"/>
        <a:ea typeface="ＭＳ 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alpha val="40000"/>
          </a:schemeClr>
        </a:solidFill>
        <a:ln w="19050">
          <a:noFill/>
          <a:prstDash val="solid"/>
          <a:headEnd type="arrow" w="lg" len="sm"/>
          <a:tailEnd type="arrow" w="lg" len="sm"/>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kumimoji="1" dirty="0" smtClean="0">
            <a:latin typeface="+mj-ea"/>
            <a:ea typeface="+mj-ea"/>
          </a:defRPr>
        </a:defPPr>
      </a:lstStyle>
    </a:txDef>
  </a:objectDefaults>
  <a:extraClrSchemeLst/>
  <a:extLst>
    <a:ext uri="{05A4C25C-085E-4340-85A3-A5531E510DB2}">
      <thm15:themeFamily xmlns:thm15="http://schemas.microsoft.com/office/thememl/2012/main" name="20171212_NIKKEN_SEKKEI_PPT_Template_4-3_J.pptx" id="{965866C0-7233-42BB-BFD5-895C01CA6236}" vid="{3A5F5028-5423-413C-8672-275BE65AE44A}"/>
    </a:ext>
  </a:extLst>
</a:theme>
</file>

<file path=ppt/theme/theme2.xml><?xml version="1.0" encoding="utf-8"?>
<a:theme xmlns:a="http://schemas.openxmlformats.org/drawingml/2006/main" name="ホワイト">
  <a:themeElements>
    <a:clrScheme name="NIKKEN　SEKKEI">
      <a:dk1>
        <a:srgbClr val="000000"/>
      </a:dk1>
      <a:lt1>
        <a:srgbClr val="FFFFFF"/>
      </a:lt1>
      <a:dk2>
        <a:srgbClr val="62B0E2"/>
      </a:dk2>
      <a:lt2>
        <a:srgbClr val="FFFFFF"/>
      </a:lt2>
      <a:accent1>
        <a:srgbClr val="62B0E2"/>
      </a:accent1>
      <a:accent2>
        <a:srgbClr val="238966"/>
      </a:accent2>
      <a:accent3>
        <a:srgbClr val="F7B515"/>
      </a:accent3>
      <a:accent4>
        <a:srgbClr val="3271AD"/>
      </a:accent4>
      <a:accent5>
        <a:srgbClr val="E95541"/>
      </a:accent5>
      <a:accent6>
        <a:srgbClr val="D82531"/>
      </a:accent6>
      <a:hlink>
        <a:srgbClr val="000000"/>
      </a:hlink>
      <a:folHlink>
        <a:srgbClr val="000000"/>
      </a:folHlink>
    </a:clrScheme>
    <a:fontScheme name="Nikken　Group">
      <a:majorFont>
        <a:latin typeface="Century Gothic"/>
        <a:ea typeface="メイリオ"/>
        <a:cs typeface=""/>
      </a:majorFont>
      <a:minorFont>
        <a:latin typeface="Georgia"/>
        <a:ea typeface="ＭＳ 明朝"/>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E33821C8F2A564E83A6148AA69174AD" ma:contentTypeVersion="16" ma:contentTypeDescription="新しいドキュメントを作成します。" ma:contentTypeScope="" ma:versionID="f259e29be277e886ee9e178acda7ea3e">
  <xsd:schema xmlns:xsd="http://www.w3.org/2001/XMLSchema" xmlns:xs="http://www.w3.org/2001/XMLSchema" xmlns:p="http://schemas.microsoft.com/office/2006/metadata/properties" xmlns:ns2="031d1d97-ee14-4b71-9e7b-9cea7d446934" xmlns:ns3="1490d353-0991-41f4-95ca-37b2da48dd0f" targetNamespace="http://schemas.microsoft.com/office/2006/metadata/properties" ma:root="true" ma:fieldsID="7db417312a3f01172d9bffee16cebef8" ns2:_="" ns3:_="">
    <xsd:import namespace="031d1d97-ee14-4b71-9e7b-9cea7d446934"/>
    <xsd:import namespace="1490d353-0991-41f4-95ca-37b2da48dd0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d1d97-ee14-4b71-9e7b-9cea7d4469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a95d1507-21fd-45cf-866d-ceae8a82a7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90d353-0991-41f4-95ca-37b2da48dd0f"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88f501ed-212f-4df1-b724-b58af8084807}" ma:internalName="TaxCatchAll" ma:showField="CatchAllData" ma:web="1490d353-0991-41f4-95ca-37b2da48dd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490d353-0991-41f4-95ca-37b2da48dd0f" xsi:nil="true"/>
    <lcf76f155ced4ddcb4097134ff3c332f xmlns="031d1d97-ee14-4b71-9e7b-9cea7d44693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F6D6AEB-E352-4711-8236-C4A159B4309D}">
  <ds:schemaRefs>
    <ds:schemaRef ds:uri="http://schemas.microsoft.com/sharepoint/v3/contenttype/forms"/>
  </ds:schemaRefs>
</ds:datastoreItem>
</file>

<file path=customXml/itemProps2.xml><?xml version="1.0" encoding="utf-8"?>
<ds:datastoreItem xmlns:ds="http://schemas.openxmlformats.org/officeDocument/2006/customXml" ds:itemID="{78B0F409-20AD-4930-816F-0DC43F8506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d1d97-ee14-4b71-9e7b-9cea7d446934"/>
    <ds:schemaRef ds:uri="1490d353-0991-41f4-95ca-37b2da48d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59F1BB-A7F8-43F0-80CE-3C559838D155}">
  <ds:schemaRefs>
    <ds:schemaRef ds:uri="http://schemas.microsoft.com/office/2006/documentManagement/types"/>
    <ds:schemaRef ds:uri="http://schemas.openxmlformats.org/package/2006/metadata/core-properties"/>
    <ds:schemaRef ds:uri="031d1d97-ee14-4b71-9e7b-9cea7d446934"/>
    <ds:schemaRef ds:uri="http://purl.org/dc/terms/"/>
    <ds:schemaRef ds:uri="1490d353-0991-41f4-95ca-37b2da48dd0f"/>
    <ds:schemaRef ds:uri="http://www.w3.org/XML/1998/namespace"/>
    <ds:schemaRef ds:uri="http://schemas.microsoft.com/office/infopath/2007/PartnerControls"/>
    <ds:schemaRef ds:uri="http://purl.org/dc/dcmityp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20171212_NIKKEN_SEKKEI_PPT_Template_4-3_J_v2</Template>
  <TotalTime>0</TotalTime>
  <Words>622</Words>
  <Application>Microsoft Office PowerPoint</Application>
  <PresentationFormat>ユーザー設定</PresentationFormat>
  <Paragraphs>43</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UD デジタル 教科書体 NP-R</vt:lpstr>
      <vt:lpstr>Windows Office Compatible MS Mincho</vt:lpstr>
      <vt:lpstr>メイリオ</vt:lpstr>
      <vt:lpstr>Yu Gothic</vt:lpstr>
      <vt:lpstr>游明朝</vt:lpstr>
      <vt:lpstr>Arial</vt:lpstr>
      <vt:lpstr>Century Gothic</vt:lpstr>
      <vt:lpstr>Georgia</vt:lpstr>
      <vt:lpstr>1_スライド</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ウォータープラザ沿い客席の設計変更案</dc:title>
  <dc:creator/>
  <cp:lastModifiedBy/>
  <cp:revision>72</cp:revision>
  <cp:lastPrinted>2017-06-30T01:48:05Z</cp:lastPrinted>
  <dcterms:created xsi:type="dcterms:W3CDTF">2019-07-04T01:24:14Z</dcterms:created>
  <dcterms:modified xsi:type="dcterms:W3CDTF">2022-12-15T13:24:57Z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0x0101002E33821C8F2A564E83A6148AA69174AD</vt:lpwstr>
  </property>
  <property fmtid="{D5CDD505-2E9C-101B-9397-08002B2CF9AE}" pid="3" name="MediaServiceImageTags">
    <vt:lpwstr/>
  </property>
</Properties>
</file>