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6797675" cy="9926638"/>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73BBC3"/>
    <a:srgbClr val="C1E4FF"/>
    <a:srgbClr val="E60012"/>
    <a:srgbClr val="FC9797"/>
    <a:srgbClr val="D2D7DA"/>
    <a:srgbClr val="DED8DD"/>
    <a:srgbClr val="0066FF"/>
    <a:srgbClr val="AAAAFF"/>
    <a:srgbClr val="9F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9" autoAdjust="0"/>
    <p:restoredTop sz="89636" autoAdjust="0"/>
  </p:normalViewPr>
  <p:slideViewPr>
    <p:cSldViewPr snapToGrid="0" snapToObjects="1">
      <p:cViewPr>
        <p:scale>
          <a:sx n="66" d="100"/>
          <a:sy n="66" d="100"/>
        </p:scale>
        <p:origin x="396" y="-740"/>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25"/>
            <a:ext cx="2945660" cy="498056"/>
          </a:xfrm>
          <a:prstGeom prst="rect">
            <a:avLst/>
          </a:prstGeom>
        </p:spPr>
        <p:txBody>
          <a:bodyPr vert="horz" lIns="90153" tIns="45075" rIns="90153" bIns="45075"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0467" y="25"/>
            <a:ext cx="2945660" cy="498056"/>
          </a:xfrm>
          <a:prstGeom prst="rect">
            <a:avLst/>
          </a:prstGeom>
        </p:spPr>
        <p:txBody>
          <a:bodyPr vert="horz" lIns="90153" tIns="45075" rIns="90153" bIns="45075" rtlCol="0"/>
          <a:lstStyle>
            <a:lvl1pPr algn="r">
              <a:defRPr sz="1100"/>
            </a:lvl1pPr>
          </a:lstStyle>
          <a:p>
            <a:fld id="{BBBD62C2-E873-5F4D-BA00-AAE0B1B124B5}" type="datetimeFigureOut">
              <a:rPr kumimoji="1" lang="ja-JP" altLang="en-US" smtClean="0"/>
              <a:t>2022/12/15</a:t>
            </a:fld>
            <a:endParaRPr kumimoji="1" lang="ja-JP" altLang="en-US"/>
          </a:p>
        </p:txBody>
      </p:sp>
      <p:sp>
        <p:nvSpPr>
          <p:cNvPr id="4" name="フッター プレースホルダー 3"/>
          <p:cNvSpPr>
            <a:spLocks noGrp="1"/>
          </p:cNvSpPr>
          <p:nvPr>
            <p:ph type="ftr" sz="quarter" idx="2"/>
          </p:nvPr>
        </p:nvSpPr>
        <p:spPr>
          <a:xfrm>
            <a:off x="18" y="9428594"/>
            <a:ext cx="2945660" cy="498055"/>
          </a:xfrm>
          <a:prstGeom prst="rect">
            <a:avLst/>
          </a:prstGeom>
        </p:spPr>
        <p:txBody>
          <a:bodyPr vert="horz" lIns="90153" tIns="45075" rIns="90153" bIns="4507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0467" y="9428594"/>
            <a:ext cx="2945660" cy="498055"/>
          </a:xfrm>
          <a:prstGeom prst="rect">
            <a:avLst/>
          </a:prstGeom>
        </p:spPr>
        <p:txBody>
          <a:bodyPr vert="horz" lIns="90153" tIns="45075" rIns="90153" bIns="45075" rtlCol="0" anchor="b"/>
          <a:lstStyle>
            <a:lvl1pPr algn="r">
              <a:defRPr sz="11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9" y="22"/>
            <a:ext cx="2854667" cy="234488"/>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3" name="日付プレースホルダー 2"/>
          <p:cNvSpPr>
            <a:spLocks noGrp="1"/>
          </p:cNvSpPr>
          <p:nvPr>
            <p:ph type="dt" idx="1"/>
          </p:nvPr>
        </p:nvSpPr>
        <p:spPr>
          <a:xfrm>
            <a:off x="3850468" y="22"/>
            <a:ext cx="2854667" cy="234488"/>
          </a:xfrm>
          <a:prstGeom prst="rect">
            <a:avLst/>
          </a:prstGeom>
        </p:spPr>
        <p:txBody>
          <a:bodyPr vert="horz" lIns="90153" tIns="45075" rIns="90153" bIns="45075" rtlCol="0" anchor="ctr" anchorCtr="0"/>
          <a:lstStyle>
            <a:lvl1pPr algn="r">
              <a:defRPr sz="1100"/>
            </a:lvl1pPr>
          </a:lstStyle>
          <a:p>
            <a:fld id="{EF1F5F32-C4D4-7C4B-97B0-222226BE262B}" type="datetimeFigureOut">
              <a:rPr lang="ja-JP" altLang="en-US" smtClean="0"/>
              <a:pPr/>
              <a:t>2022/12/15</a:t>
            </a:fld>
            <a:endParaRPr lang="ja-JP" altLang="en-US" dirty="0"/>
          </a:p>
        </p:txBody>
      </p:sp>
      <p:sp>
        <p:nvSpPr>
          <p:cNvPr id="4" name="スライド イメージ プレースホルダー 3"/>
          <p:cNvSpPr>
            <a:spLocks noGrp="1" noRot="1" noChangeAspect="1"/>
          </p:cNvSpPr>
          <p:nvPr>
            <p:ph type="sldImg" idx="2"/>
          </p:nvPr>
        </p:nvSpPr>
        <p:spPr>
          <a:xfrm>
            <a:off x="704850" y="946150"/>
            <a:ext cx="5387975" cy="3811588"/>
          </a:xfrm>
          <a:prstGeom prst="rect">
            <a:avLst/>
          </a:prstGeom>
          <a:noFill/>
          <a:ln w="12700">
            <a:solidFill>
              <a:prstClr val="black"/>
            </a:solidFill>
          </a:ln>
        </p:spPr>
        <p:txBody>
          <a:bodyPr vert="horz" lIns="90153" tIns="45075" rIns="90153" bIns="45075" rtlCol="0" anchor="ctr"/>
          <a:lstStyle/>
          <a:p>
            <a:endParaRPr lang="ja-JP" altLang="en-US"/>
          </a:p>
        </p:txBody>
      </p:sp>
      <p:sp>
        <p:nvSpPr>
          <p:cNvPr id="5" name="ノート プレースホルダー 4"/>
          <p:cNvSpPr>
            <a:spLocks noGrp="1"/>
          </p:cNvSpPr>
          <p:nvPr>
            <p:ph type="body" sz="quarter" idx="3"/>
          </p:nvPr>
        </p:nvSpPr>
        <p:spPr>
          <a:xfrm>
            <a:off x="1079436" y="5167988"/>
            <a:ext cx="4638832" cy="3810422"/>
          </a:xfrm>
          <a:prstGeom prst="rect">
            <a:avLst/>
          </a:prstGeom>
        </p:spPr>
        <p:txBody>
          <a:bodyPr vert="horz" lIns="90153" tIns="45075" rIns="90153" bIns="4507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9" y="9731250"/>
            <a:ext cx="2854667" cy="195406"/>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7" name="スライド番号プレースホルダー 6"/>
          <p:cNvSpPr>
            <a:spLocks noGrp="1"/>
          </p:cNvSpPr>
          <p:nvPr>
            <p:ph type="sldNum" sz="quarter" idx="5"/>
          </p:nvPr>
        </p:nvSpPr>
        <p:spPr>
          <a:xfrm>
            <a:off x="3943040" y="9692171"/>
            <a:ext cx="2854667" cy="234488"/>
          </a:xfrm>
          <a:prstGeom prst="rect">
            <a:avLst/>
          </a:prstGeom>
        </p:spPr>
        <p:txBody>
          <a:bodyPr vert="horz" lIns="90153" tIns="45075" rIns="90153" bIns="45075" rtlCol="0" anchor="ctr" anchorCtr="0"/>
          <a:lstStyle>
            <a:lvl1pPr algn="r">
              <a:defRPr sz="11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第２回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客席</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2301538" y="755459"/>
            <a:ext cx="2193169"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客席 ②</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50" name="スライド番号プレースホルダー 2">
            <a:extLst>
              <a:ext uri="{FF2B5EF4-FFF2-40B4-BE49-F238E27FC236}">
                <a16:creationId xmlns:a16="http://schemas.microsoft.com/office/drawing/2014/main" id="{6EBD5723-591C-4EA5-86CC-E9AC37624450}"/>
              </a:ext>
              <a:ext uri="{C183D7F6-B498-43B3-948B-1728B52AA6E4}">
                <adec:decorative xmlns:adec="http://schemas.microsoft.com/office/drawing/2017/decorative" val="0"/>
              </a:ext>
            </a:extLst>
          </p:cNvPr>
          <p:cNvSpPr txBox="1">
            <a:spLocks/>
          </p:cNvSpPr>
          <p:nvPr/>
        </p:nvSpPr>
        <p:spPr>
          <a:xfrm>
            <a:off x="1845365" y="1663823"/>
            <a:ext cx="3379130" cy="169277"/>
          </a:xfrm>
          <a:prstGeom prst="rect">
            <a:avLst/>
          </a:prstGeom>
          <a:noFill/>
        </p:spPr>
        <p:txBody>
          <a:bodyPr vert="horz" wrap="none" lIns="0" tIns="0" rIns="0" bIns="0" rtlCol="0" anchor="ctr">
            <a:spAutoFit/>
          </a:bodyPr>
          <a:ls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２０２２年１１月２日（水）</a:t>
            </a:r>
            <a:r>
              <a:rPr kumimoji="1" lang="en-US" altLang="ja-JP" sz="1100" b="0" dirty="0">
                <a:latin typeface="UD デジタル 教科書体 NP-R" panose="02020400000000000000" pitchFamily="18" charset="-128"/>
                <a:ea typeface="UD デジタル 教科書体 NP-R" panose="02020400000000000000" pitchFamily="18" charset="-128"/>
              </a:rPr>
              <a:t>13</a:t>
            </a:r>
            <a:r>
              <a:rPr kumimoji="1" lang="ja-JP" altLang="en-US" sz="1100" b="0" dirty="0">
                <a:latin typeface="UD デジタル 教科書体 NP-R" panose="02020400000000000000" pitchFamily="18" charset="-128"/>
                <a:ea typeface="UD デジタル 教科書体 NP-R" panose="02020400000000000000" pitchFamily="18" charset="-128"/>
              </a:rPr>
              <a:t>時から</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時</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分まで</a:t>
            </a:r>
          </a:p>
        </p:txBody>
      </p:sp>
      <p:sp>
        <p:nvSpPr>
          <p:cNvPr id="93" name="テキスト ボックス 92">
            <a:extLst>
              <a:ext uri="{FF2B5EF4-FFF2-40B4-BE49-F238E27FC236}">
                <a16:creationId xmlns:a16="http://schemas.microsoft.com/office/drawing/2014/main" id="{7145E549-7AD3-4234-8372-9420648D8402}"/>
              </a:ext>
            </a:extLst>
          </p:cNvPr>
          <p:cNvSpPr txBox="1"/>
          <p:nvPr/>
        </p:nvSpPr>
        <p:spPr>
          <a:xfrm>
            <a:off x="7559675" y="5706176"/>
            <a:ext cx="4903907" cy="338554"/>
          </a:xfrm>
          <a:prstGeom prst="rect">
            <a:avLst/>
          </a:prstGeom>
          <a:solidFill>
            <a:srgbClr val="0068B7"/>
          </a:solidFill>
        </p:spPr>
        <p:txBody>
          <a:bodyPr wrap="none">
            <a:spAutoFit/>
          </a:bodyPr>
          <a:lstStyle/>
          <a:p>
            <a:r>
              <a:rPr lang="ja-JP" altLang="en-US" sz="1600" b="1" dirty="0">
                <a:solidFill>
                  <a:schemeClr val="bg1"/>
                </a:solidFill>
                <a:highlight>
                  <a:srgbClr val="0068B7"/>
                </a:highlight>
                <a:latin typeface="UD デジタル 教科書体 NP-R" panose="02020400000000000000" pitchFamily="18" charset="-128"/>
                <a:ea typeface="UD デジタル 教科書体 NP-R" panose="02020400000000000000" pitchFamily="18" charset="-128"/>
              </a:rPr>
              <a:t>ヒアリングループに関するメーカーヒアリング結果</a:t>
            </a:r>
            <a:endPar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4" name="テキスト ボックス 93">
            <a:extLst>
              <a:ext uri="{FF2B5EF4-FFF2-40B4-BE49-F238E27FC236}">
                <a16:creationId xmlns:a16="http://schemas.microsoft.com/office/drawing/2014/main" id="{10BC0D8E-6A84-4819-A582-363CC49E6E2D}"/>
              </a:ext>
            </a:extLst>
          </p:cNvPr>
          <p:cNvSpPr txBox="1"/>
          <p:nvPr/>
        </p:nvSpPr>
        <p:spPr>
          <a:xfrm>
            <a:off x="12720758" y="5743355"/>
            <a:ext cx="1938672" cy="307777"/>
          </a:xfrm>
          <a:prstGeom prst="rect">
            <a:avLst/>
          </a:prstGeom>
          <a:noFill/>
        </p:spPr>
        <p:txBody>
          <a:bodyPr wrap="square">
            <a:spAutoFit/>
          </a:bodyPr>
          <a:lstStyle/>
          <a:p>
            <a:r>
              <a:rPr lang="ja-JP" altLang="en-US" sz="700" dirty="0">
                <a:latin typeface="UD デジタル 教科書体 NP-R" panose="02020400000000000000" pitchFamily="18" charset="-128"/>
                <a:ea typeface="UD デジタル 教科書体 NP-R" panose="02020400000000000000" pitchFamily="18" charset="-128"/>
              </a:rPr>
              <a:t>ヒアリング協力メーカー：㈱ソナール 様</a:t>
            </a:r>
            <a:endParaRPr lang="en-US" altLang="ja-JP" sz="700" dirty="0">
              <a:latin typeface="UD デジタル 教科書体 NP-R" panose="02020400000000000000" pitchFamily="18" charset="-128"/>
              <a:ea typeface="UD デジタル 教科書体 NP-R" panose="02020400000000000000" pitchFamily="18" charset="-128"/>
            </a:endParaRPr>
          </a:p>
          <a:p>
            <a:r>
              <a:rPr lang="ja-JP" altLang="en-US" sz="700" dirty="0">
                <a:latin typeface="UD デジタル 教科書体 NP-R" panose="02020400000000000000" pitchFamily="18" charset="-128"/>
                <a:ea typeface="UD デジタル 教科書体 NP-R" panose="02020400000000000000" pitchFamily="18" charset="-128"/>
              </a:rPr>
              <a:t>　　　　　　　　　　　　㈱シグマ映像 様</a:t>
            </a:r>
            <a:endParaRPr lang="en-US" altLang="ja-JP" sz="700" dirty="0">
              <a:latin typeface="UD デジタル 教科書体 NP-R" panose="02020400000000000000" pitchFamily="18" charset="-128"/>
              <a:ea typeface="UD デジタル 教科書体 NP-R" panose="02020400000000000000" pitchFamily="18" charset="-128"/>
            </a:endParaRPr>
          </a:p>
        </p:txBody>
      </p:sp>
      <p:sp>
        <p:nvSpPr>
          <p:cNvPr id="68" name="テキスト ボックス 67">
            <a:extLst>
              <a:ext uri="{FF2B5EF4-FFF2-40B4-BE49-F238E27FC236}">
                <a16:creationId xmlns:a16="http://schemas.microsoft.com/office/drawing/2014/main" id="{5A55F145-AEC3-4BF5-B1FA-9510C46987D6}"/>
              </a:ext>
            </a:extLst>
          </p:cNvPr>
          <p:cNvSpPr txBox="1"/>
          <p:nvPr/>
        </p:nvSpPr>
        <p:spPr>
          <a:xfrm>
            <a:off x="7575730" y="6058025"/>
            <a:ext cx="7017241" cy="2031325"/>
          </a:xfrm>
          <a:prstGeom prst="rect">
            <a:avLst/>
          </a:prstGeom>
          <a:noFill/>
        </p:spPr>
        <p:txBody>
          <a:bodyPr wrap="square" lIns="91440" tIns="45720" rIns="91440" bIns="45720" rtlCol="0" anchor="t">
            <a:spAutoFit/>
          </a:bodyPr>
          <a:lstStyle/>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ヒアリングループを使用するには</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テレコイルモードに対応している補聴器か専用の受信機が必要</a:t>
            </a:r>
            <a:r>
              <a:rPr lang="ja-JP" altLang="en-US" sz="900" dirty="0">
                <a:latin typeface="UD デジタル 教科書体 NP-R" panose="02020400000000000000" pitchFamily="18" charset="-128"/>
                <a:ea typeface="UD デジタル 教科書体 NP-R" panose="02020400000000000000" pitchFamily="18" charset="-128"/>
              </a:rPr>
              <a:t>（人工内耳のほぼ</a:t>
            </a:r>
            <a:r>
              <a:rPr lang="en-US" altLang="ja-JP" sz="900" dirty="0">
                <a:latin typeface="UD デジタル 教科書体 NP-R" panose="02020400000000000000" pitchFamily="18" charset="-128"/>
                <a:ea typeface="UD デジタル 教科書体 NP-R" panose="02020400000000000000" pitchFamily="18" charset="-128"/>
              </a:rPr>
              <a:t>100</a:t>
            </a:r>
            <a:r>
              <a:rPr lang="ja-JP" altLang="en-US" sz="900" dirty="0">
                <a:latin typeface="UD デジタル 教科書体 NP-R" panose="02020400000000000000" pitchFamily="18" charset="-128"/>
                <a:ea typeface="UD デジタル 教科書体 NP-R" panose="02020400000000000000" pitchFamily="18" charset="-128"/>
              </a:rPr>
              <a:t>％、ポケット型の</a:t>
            </a:r>
            <a:r>
              <a:rPr lang="en-US" altLang="ja-JP" sz="900" dirty="0">
                <a:latin typeface="UD デジタル 教科書体 NP-R" panose="02020400000000000000" pitchFamily="18" charset="-128"/>
                <a:ea typeface="UD デジタル 教科書体 NP-R" panose="02020400000000000000" pitchFamily="18" charset="-128"/>
              </a:rPr>
              <a:t>70</a:t>
            </a:r>
            <a:r>
              <a:rPr lang="ja-JP" altLang="en-US" sz="900" dirty="0">
                <a:latin typeface="UD デジタル 教科書体 NP-R" panose="02020400000000000000" pitchFamily="18" charset="-128"/>
                <a:ea typeface="UD デジタル 教科書体 NP-R" panose="02020400000000000000" pitchFamily="18" charset="-128"/>
              </a:rPr>
              <a:t>％、耳かけ型の</a:t>
            </a:r>
            <a:r>
              <a:rPr lang="en-US" altLang="ja-JP" sz="900" dirty="0">
                <a:latin typeface="UD デジタル 教科書体 NP-R" panose="02020400000000000000" pitchFamily="18" charset="-128"/>
                <a:ea typeface="UD デジタル 教科書体 NP-R" panose="02020400000000000000" pitchFamily="18" charset="-128"/>
              </a:rPr>
              <a:t>60</a:t>
            </a:r>
            <a:r>
              <a:rPr lang="ja-JP" altLang="en-US" sz="900" dirty="0">
                <a:latin typeface="UD デジタル 教科書体 NP-R" panose="02020400000000000000" pitchFamily="18" charset="-128"/>
                <a:ea typeface="UD デジタル 教科書体 NP-R" panose="02020400000000000000" pitchFamily="18" charset="-128"/>
              </a:rPr>
              <a:t>％が対応。耳あな型はほぼ対応できていない。）</a:t>
            </a:r>
            <a:endParaRPr lang="en-US" altLang="ja-JP" sz="900" dirty="0">
              <a:latin typeface="UD デジタル 教科書体 NP-R" panose="02020400000000000000" pitchFamily="18" charset="-128"/>
              <a:ea typeface="UD デジタル 教科書体 NP-R" panose="02020400000000000000" pitchFamily="18" charset="-128"/>
            </a:endParaRPr>
          </a:p>
          <a:p>
            <a:pPr marL="77788" indent="-77788">
              <a:buFont typeface="Arial" panose="020B0604020202020204" pitchFamily="34" charset="0"/>
              <a:buChar char="•"/>
            </a:pP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テレコイルモードは、補聴器販売店や眼鏡販売店で設定する必要がある</a:t>
            </a:r>
            <a:r>
              <a:rPr lang="ja-JP" altLang="en-US" sz="900" dirty="0">
                <a:latin typeface="UD デジタル 教科書体 NP-R" panose="02020400000000000000" pitchFamily="18" charset="-128"/>
                <a:ea typeface="UD デジタル 教科書体 NP-R" panose="02020400000000000000" pitchFamily="18" charset="-128"/>
              </a:rPr>
              <a:t>。一度設定すると利用者側で自由に切</a:t>
            </a:r>
            <a:r>
              <a:rPr lang="ja-JP" altLang="en-US" sz="900" dirty="0">
                <a:latin typeface="UD デジタル 教科書体 NP-R"/>
                <a:ea typeface="UD デジタル 教科書体 NP-R"/>
              </a:rPr>
              <a:t>り替えることが可能。</a:t>
            </a:r>
          </a:p>
          <a:p>
            <a:pPr marL="77788" indent="-77788">
              <a:buFont typeface="Arial" panose="020B0604020202020204" pitchFamily="34" charset="0"/>
              <a:buChar char="•"/>
            </a:pP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テレコイルモードがあることを知らない難聴者も多いので、十分に周知することが重要</a:t>
            </a:r>
            <a:r>
              <a:rPr lang="ja-JP" altLang="en-US" sz="900" dirty="0">
                <a:latin typeface="UD デジタル 教科書体 NP-R" panose="02020400000000000000" pitchFamily="18" charset="-128"/>
                <a:ea typeface="UD デジタル 教科書体 NP-R" panose="02020400000000000000" pitchFamily="18" charset="-128"/>
              </a:rPr>
              <a:t>。</a:t>
            </a:r>
            <a:endParaRPr lang="en-US" altLang="ja-JP" sz="900" dirty="0">
              <a:latin typeface="UD デジタル 教科書体 NP-R" panose="02020400000000000000" pitchFamily="18" charset="-128"/>
              <a:ea typeface="UD デジタル 教科書体 NP-R" panose="02020400000000000000" pitchFamily="18" charset="-128"/>
            </a:endParaRPr>
          </a:p>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出力する音は「音声」をメインに調整する。</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出力される音に対して、受信機や補聴器などの端末側で音域を調整できる</a:t>
            </a:r>
            <a:r>
              <a:rPr lang="ja-JP" altLang="en-US" sz="900" dirty="0">
                <a:latin typeface="UD デジタル 教科書体 NP-R" panose="02020400000000000000" pitchFamily="18" charset="-128"/>
                <a:ea typeface="UD デジタル 教科書体 NP-R" panose="02020400000000000000" pitchFamily="18" charset="-128"/>
              </a:rPr>
              <a:t>ので、利用者が聞きやすい音域に調整することが可能。</a:t>
            </a:r>
            <a:r>
              <a:rPr lang="ja-JP" altLang="en-US" sz="900" b="1" u="sng" dirty="0">
                <a:solidFill>
                  <a:srgbClr val="0068B7"/>
                </a:solidFill>
                <a:latin typeface="UD デジタル 教科書体 NP-R"/>
                <a:ea typeface="UD デジタル 教科書体 NP-R"/>
              </a:rPr>
              <a:t>軽度、中度、高度難聴者まで対応可能だが、重度難聴者には対応が難しい</a:t>
            </a:r>
            <a:r>
              <a:rPr lang="ja-JP" altLang="en-US" sz="900" dirty="0">
                <a:latin typeface="UD デジタル 教科書体 NP-R"/>
                <a:ea typeface="UD デジタル 教科書体 NP-R"/>
              </a:rPr>
              <a:t>。</a:t>
            </a:r>
          </a:p>
          <a:p>
            <a:pPr marL="77788" indent="-77788">
              <a:buFont typeface="Arial" panose="020B0604020202020204" pitchFamily="34" charset="0"/>
              <a:buChar char="•"/>
            </a:pP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ヒアリングループに人数制限は特にない（人数によって聞こえづらくなることは無い）</a:t>
            </a:r>
            <a:r>
              <a:rPr lang="ja-JP" altLang="en-US" sz="900" dirty="0">
                <a:latin typeface="UD デジタル 教科書体 NP-R" panose="02020400000000000000" pitchFamily="18" charset="-128"/>
                <a:ea typeface="UD デジタル 教科書体 NP-R" panose="02020400000000000000" pitchFamily="18" charset="-128"/>
              </a:rPr>
              <a:t>。</a:t>
            </a:r>
          </a:p>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補聴器は、雑音を含めて周りの音を全て拾ってしまうが、</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ヒアリングループ内では入力した音声以外の音は拾わない</a:t>
            </a:r>
            <a:r>
              <a:rPr lang="ja-JP" altLang="en-US" sz="900" dirty="0">
                <a:latin typeface="UD デジタル 教科書体 NP-R" panose="02020400000000000000" pitchFamily="18" charset="-128"/>
                <a:ea typeface="UD デジタル 教科書体 NP-R" panose="02020400000000000000" pitchFamily="18" charset="-128"/>
              </a:rPr>
              <a:t>。</a:t>
            </a:r>
          </a:p>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受信機とスマートフォンをつなぐと、</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出力される音声をアプリで字幕変換することが可能</a:t>
            </a:r>
            <a:r>
              <a:rPr lang="ja-JP" altLang="en-US" sz="900" dirty="0">
                <a:latin typeface="UD デジタル 教科書体 NP-R" panose="02020400000000000000" pitchFamily="18" charset="-128"/>
                <a:ea typeface="UD デジタル 教科書体 NP-R" panose="02020400000000000000" pitchFamily="18" charset="-128"/>
              </a:rPr>
              <a:t>。受信機と直接繋ぐため誤変換は少ない。</a:t>
            </a:r>
            <a:endParaRPr lang="en-US" altLang="ja-JP" sz="900" dirty="0">
              <a:latin typeface="UD デジタル 教科書体 NP-R" panose="02020400000000000000" pitchFamily="18" charset="-128"/>
              <a:ea typeface="UD デジタル 教科書体 NP-R" panose="02020400000000000000" pitchFamily="18" charset="-128"/>
            </a:endParaRPr>
          </a:p>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ヒアリングループのケーブルは、ヒアリングループ用アンプ</a:t>
            </a:r>
            <a:r>
              <a:rPr lang="en-US" altLang="ja-JP" sz="900" dirty="0">
                <a:latin typeface="UD デジタル 教科書体 NP-R" panose="02020400000000000000" pitchFamily="18" charset="-128"/>
                <a:ea typeface="UD デジタル 教科書体 NP-R" panose="02020400000000000000" pitchFamily="18" charset="-128"/>
              </a:rPr>
              <a:t>1</a:t>
            </a:r>
            <a:r>
              <a:rPr lang="ja-JP" altLang="en-US" sz="900" dirty="0">
                <a:latin typeface="UD デジタル 教科書体 NP-R" panose="02020400000000000000" pitchFamily="18" charset="-128"/>
                <a:ea typeface="UD デジタル 教科書体 NP-R" panose="02020400000000000000" pitchFamily="18" charset="-128"/>
              </a:rPr>
              <a:t>台に対して全長</a:t>
            </a:r>
            <a:r>
              <a:rPr lang="en-US" altLang="ja-JP" sz="900" dirty="0">
                <a:latin typeface="UD デジタル 教科書体 NP-R" panose="02020400000000000000" pitchFamily="18" charset="-128"/>
                <a:ea typeface="UD デジタル 教科書体 NP-R" panose="02020400000000000000" pitchFamily="18" charset="-128"/>
              </a:rPr>
              <a:t>60</a:t>
            </a:r>
            <a:r>
              <a:rPr lang="ja-JP" altLang="en-US" sz="900" dirty="0">
                <a:latin typeface="UD デジタル 教科書体 NP-R" panose="02020400000000000000" pitchFamily="18" charset="-128"/>
                <a:ea typeface="UD デジタル 教科書体 NP-R" panose="02020400000000000000" pitchFamily="18" charset="-128"/>
              </a:rPr>
              <a:t>ｍまで（ケーブルの延長が合計</a:t>
            </a:r>
            <a:r>
              <a:rPr lang="en-US" altLang="ja-JP" sz="900" dirty="0">
                <a:latin typeface="UD デジタル 教科書体 NP-R" panose="02020400000000000000" pitchFamily="18" charset="-128"/>
                <a:ea typeface="UD デジタル 教科書体 NP-R" panose="02020400000000000000" pitchFamily="18" charset="-128"/>
              </a:rPr>
              <a:t>60m</a:t>
            </a:r>
            <a:r>
              <a:rPr lang="ja-JP" altLang="en-US" sz="900" dirty="0">
                <a:latin typeface="UD デジタル 教科書体 NP-R" panose="02020400000000000000" pitchFamily="18" charset="-128"/>
                <a:ea typeface="UD デジタル 教科書体 NP-R" panose="02020400000000000000" pitchFamily="18" charset="-128"/>
              </a:rPr>
              <a:t>以内であれば、ヒアリングループ用アンプ</a:t>
            </a:r>
            <a:r>
              <a:rPr lang="en-US" altLang="ja-JP" sz="900" dirty="0">
                <a:latin typeface="UD デジタル 教科書体 NP-R" panose="02020400000000000000" pitchFamily="18" charset="-128"/>
                <a:ea typeface="UD デジタル 教科書体 NP-R" panose="02020400000000000000" pitchFamily="18" charset="-128"/>
              </a:rPr>
              <a:t>1</a:t>
            </a:r>
            <a:r>
              <a:rPr lang="ja-JP" altLang="en-US" sz="900" dirty="0">
                <a:latin typeface="UD デジタル 教科書体 NP-R" panose="02020400000000000000" pitchFamily="18" charset="-128"/>
                <a:ea typeface="UD デジタル 教科書体 NP-R" panose="02020400000000000000" pitchFamily="18" charset="-128"/>
              </a:rPr>
              <a:t>台で分散して配置することが可能）。ヒアリングループは</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一辺の長さ</a:t>
            </a:r>
            <a:r>
              <a:rPr lang="en-US" altLang="ja-JP" sz="900" b="1" u="sng" dirty="0">
                <a:solidFill>
                  <a:srgbClr val="0068B7"/>
                </a:solidFill>
                <a:latin typeface="UD デジタル 教科書体 NP-R" panose="02020400000000000000" pitchFamily="18" charset="-128"/>
                <a:ea typeface="UD デジタル 教科書体 NP-R" panose="02020400000000000000" pitchFamily="18" charset="-128"/>
              </a:rPr>
              <a:t>7m</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以下で配置</a:t>
            </a:r>
            <a:r>
              <a:rPr lang="ja-JP" altLang="en-US" sz="900" dirty="0">
                <a:latin typeface="UD デジタル 教科書体 NP-R" panose="02020400000000000000" pitchFamily="18" charset="-128"/>
                <a:ea typeface="UD デジタル 教科書体 NP-R" panose="02020400000000000000" pitchFamily="18" charset="-128"/>
              </a:rPr>
              <a:t>する必要がある。</a:t>
            </a:r>
            <a:endParaRPr lang="en-US" altLang="ja-JP" sz="900" dirty="0">
              <a:latin typeface="UD デジタル 教科書体 NP-R" panose="02020400000000000000" pitchFamily="18" charset="-128"/>
              <a:ea typeface="UD デジタル 教科書体 NP-R" panose="02020400000000000000" pitchFamily="18" charset="-128"/>
            </a:endParaRPr>
          </a:p>
          <a:p>
            <a:pPr marL="77788" indent="-77788">
              <a:buFont typeface="Arial" panose="020B0604020202020204" pitchFamily="34" charset="0"/>
              <a:buChar char="•"/>
            </a:pP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ヒアリングループ用アンプとリアリングループエリアの離隔は</a:t>
            </a:r>
            <a:r>
              <a:rPr lang="en-US" altLang="ja-JP" sz="900" b="1" u="sng" dirty="0">
                <a:solidFill>
                  <a:srgbClr val="0068B7"/>
                </a:solidFill>
                <a:latin typeface="UD デジタル 教科書体 NP-R" panose="02020400000000000000" pitchFamily="18" charset="-128"/>
                <a:ea typeface="UD デジタル 教科書体 NP-R" panose="02020400000000000000" pitchFamily="18" charset="-128"/>
              </a:rPr>
              <a:t>600</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ｍ以下</a:t>
            </a:r>
            <a:r>
              <a:rPr lang="ja-JP" altLang="en-US" sz="900" dirty="0">
                <a:latin typeface="UD デジタル 教科書体 NP-R" panose="02020400000000000000" pitchFamily="18" charset="-128"/>
                <a:ea typeface="UD デジタル 教科書体 NP-R" panose="02020400000000000000" pitchFamily="18" charset="-128"/>
              </a:rPr>
              <a:t>であれば問題ない。</a:t>
            </a:r>
          </a:p>
          <a:p>
            <a:pPr marL="77788" indent="-77788">
              <a:buFont typeface="Arial" panose="020B0604020202020204" pitchFamily="34" charset="0"/>
              <a:buChar char="•"/>
            </a:pP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異なる音源を流したい場合、ヒアリングループ同士は、水平・垂直方向どちらも</a:t>
            </a:r>
            <a:r>
              <a:rPr lang="en-US" altLang="ja-JP" sz="900" b="1" u="sng" dirty="0">
                <a:solidFill>
                  <a:srgbClr val="0068B7"/>
                </a:solidFill>
                <a:latin typeface="UD デジタル 教科書体 NP-R" panose="02020400000000000000" pitchFamily="18" charset="-128"/>
                <a:ea typeface="UD デジタル 教科書体 NP-R" panose="02020400000000000000" pitchFamily="18" charset="-128"/>
              </a:rPr>
              <a:t>6</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ｍ以上離して配置</a:t>
            </a:r>
            <a:r>
              <a:rPr lang="ja-JP" altLang="en-US" sz="900" dirty="0">
                <a:latin typeface="UD デジタル 教科書体 NP-R" panose="02020400000000000000" pitchFamily="18" charset="-128"/>
                <a:ea typeface="UD デジタル 教科書体 NP-R" panose="02020400000000000000" pitchFamily="18" charset="-128"/>
              </a:rPr>
              <a:t>する必要がある。</a:t>
            </a:r>
          </a:p>
          <a:p>
            <a:pPr marL="77788" indent="-77788">
              <a:buFont typeface="Arial" panose="020B0604020202020204" pitchFamily="34" charset="0"/>
              <a:buChar char="•"/>
            </a:pPr>
            <a:r>
              <a:rPr lang="ja-JP" altLang="en-US" sz="900" dirty="0">
                <a:latin typeface="UD デジタル 教科書体 NP-R" panose="02020400000000000000" pitchFamily="18" charset="-128"/>
                <a:ea typeface="UD デジタル 教科書体 NP-R" panose="02020400000000000000" pitchFamily="18" charset="-128"/>
              </a:rPr>
              <a:t>万博においては、</a:t>
            </a:r>
            <a:r>
              <a:rPr lang="ja-JP" altLang="en-US" sz="900" b="1" u="sng" dirty="0">
                <a:solidFill>
                  <a:srgbClr val="0068B7"/>
                </a:solidFill>
                <a:latin typeface="UD デジタル 教科書体 NP-R" panose="02020400000000000000" pitchFamily="18" charset="-128"/>
                <a:ea typeface="UD デジタル 教科書体 NP-R" panose="02020400000000000000" pitchFamily="18" charset="-128"/>
              </a:rPr>
              <a:t>国内向け・海外向け両方のサイン表示が必要</a:t>
            </a:r>
            <a:r>
              <a:rPr lang="ja-JP" altLang="en-US" sz="900" dirty="0">
                <a:latin typeface="UD デジタル 教科書体 NP-R" panose="02020400000000000000" pitchFamily="18" charset="-128"/>
                <a:ea typeface="UD デジタル 教科書体 NP-R" panose="02020400000000000000" pitchFamily="18" charset="-128"/>
              </a:rPr>
              <a:t>（国内と海外でヒアリングループマークが異なる）。</a:t>
            </a: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03" name="スライド番号プレースホルダー 2">
            <a:extLst>
              <a:ext uri="{FF2B5EF4-FFF2-40B4-BE49-F238E27FC236}">
                <a16:creationId xmlns:a16="http://schemas.microsoft.com/office/drawing/2014/main" id="{03031839-56EE-49A8-BEE5-D95BE2964A65}"/>
              </a:ext>
            </a:extLst>
          </p:cNvPr>
          <p:cNvSpPr txBox="1">
            <a:spLocks/>
          </p:cNvSpPr>
          <p:nvPr/>
        </p:nvSpPr>
        <p:spPr>
          <a:xfrm>
            <a:off x="798171" y="4145441"/>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D7686755-877E-4537-ADDA-2D1E9D43247D}"/>
              </a:ext>
            </a:extLst>
          </p:cNvPr>
          <p:cNvSpPr txBox="1"/>
          <p:nvPr/>
        </p:nvSpPr>
        <p:spPr>
          <a:xfrm>
            <a:off x="525464" y="4440662"/>
            <a:ext cx="6777036" cy="5636712"/>
          </a:xfrm>
          <a:prstGeom prst="rect">
            <a:avLst/>
          </a:prstGeom>
          <a:solidFill>
            <a:schemeClr val="bg1">
              <a:lumMod val="95000"/>
            </a:schemeClr>
          </a:solidFill>
          <a:ln w="12700">
            <a:noFill/>
            <a:prstDash val="dash"/>
          </a:ln>
        </p:spPr>
        <p:txBody>
          <a:bodyPr wrap="square" bIns="46800">
            <a:noAutofit/>
          </a:bodyPr>
          <a:lstStyle/>
          <a:p>
            <a:pPr marL="92075" indent="-92075">
              <a:lnSpc>
                <a:spcPts val="1300"/>
              </a:lnSpc>
            </a:pPr>
            <a:r>
              <a:rPr lang="ja-JP" altLang="en-US" sz="900" b="1" kern="100" dirty="0">
                <a:solidFill>
                  <a:schemeClr val="bg1"/>
                </a:solidFill>
                <a:effectLst/>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ウォータープラザ沿いの客席について</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座面高さ</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24</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センチだと、高齢者が立ち座りに苦労する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。サイトライン確保と合わせて、</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39</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センチまでできずとも最後まで検討してほしい。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・スロープの後ろに車いす席を設けたとしても、</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スロープに立ち止まらせないことが管理運営で徹底できるか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・立ち上がったり席を移動するときにサイトラインを確保できなくなる。いつでもサイトラインを確保できるよう</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車いす使用者席のかさ上げを検討できないか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30</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センチほど高くするだけでもかなり変わる。</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スロープを上って立ち見エリアの車いす席へ行こうとすると、階段を上がってくる人とすれ違うことになり、動線が交錯する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。立ち見エリアへ上がるスロープ位置を検討する必要がある。</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水際へ降りるスロープは、立ち見エリアへ行く人と客席へ降りていく人などで混雑することが予想される。最前列の車いす席を利用したい人や、スロープを使う人の動線が確保できない恐れがある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・足元を見ず前の人について歩くと、</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縦通路と気づかず転倒する恐れがある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。注意喚起が必要。</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・どんなリスクがあり、どんな困ったことがあるのかは現状でも想定できると思うので、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最終的にどんなバリアが生じる可能性があるかを想定して、</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100</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％は解決できないがここまではできるということを考えておいたほうがいい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ハード面でできないから運営で、ではなく、ソフト面も両方一緒に考えていくようにぜひお願いしたい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・今回の変更案で、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車いす客席の配置が最前列を含めて両側に寄っている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・水際の柵の高さを</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80</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センチに下げていただいたところは評価したいが、</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小学校低学年の車いす使用者の目線高さは</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70</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80</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センチで横桟と同じ高さになるので、サイトラインを遮らないよう検討してほしい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・立見席の前方部分を車いす、ベビーカー優先とし、一般の人とフレキシブルに使えるエリアに設定してもいい。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階段段鼻の色は、床の色が濃い場合は黄色のみでもいいが、淡い色の場合は黄色＋黒縁取りを入れるなどコントラストをはっきりさせるとすごく見えやすい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spcBef>
                <a:spcPts val="600"/>
              </a:spcBef>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ヒアリングループについて</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・今の範囲</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は</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必要最低限で考えるとこのくらいでいと思うが、</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必要としている人が利用できなくならないように十分な範囲に用意してほしい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。聴覚障がい者が選択できる席</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が増え</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、各座席にヒアリングループ対応表示をしなくても看板などで周知するだけでよくなる。</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・国内よりも海外のほうが補聴器ユーザーが多く普及している。日本では補聴器の普及率が</a:t>
            </a:r>
            <a:r>
              <a:rPr lang="en-US" altLang="ja-JP"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15</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％程度。</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ハード整備は会期後も有効活用できるものにすべき</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スマートフォン利用者や補聴器ユーザーはソフト面</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でカバーできることもある</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。バランスを見ながらハード整備を提供していただきたい。</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補聴器とペアリングできるマイクをスピーカーの近くに置いておくと音を拾うことがきる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具体的な利用方法を周知することが重要</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。各国パビリオン</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に</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技術情報を提供をできるとよい。</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・ヒアリングループ以外の情報保障設備はどうなっているか。聴覚</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優位の人は補聴器で音で聞くことができるが、</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視覚優位の人は聴こえないので文字情報を見ながら楽しむ</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誰がどこにいても同じ情報･時間を共有できるような「情報アクセシビリティ・コミュニケーション施策推進法」に沿った</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内容を</a:t>
            </a:r>
            <a:r>
              <a:rPr lang="ja-JP" altLang="en-US" sz="9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万博で実施し、みんなが感じ取ってくれれば嬉しい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6882C021-93FC-4793-B8D4-038D0D5F9B45}"/>
              </a:ext>
            </a:extLst>
          </p:cNvPr>
          <p:cNvSpPr txBox="1"/>
          <p:nvPr/>
        </p:nvSpPr>
        <p:spPr>
          <a:xfrm>
            <a:off x="7642188" y="1765131"/>
            <a:ext cx="6950783" cy="1015663"/>
          </a:xfrm>
          <a:prstGeom prst="rect">
            <a:avLst/>
          </a:prstGeom>
          <a:solidFill>
            <a:srgbClr val="E60012">
              <a:alpha val="5000"/>
            </a:srgbClr>
          </a:solidFill>
          <a:ln w="25400">
            <a:solidFill>
              <a:srgbClr val="E60012"/>
            </a:solidFill>
            <a:prstDash val="solid"/>
          </a:ln>
          <a:effectLst/>
        </p:spPr>
        <p:txBody>
          <a:bodyPr wrap="square">
            <a:spAutoFit/>
          </a:bodyPr>
          <a:lstStyle>
            <a:defPPr>
              <a:defRPr lang="ja-JP"/>
            </a:defPPr>
            <a:lvl1pPr marL="173038" indent="-173038">
              <a:lnSpc>
                <a:spcPts val="900"/>
              </a:lnSpc>
              <a:defRPr sz="900" kern="100">
                <a:effectLst/>
                <a:latin typeface="游明朝" panose="02020400000000000000" pitchFamily="18" charset="-128"/>
                <a:ea typeface="UD デジタル 教科書体 NP-R" panose="02020400000000000000" pitchFamily="18" charset="-128"/>
                <a:cs typeface="Times New Roman" panose="02020603050405020304" pitchFamily="18" charset="0"/>
              </a:defRPr>
            </a:lvl1pPr>
          </a:lstStyle>
          <a:p>
            <a:pPr>
              <a:lnSpc>
                <a:spcPts val="1200"/>
              </a:lnSpc>
            </a:pPr>
            <a:r>
              <a:rPr lang="ja-JP" altLang="en-US" sz="1050" b="1" dirty="0">
                <a:solidFill>
                  <a:srgbClr val="E60012"/>
                </a:solidFill>
              </a:rPr>
              <a:t>変更方針</a:t>
            </a:r>
          </a:p>
          <a:p>
            <a:pPr marL="90488" indent="-90488">
              <a:lnSpc>
                <a:spcPts val="1200"/>
              </a:lnSpc>
            </a:pPr>
            <a:r>
              <a:rPr lang="ja-JP" altLang="en-US" sz="1050" dirty="0"/>
              <a:t>・</a:t>
            </a:r>
            <a:r>
              <a:rPr lang="en-US" altLang="ja-JP" sz="1050" dirty="0"/>
              <a:t>24</a:t>
            </a:r>
            <a:r>
              <a:rPr lang="ja-JP" altLang="en-US" sz="1050" dirty="0"/>
              <a:t>センチの座面高さは座りにくいという意見に対して、中央部分で見直しできるか、引き続き検討。</a:t>
            </a:r>
          </a:p>
          <a:p>
            <a:pPr marL="90488" indent="-90488">
              <a:lnSpc>
                <a:spcPts val="1200"/>
              </a:lnSpc>
            </a:pPr>
            <a:r>
              <a:rPr lang="ja-JP" altLang="en-US" sz="1050" dirty="0"/>
              <a:t>・</a:t>
            </a:r>
            <a:r>
              <a:rPr lang="en-US" altLang="ja-JP" sz="1050" dirty="0"/>
              <a:t>75</a:t>
            </a:r>
            <a:r>
              <a:rPr lang="ja-JP" altLang="en-US" sz="1050" dirty="0"/>
              <a:t>センチ高いエリアの車いす席への動線が、階段から上がってくる人の動線と交錯する点について配慮が必要。</a:t>
            </a:r>
          </a:p>
          <a:p>
            <a:pPr marL="90488" indent="-90488">
              <a:lnSpc>
                <a:spcPts val="1200"/>
              </a:lnSpc>
            </a:pPr>
            <a:r>
              <a:rPr lang="ja-JP" altLang="en-US" sz="1050" dirty="0"/>
              <a:t>・水際の通路部分やスロープなどに人を立ち止まらせないような人的対応が必要なので、運営側に申し伝える。</a:t>
            </a:r>
          </a:p>
          <a:p>
            <a:pPr marL="90488" indent="-90488">
              <a:lnSpc>
                <a:spcPts val="1200"/>
              </a:lnSpc>
            </a:pPr>
            <a:r>
              <a:rPr lang="ja-JP" altLang="en-US" sz="1050" dirty="0"/>
              <a:t>・ヒアリングループの分散配置について、より広い範囲で楽しんでいただけるよう、メーカーと協議しながら、</a:t>
            </a:r>
            <a:r>
              <a:rPr lang="en-US" altLang="ja-JP" sz="1050" dirty="0"/>
              <a:t>60</a:t>
            </a:r>
            <a:r>
              <a:rPr lang="ja-JP" altLang="en-US" sz="1050" dirty="0"/>
              <a:t>メートルのケーブルを有効に使う配置を引き続き検討していく。</a:t>
            </a:r>
          </a:p>
        </p:txBody>
      </p:sp>
      <p:sp>
        <p:nvSpPr>
          <p:cNvPr id="223" name="正方形/長方形 222">
            <a:extLst>
              <a:ext uri="{FF2B5EF4-FFF2-40B4-BE49-F238E27FC236}">
                <a16:creationId xmlns:a16="http://schemas.microsoft.com/office/drawing/2014/main" id="{DEF9953D-B34F-4DA4-92F5-DAEFB8A62352}"/>
              </a:ext>
              <a:ext uri="{C183D7F6-B498-43B3-948B-1728B52AA6E4}">
                <adec:decorative xmlns:adec="http://schemas.microsoft.com/office/drawing/2017/decorative" val="0"/>
              </a:ext>
            </a:extLst>
          </p:cNvPr>
          <p:cNvSpPr/>
          <p:nvPr/>
        </p:nvSpPr>
        <p:spPr>
          <a:xfrm>
            <a:off x="444500" y="101795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123" name="スライド番号プレースホルダー 2">
            <a:extLst>
              <a:ext uri="{FF2B5EF4-FFF2-40B4-BE49-F238E27FC236}">
                <a16:creationId xmlns:a16="http://schemas.microsoft.com/office/drawing/2014/main" id="{EC7B9AE6-112A-4020-864F-C0608728177A}"/>
              </a:ext>
              <a:ext uri="{C183D7F6-B498-43B3-948B-1728B52AA6E4}">
                <adec:decorative xmlns:adec="http://schemas.microsoft.com/office/drawing/2017/decorative" val="0"/>
              </a:ext>
            </a:extLst>
          </p:cNvPr>
          <p:cNvSpPr txBox="1">
            <a:spLocks/>
          </p:cNvSpPr>
          <p:nvPr/>
        </p:nvSpPr>
        <p:spPr>
          <a:xfrm>
            <a:off x="11891788" y="102446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16</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25" name="テキスト ボックス 224">
            <a:extLst>
              <a:ext uri="{FF2B5EF4-FFF2-40B4-BE49-F238E27FC236}">
                <a16:creationId xmlns:a16="http://schemas.microsoft.com/office/drawing/2014/main" id="{1999C8B4-71E6-4FAD-9486-8F3C223D1263}"/>
              </a:ext>
            </a:extLst>
          </p:cNvPr>
          <p:cNvSpPr txBox="1"/>
          <p:nvPr/>
        </p:nvSpPr>
        <p:spPr>
          <a:xfrm>
            <a:off x="7559675" y="1384985"/>
            <a:ext cx="2646878"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ウォータープラザ屋外客席</a:t>
            </a:r>
          </a:p>
        </p:txBody>
      </p:sp>
      <p:sp>
        <p:nvSpPr>
          <p:cNvPr id="224" name="正方形/長方形 223">
            <a:extLst>
              <a:ext uri="{FF2B5EF4-FFF2-40B4-BE49-F238E27FC236}">
                <a16:creationId xmlns:a16="http://schemas.microsoft.com/office/drawing/2014/main" id="{C38A3B93-BED3-474B-B405-42770DAA6705}"/>
              </a:ext>
              <a:ext uri="{C183D7F6-B498-43B3-948B-1728B52AA6E4}">
                <adec:decorative xmlns:adec="http://schemas.microsoft.com/office/drawing/2017/decorative" val="1"/>
              </a:ext>
            </a:extLst>
          </p:cNvPr>
          <p:cNvSpPr/>
          <p:nvPr/>
        </p:nvSpPr>
        <p:spPr>
          <a:xfrm>
            <a:off x="7559675" y="1382981"/>
            <a:ext cx="7099754" cy="424962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92" name="正方形/長方形 91">
            <a:extLst>
              <a:ext uri="{FF2B5EF4-FFF2-40B4-BE49-F238E27FC236}">
                <a16:creationId xmlns:a16="http://schemas.microsoft.com/office/drawing/2014/main" id="{F1C8AF04-28AE-49B9-A94B-AAD064F17646}"/>
              </a:ext>
              <a:ext uri="{C183D7F6-B498-43B3-948B-1728B52AA6E4}">
                <adec:decorative xmlns:adec="http://schemas.microsoft.com/office/drawing/2017/decorative" val="1"/>
              </a:ext>
            </a:extLst>
          </p:cNvPr>
          <p:cNvSpPr/>
          <p:nvPr/>
        </p:nvSpPr>
        <p:spPr>
          <a:xfrm>
            <a:off x="7559675" y="5720274"/>
            <a:ext cx="7099754" cy="4095480"/>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3" name="グループ化 2">
            <a:extLst>
              <a:ext uri="{FF2B5EF4-FFF2-40B4-BE49-F238E27FC236}">
                <a16:creationId xmlns:a16="http://schemas.microsoft.com/office/drawing/2014/main" id="{13AABABA-08BD-4758-989A-03AAB534613E}"/>
              </a:ext>
              <a:ext uri="{C183D7F6-B498-43B3-948B-1728B52AA6E4}">
                <adec:decorative xmlns:adec="http://schemas.microsoft.com/office/drawing/2017/decorative" val="1"/>
              </a:ext>
            </a:extLst>
          </p:cNvPr>
          <p:cNvGrpSpPr/>
          <p:nvPr/>
        </p:nvGrpSpPr>
        <p:grpSpPr>
          <a:xfrm>
            <a:off x="7655820" y="2830006"/>
            <a:ext cx="6896339" cy="2838450"/>
            <a:chOff x="7684848" y="6972300"/>
            <a:chExt cx="6896339" cy="2838450"/>
          </a:xfrm>
        </p:grpSpPr>
        <p:pic>
          <p:nvPicPr>
            <p:cNvPr id="9" name="図 8">
              <a:extLst>
                <a:ext uri="{FF2B5EF4-FFF2-40B4-BE49-F238E27FC236}">
                  <a16:creationId xmlns:a16="http://schemas.microsoft.com/office/drawing/2014/main" id="{8D419054-D35A-4292-B28E-D10DA03B486B}"/>
                </a:ext>
              </a:extLst>
            </p:cNvPr>
            <p:cNvPicPr>
              <a:picLocks noChangeAspect="1"/>
            </p:cNvPicPr>
            <p:nvPr/>
          </p:nvPicPr>
          <p:blipFill>
            <a:blip r:embed="rId2"/>
            <a:stretch>
              <a:fillRect/>
            </a:stretch>
          </p:blipFill>
          <p:spPr>
            <a:xfrm>
              <a:off x="7688488" y="6972300"/>
              <a:ext cx="4397915" cy="2838450"/>
            </a:xfrm>
            <a:prstGeom prst="rect">
              <a:avLst/>
            </a:prstGeom>
          </p:spPr>
        </p:pic>
        <p:cxnSp>
          <p:nvCxnSpPr>
            <p:cNvPr id="37" name="直線矢印コネクタ 36">
              <a:extLst>
                <a:ext uri="{FF2B5EF4-FFF2-40B4-BE49-F238E27FC236}">
                  <a16:creationId xmlns:a16="http://schemas.microsoft.com/office/drawing/2014/main" id="{9BC03783-EBBC-43A8-B709-D943EA36819A}"/>
                </a:ext>
              </a:extLst>
            </p:cNvPr>
            <p:cNvCxnSpPr>
              <a:cxnSpLocks/>
            </p:cNvCxnSpPr>
            <p:nvPr/>
          </p:nvCxnSpPr>
          <p:spPr>
            <a:xfrm flipH="1" flipV="1">
              <a:off x="11690430" y="7151068"/>
              <a:ext cx="731981" cy="227211"/>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4D32FC77-DEF0-43B2-A80F-B99FA8B0DAFC}"/>
                </a:ext>
              </a:extLst>
            </p:cNvPr>
            <p:cNvSpPr/>
            <p:nvPr/>
          </p:nvSpPr>
          <p:spPr>
            <a:xfrm>
              <a:off x="12090043" y="7386192"/>
              <a:ext cx="2491144" cy="707886"/>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スロープに立ち止まらせないことが管理運営で徹底できるか。いつでもサイトラインを確保できるよう車いす使用者席のかさ上げを検討できないか。</a:t>
              </a:r>
            </a:p>
          </p:txBody>
        </p:sp>
        <p:cxnSp>
          <p:nvCxnSpPr>
            <p:cNvPr id="41" name="直線矢印コネクタ 40">
              <a:extLst>
                <a:ext uri="{FF2B5EF4-FFF2-40B4-BE49-F238E27FC236}">
                  <a16:creationId xmlns:a16="http://schemas.microsoft.com/office/drawing/2014/main" id="{CB8F65F7-9611-4DCC-97F6-053C3B8BBF57}"/>
                </a:ext>
              </a:extLst>
            </p:cNvPr>
            <p:cNvCxnSpPr>
              <a:cxnSpLocks/>
            </p:cNvCxnSpPr>
            <p:nvPr/>
          </p:nvCxnSpPr>
          <p:spPr>
            <a:xfrm flipH="1" flipV="1">
              <a:off x="10837943" y="8336931"/>
              <a:ext cx="1094658" cy="9386"/>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0" name="正方形/長方形 39">
              <a:extLst>
                <a:ext uri="{FF2B5EF4-FFF2-40B4-BE49-F238E27FC236}">
                  <a16:creationId xmlns:a16="http://schemas.microsoft.com/office/drawing/2014/main" id="{6F50D00D-05DC-4399-9E5A-4C3728C50159}"/>
                </a:ext>
              </a:extLst>
            </p:cNvPr>
            <p:cNvSpPr/>
            <p:nvPr/>
          </p:nvSpPr>
          <p:spPr>
            <a:xfrm>
              <a:off x="11932601" y="8159086"/>
              <a:ext cx="2648586"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スロープを上って立ち見エリアの車いす席へ行こうとすると、階段を上がってくる人とすれ違うことになり、動線が交錯する。</a:t>
              </a:r>
            </a:p>
          </p:txBody>
        </p:sp>
        <p:sp>
          <p:nvSpPr>
            <p:cNvPr id="43" name="正方形/長方形 42">
              <a:extLst>
                <a:ext uri="{FF2B5EF4-FFF2-40B4-BE49-F238E27FC236}">
                  <a16:creationId xmlns:a16="http://schemas.microsoft.com/office/drawing/2014/main" id="{9FB5E9C4-C2B7-4C62-9A6F-AD3E8D268451}"/>
                </a:ext>
              </a:extLst>
            </p:cNvPr>
            <p:cNvSpPr/>
            <p:nvPr/>
          </p:nvSpPr>
          <p:spPr>
            <a:xfrm>
              <a:off x="11932601" y="8757487"/>
              <a:ext cx="2648586" cy="400110"/>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混雑することが予想される。スロープを使う人の動線が確保できない恐れがある。</a:t>
              </a:r>
            </a:p>
          </p:txBody>
        </p:sp>
        <p:cxnSp>
          <p:nvCxnSpPr>
            <p:cNvPr id="44" name="直線矢印コネクタ 43">
              <a:extLst>
                <a:ext uri="{FF2B5EF4-FFF2-40B4-BE49-F238E27FC236}">
                  <a16:creationId xmlns:a16="http://schemas.microsoft.com/office/drawing/2014/main" id="{9FA931AA-6EC7-4FF1-A279-86F3C0AFD438}"/>
                </a:ext>
              </a:extLst>
            </p:cNvPr>
            <p:cNvCxnSpPr>
              <a:cxnSpLocks/>
            </p:cNvCxnSpPr>
            <p:nvPr/>
          </p:nvCxnSpPr>
          <p:spPr>
            <a:xfrm flipH="1" flipV="1">
              <a:off x="10837943" y="9021745"/>
              <a:ext cx="1093024" cy="9372"/>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7" name="正方形/長方形 46">
              <a:extLst>
                <a:ext uri="{FF2B5EF4-FFF2-40B4-BE49-F238E27FC236}">
                  <a16:creationId xmlns:a16="http://schemas.microsoft.com/office/drawing/2014/main" id="{BF8135C5-6ABE-4BBD-B285-4A2742EF2BA1}"/>
                </a:ext>
              </a:extLst>
            </p:cNvPr>
            <p:cNvSpPr/>
            <p:nvPr/>
          </p:nvSpPr>
          <p:spPr>
            <a:xfrm>
              <a:off x="7684848" y="7019234"/>
              <a:ext cx="1333669" cy="400110"/>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縦通路と気づかず転倒する恐れがある。</a:t>
              </a:r>
            </a:p>
          </p:txBody>
        </p:sp>
        <p:cxnSp>
          <p:nvCxnSpPr>
            <p:cNvPr id="49" name="直線矢印コネクタ 48">
              <a:extLst>
                <a:ext uri="{FF2B5EF4-FFF2-40B4-BE49-F238E27FC236}">
                  <a16:creationId xmlns:a16="http://schemas.microsoft.com/office/drawing/2014/main" id="{13BE993B-50CB-4F32-9464-4D08241E5690}"/>
                </a:ext>
              </a:extLst>
            </p:cNvPr>
            <p:cNvCxnSpPr>
              <a:cxnSpLocks/>
            </p:cNvCxnSpPr>
            <p:nvPr/>
          </p:nvCxnSpPr>
          <p:spPr>
            <a:xfrm>
              <a:off x="8916451" y="7416509"/>
              <a:ext cx="0" cy="309329"/>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cxnSp>
        <p:nvCxnSpPr>
          <p:cNvPr id="6" name="直線コネクタ 5">
            <a:extLst>
              <a:ext uri="{FF2B5EF4-FFF2-40B4-BE49-F238E27FC236}">
                <a16:creationId xmlns:a16="http://schemas.microsoft.com/office/drawing/2014/main" id="{742AC895-905E-4CE1-9C25-DCDE157F4503}"/>
              </a:ext>
              <a:ext uri="{C183D7F6-B498-43B3-948B-1728B52AA6E4}">
                <adec:decorative xmlns:adec="http://schemas.microsoft.com/office/drawing/2017/decorative" val="1"/>
              </a:ext>
            </a:extLst>
          </p:cNvPr>
          <p:cNvCxnSpPr>
            <a:cxnSpLocks/>
          </p:cNvCxnSpPr>
          <p:nvPr/>
        </p:nvCxnSpPr>
        <p:spPr>
          <a:xfrm>
            <a:off x="538164" y="4440661"/>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7E8D01C-0DDA-4610-A585-D7AA9171544C}"/>
              </a:ext>
              <a:ext uri="{C183D7F6-B498-43B3-948B-1728B52AA6E4}">
                <adec:decorative xmlns:adec="http://schemas.microsoft.com/office/drawing/2017/decorative" val="1"/>
              </a:ext>
            </a:extLst>
          </p:cNvPr>
          <p:cNvCxnSpPr>
            <a:cxnSpLocks/>
          </p:cNvCxnSpPr>
          <p:nvPr/>
        </p:nvCxnSpPr>
        <p:spPr>
          <a:xfrm>
            <a:off x="538164" y="10077374"/>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pic>
        <p:nvPicPr>
          <p:cNvPr id="55" name="図 54">
            <a:extLst>
              <a:ext uri="{FF2B5EF4-FFF2-40B4-BE49-F238E27FC236}">
                <a16:creationId xmlns:a16="http://schemas.microsoft.com/office/drawing/2014/main" id="{03DD0ACE-A4D5-45AC-8473-5F8C974DA4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19677" y="8213983"/>
            <a:ext cx="2076882" cy="1531035"/>
          </a:xfrm>
          <a:prstGeom prst="rect">
            <a:avLst/>
          </a:prstGeom>
        </p:spPr>
      </p:pic>
      <p:pic>
        <p:nvPicPr>
          <p:cNvPr id="57" name="図 56">
            <a:extLst>
              <a:ext uri="{FF2B5EF4-FFF2-40B4-BE49-F238E27FC236}">
                <a16:creationId xmlns:a16="http://schemas.microsoft.com/office/drawing/2014/main" id="{0DB35607-58E7-455D-8509-95E786B20A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727025" y="8171973"/>
            <a:ext cx="1280787" cy="1625796"/>
          </a:xfrm>
          <a:prstGeom prst="rect">
            <a:avLst/>
          </a:prstGeom>
        </p:spPr>
      </p:pic>
      <p:pic>
        <p:nvPicPr>
          <p:cNvPr id="59" name="図 58">
            <a:extLst>
              <a:ext uri="{FF2B5EF4-FFF2-40B4-BE49-F238E27FC236}">
                <a16:creationId xmlns:a16="http://schemas.microsoft.com/office/drawing/2014/main" id="{3D1DD821-6A0A-4AC2-BEA0-426F88442FD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63216" y="8213984"/>
            <a:ext cx="2148073" cy="1550350"/>
          </a:xfrm>
          <a:prstGeom prst="rect">
            <a:avLst/>
          </a:prstGeom>
        </p:spPr>
      </p:pic>
      <p:sp>
        <p:nvSpPr>
          <p:cNvPr id="60" name="正方形/長方形 59">
            <a:extLst>
              <a:ext uri="{FF2B5EF4-FFF2-40B4-BE49-F238E27FC236}">
                <a16:creationId xmlns:a16="http://schemas.microsoft.com/office/drawing/2014/main" id="{7CAF3837-9543-4DE4-8BBC-5A4155B3DA24}"/>
              </a:ext>
              <a:ext uri="{C183D7F6-B498-43B3-948B-1728B52AA6E4}">
                <adec:decorative xmlns:adec="http://schemas.microsoft.com/office/drawing/2017/decorative" val="1"/>
              </a:ext>
            </a:extLst>
          </p:cNvPr>
          <p:cNvSpPr/>
          <p:nvPr/>
        </p:nvSpPr>
        <p:spPr>
          <a:xfrm>
            <a:off x="9726499" y="8042375"/>
            <a:ext cx="1261884"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kumimoji="1" lang="ja-JP" altLang="en-US" sz="700" u="sng" dirty="0">
                <a:solidFill>
                  <a:schemeClr val="tx1"/>
                </a:solidFill>
                <a:latin typeface="UD デジタル 教科書体 NP-R" panose="02020400000000000000" pitchFamily="18" charset="-128"/>
                <a:ea typeface="UD デジタル 教科書体 NP-R" panose="02020400000000000000" pitchFamily="18" charset="-128"/>
              </a:rPr>
              <a:t>ヒアリングループ対応機器</a:t>
            </a:r>
          </a:p>
        </p:txBody>
      </p:sp>
      <p:sp>
        <p:nvSpPr>
          <p:cNvPr id="63" name="正方形/長方形 62">
            <a:extLst>
              <a:ext uri="{FF2B5EF4-FFF2-40B4-BE49-F238E27FC236}">
                <a16:creationId xmlns:a16="http://schemas.microsoft.com/office/drawing/2014/main" id="{362D1F3C-E7EA-48B7-B74B-C46022B31F2E}"/>
              </a:ext>
              <a:ext uri="{C183D7F6-B498-43B3-948B-1728B52AA6E4}">
                <adec:decorative xmlns:adec="http://schemas.microsoft.com/office/drawing/2017/decorative" val="1"/>
              </a:ext>
            </a:extLst>
          </p:cNvPr>
          <p:cNvSpPr/>
          <p:nvPr/>
        </p:nvSpPr>
        <p:spPr>
          <a:xfrm>
            <a:off x="11864396" y="8035394"/>
            <a:ext cx="633507"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kumimoji="1" lang="ja-JP" altLang="en-US" sz="700" u="sng" dirty="0">
                <a:solidFill>
                  <a:schemeClr val="tx1"/>
                </a:solidFill>
                <a:latin typeface="UD デジタル 教科書体 NP-R" panose="02020400000000000000" pitchFamily="18" charset="-128"/>
                <a:ea typeface="UD デジタル 教科書体 NP-R" panose="02020400000000000000" pitchFamily="18" charset="-128"/>
              </a:rPr>
              <a:t>専用受信機</a:t>
            </a:r>
          </a:p>
        </p:txBody>
      </p:sp>
      <p:sp>
        <p:nvSpPr>
          <p:cNvPr id="66" name="正方形/長方形 65">
            <a:extLst>
              <a:ext uri="{FF2B5EF4-FFF2-40B4-BE49-F238E27FC236}">
                <a16:creationId xmlns:a16="http://schemas.microsoft.com/office/drawing/2014/main" id="{3EC2BD84-CD82-40BF-BECF-F3348B09C18A}"/>
              </a:ext>
              <a:ext uri="{C183D7F6-B498-43B3-948B-1728B52AA6E4}">
                <adec:decorative xmlns:adec="http://schemas.microsoft.com/office/drawing/2017/decorative" val="1"/>
              </a:ext>
            </a:extLst>
          </p:cNvPr>
          <p:cNvSpPr/>
          <p:nvPr/>
        </p:nvSpPr>
        <p:spPr>
          <a:xfrm>
            <a:off x="7611632" y="8042375"/>
            <a:ext cx="1531188"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kumimoji="1" lang="ja-JP" altLang="en-US" sz="700" u="sng" dirty="0">
                <a:solidFill>
                  <a:schemeClr val="tx1"/>
                </a:solidFill>
                <a:latin typeface="UD デジタル 教科書体 NP-R" panose="02020400000000000000" pitchFamily="18" charset="-128"/>
                <a:ea typeface="UD デジタル 教科書体 NP-R" panose="02020400000000000000" pitchFamily="18" charset="-128"/>
              </a:rPr>
              <a:t>ヒアリングループの配置イメージ</a:t>
            </a:r>
          </a:p>
        </p:txBody>
      </p:sp>
      <p:pic>
        <p:nvPicPr>
          <p:cNvPr id="88" name="Picture 5">
            <a:extLst>
              <a:ext uri="{FF2B5EF4-FFF2-40B4-BE49-F238E27FC236}">
                <a16:creationId xmlns:a16="http://schemas.microsoft.com/office/drawing/2014/main" id="{01F7EA26-34F7-4627-83B9-689581E276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045482" y="8218982"/>
            <a:ext cx="718928" cy="581771"/>
          </a:xfrm>
          <a:prstGeom prst="rect">
            <a:avLst/>
          </a:prstGeom>
        </p:spPr>
      </p:pic>
      <p:pic>
        <p:nvPicPr>
          <p:cNvPr id="89" name="Picture 9">
            <a:extLst>
              <a:ext uri="{FF2B5EF4-FFF2-40B4-BE49-F238E27FC236}">
                <a16:creationId xmlns:a16="http://schemas.microsoft.com/office/drawing/2014/main" id="{34B6DEEE-3951-4B6A-83F6-FA5987611D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3847558" y="8214832"/>
            <a:ext cx="584808" cy="577914"/>
          </a:xfrm>
          <a:prstGeom prst="rect">
            <a:avLst/>
          </a:prstGeom>
        </p:spPr>
      </p:pic>
      <p:sp>
        <p:nvSpPr>
          <p:cNvPr id="90" name="正方形/長方形 244">
            <a:extLst>
              <a:ext uri="{FF2B5EF4-FFF2-40B4-BE49-F238E27FC236}">
                <a16:creationId xmlns:a16="http://schemas.microsoft.com/office/drawing/2014/main" id="{507FACDB-D20E-4EF7-B480-5C1900EA1BD4}"/>
              </a:ext>
              <a:ext uri="{C183D7F6-B498-43B3-948B-1728B52AA6E4}">
                <adec:decorative xmlns:adec="http://schemas.microsoft.com/office/drawing/2017/decorative" val="1"/>
              </a:ext>
            </a:extLst>
          </p:cNvPr>
          <p:cNvSpPr/>
          <p:nvPr/>
        </p:nvSpPr>
        <p:spPr>
          <a:xfrm>
            <a:off x="13739423" y="8042961"/>
            <a:ext cx="813043"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ja-JP" altLang="en-US" sz="700" u="sng" dirty="0">
                <a:solidFill>
                  <a:schemeClr val="tx1"/>
                </a:solidFill>
                <a:latin typeface="UD デジタル 教科書体 NP-R" panose="02020400000000000000" pitchFamily="18" charset="-128"/>
                <a:ea typeface="UD デジタル 教科書体 NP-R" panose="02020400000000000000" pitchFamily="18" charset="-128"/>
              </a:rPr>
              <a:t>海外用のマーク</a:t>
            </a:r>
          </a:p>
        </p:txBody>
      </p:sp>
      <p:sp>
        <p:nvSpPr>
          <p:cNvPr id="91" name="正方形/長方形 244">
            <a:extLst>
              <a:ext uri="{FF2B5EF4-FFF2-40B4-BE49-F238E27FC236}">
                <a16:creationId xmlns:a16="http://schemas.microsoft.com/office/drawing/2014/main" id="{11D21D75-4271-40A8-90A9-E2E4876D51AB}"/>
              </a:ext>
              <a:ext uri="{C183D7F6-B498-43B3-948B-1728B52AA6E4}">
                <adec:decorative xmlns:adec="http://schemas.microsoft.com/office/drawing/2017/decorative" val="1"/>
              </a:ext>
            </a:extLst>
          </p:cNvPr>
          <p:cNvSpPr/>
          <p:nvPr/>
        </p:nvSpPr>
        <p:spPr>
          <a:xfrm>
            <a:off x="12965094" y="8035371"/>
            <a:ext cx="813043"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ja-JP" altLang="en-US" sz="700" u="sng" dirty="0">
                <a:solidFill>
                  <a:schemeClr val="tx1"/>
                </a:solidFill>
                <a:latin typeface="UD デジタル 教科書体 NP-R" panose="02020400000000000000" pitchFamily="18" charset="-128"/>
                <a:ea typeface="UD デジタル 教科書体 NP-R" panose="02020400000000000000" pitchFamily="18" charset="-128"/>
              </a:rPr>
              <a:t>国内用のマーク</a:t>
            </a:r>
          </a:p>
        </p:txBody>
      </p:sp>
      <p:grpSp>
        <p:nvGrpSpPr>
          <p:cNvPr id="2" name="グループ化 1">
            <a:extLst>
              <a:ext uri="{FF2B5EF4-FFF2-40B4-BE49-F238E27FC236}">
                <a16:creationId xmlns:a16="http://schemas.microsoft.com/office/drawing/2014/main" id="{33B20CDD-ECB6-435E-B733-4BA5413F2F70}"/>
              </a:ext>
              <a:ext uri="{C183D7F6-B498-43B3-948B-1728B52AA6E4}">
                <adec:decorative xmlns:adec="http://schemas.microsoft.com/office/drawing/2017/decorative" val="1"/>
              </a:ext>
            </a:extLst>
          </p:cNvPr>
          <p:cNvGrpSpPr/>
          <p:nvPr/>
        </p:nvGrpSpPr>
        <p:grpSpPr>
          <a:xfrm>
            <a:off x="12986118" y="8816493"/>
            <a:ext cx="1597223" cy="924855"/>
            <a:chOff x="12983965" y="8812145"/>
            <a:chExt cx="1597223" cy="924855"/>
          </a:xfrm>
        </p:grpSpPr>
        <p:pic>
          <p:nvPicPr>
            <p:cNvPr id="71" name="図 70">
              <a:extLst>
                <a:ext uri="{FF2B5EF4-FFF2-40B4-BE49-F238E27FC236}">
                  <a16:creationId xmlns:a16="http://schemas.microsoft.com/office/drawing/2014/main" id="{C1C7223D-56A9-4E9E-8559-D76642B451EA}"/>
                </a:ext>
              </a:extLst>
            </p:cNvPr>
            <p:cNvPicPr>
              <a:picLocks noChangeAspect="1"/>
            </p:cNvPicPr>
            <p:nvPr/>
          </p:nvPicPr>
          <p:blipFill rotWithShape="1">
            <a:blip r:embed="rId8"/>
            <a:srcRect l="43944" t="7215" r="4637" b="52444"/>
            <a:stretch/>
          </p:blipFill>
          <p:spPr>
            <a:xfrm>
              <a:off x="12983965" y="8812145"/>
              <a:ext cx="1597223" cy="924855"/>
            </a:xfrm>
            <a:prstGeom prst="rect">
              <a:avLst/>
            </a:prstGeom>
          </p:spPr>
        </p:pic>
        <p:sp>
          <p:nvSpPr>
            <p:cNvPr id="14" name="正方形/長方形 13">
              <a:extLst>
                <a:ext uri="{FF2B5EF4-FFF2-40B4-BE49-F238E27FC236}">
                  <a16:creationId xmlns:a16="http://schemas.microsoft.com/office/drawing/2014/main" id="{DF09A017-27CE-43B8-BA7D-00B70C1AA818}"/>
                </a:ext>
              </a:extLst>
            </p:cNvPr>
            <p:cNvSpPr/>
            <p:nvPr/>
          </p:nvSpPr>
          <p:spPr>
            <a:xfrm>
              <a:off x="13677900" y="9369425"/>
              <a:ext cx="517525" cy="285750"/>
            </a:xfrm>
            <a:prstGeom prst="rect">
              <a:avLst/>
            </a:prstGeom>
            <a:noFill/>
            <a:ln w="19050">
              <a:solidFill>
                <a:srgbClr val="FF0000"/>
              </a:solidFill>
              <a:headEnd type="arrow" w="lg" len="sm"/>
              <a:tailEnd type="arrow" w="lg" len="s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5" name="正方形/長方形 244">
              <a:extLst>
                <a:ext uri="{FF2B5EF4-FFF2-40B4-BE49-F238E27FC236}">
                  <a16:creationId xmlns:a16="http://schemas.microsoft.com/office/drawing/2014/main" id="{87D2D8C7-8A87-4D02-BA59-4D52884CCA71}"/>
                </a:ext>
              </a:extLst>
            </p:cNvPr>
            <p:cNvSpPr/>
            <p:nvPr/>
          </p:nvSpPr>
          <p:spPr>
            <a:xfrm>
              <a:off x="13326074" y="9184271"/>
              <a:ext cx="992579" cy="200055"/>
            </a:xfrm>
            <a:prstGeom prst="rect">
              <a:avLst/>
            </a:prstGeom>
            <a:noFill/>
            <a:ln w="2540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ja-JP" altLang="en-US" sz="700" dirty="0">
                  <a:solidFill>
                    <a:srgbClr val="FF0000"/>
                  </a:solidFill>
                  <a:latin typeface="UD デジタル 教科書体 NP-R" panose="02020400000000000000" pitchFamily="18" charset="-128"/>
                  <a:ea typeface="UD デジタル 教科書体 NP-R" panose="02020400000000000000" pitchFamily="18" charset="-128"/>
                </a:rPr>
                <a:t>二つのマークを併記</a:t>
              </a:r>
            </a:p>
          </p:txBody>
        </p:sp>
      </p:grpSp>
      <p:grpSp>
        <p:nvGrpSpPr>
          <p:cNvPr id="110" name="グループ化 109">
            <a:extLst>
              <a:ext uri="{FF2B5EF4-FFF2-40B4-BE49-F238E27FC236}">
                <a16:creationId xmlns:a16="http://schemas.microsoft.com/office/drawing/2014/main" id="{71E0C09B-2ABB-402F-9F6A-E926A18B676F}"/>
              </a:ext>
              <a:ext uri="{C183D7F6-B498-43B3-948B-1728B52AA6E4}">
                <adec:decorative xmlns:adec="http://schemas.microsoft.com/office/drawing/2017/decorative" val="1"/>
              </a:ext>
            </a:extLst>
          </p:cNvPr>
          <p:cNvGrpSpPr/>
          <p:nvPr/>
        </p:nvGrpSpPr>
        <p:grpSpPr>
          <a:xfrm>
            <a:off x="13405640" y="224909"/>
            <a:ext cx="1254485" cy="273677"/>
            <a:chOff x="2257363" y="4641057"/>
            <a:chExt cx="1762531" cy="384512"/>
          </a:xfrm>
        </p:grpSpPr>
        <p:pic>
          <p:nvPicPr>
            <p:cNvPr id="111" name="Picture 2" descr="EXPO2025">
              <a:extLst>
                <a:ext uri="{FF2B5EF4-FFF2-40B4-BE49-F238E27FC236}">
                  <a16:creationId xmlns:a16="http://schemas.microsoft.com/office/drawing/2014/main" id="{6BFB3713-D88A-47DC-B32A-EAEDA781EB1B}"/>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グループ化 113">
              <a:extLst>
                <a:ext uri="{FF2B5EF4-FFF2-40B4-BE49-F238E27FC236}">
                  <a16:creationId xmlns:a16="http://schemas.microsoft.com/office/drawing/2014/main" id="{0455D5D9-DD73-4711-8E5D-86A896F546C6}"/>
                </a:ext>
              </a:extLst>
            </p:cNvPr>
            <p:cNvGrpSpPr/>
            <p:nvPr userDrawn="1"/>
          </p:nvGrpSpPr>
          <p:grpSpPr>
            <a:xfrm>
              <a:off x="2603642" y="4641057"/>
              <a:ext cx="1416252" cy="367363"/>
              <a:chOff x="2575068" y="4593444"/>
              <a:chExt cx="2285714" cy="592895"/>
            </a:xfrm>
          </p:grpSpPr>
          <p:pic>
            <p:nvPicPr>
              <p:cNvPr id="119" name="Picture 2" descr="Osaka,KANSAI,JAPAN EXPO2025 Design System">
                <a:extLst>
                  <a:ext uri="{FF2B5EF4-FFF2-40B4-BE49-F238E27FC236}">
                    <a16:creationId xmlns:a16="http://schemas.microsoft.com/office/drawing/2014/main" id="{B3D62B48-F7C6-4038-A8CF-4FC3391169F0}"/>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122" name="図 121">
                <a:extLst>
                  <a:ext uri="{FF2B5EF4-FFF2-40B4-BE49-F238E27FC236}">
                    <a16:creationId xmlns:a16="http://schemas.microsoft.com/office/drawing/2014/main" id="{62416E16-D9EF-4D15-8860-78F3D5B9502B}"/>
                  </a:ext>
                </a:extLst>
              </p:cNvPr>
              <p:cNvPicPr>
                <a:picLocks noChangeAspect="1"/>
              </p:cNvPicPr>
              <p:nvPr userDrawn="1"/>
            </p:nvPicPr>
            <p:blipFill>
              <a:blip r:embed="rId11"/>
              <a:stretch>
                <a:fillRect/>
              </a:stretch>
            </p:blipFill>
            <p:spPr>
              <a:xfrm>
                <a:off x="2575068" y="4593444"/>
                <a:ext cx="2285714" cy="209524"/>
              </a:xfrm>
              <a:prstGeom prst="rect">
                <a:avLst/>
              </a:prstGeom>
            </p:spPr>
          </p:pic>
        </p:grpSp>
      </p:grpSp>
      <p:sp>
        <p:nvSpPr>
          <p:cNvPr id="198" name="正方形/長方形 197">
            <a:extLst>
              <a:ext uri="{FF2B5EF4-FFF2-40B4-BE49-F238E27FC236}">
                <a16:creationId xmlns:a16="http://schemas.microsoft.com/office/drawing/2014/main" id="{6A25BAC4-928F-4EBC-AF31-7BA6DDDD63D4}"/>
              </a:ext>
              <a:ext uri="{C183D7F6-B498-43B3-948B-1728B52AA6E4}">
                <adec:decorative xmlns:adec="http://schemas.microsoft.com/office/drawing/2017/decorative" val="1"/>
              </a:ext>
            </a:extLst>
          </p:cNvPr>
          <p:cNvSpPr/>
          <p:nvPr/>
        </p:nvSpPr>
        <p:spPr>
          <a:xfrm>
            <a:off x="538164" y="126197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graphicFrame>
        <p:nvGraphicFramePr>
          <p:cNvPr id="46" name="表 9">
            <a:extLst>
              <a:ext uri="{FF2B5EF4-FFF2-40B4-BE49-F238E27FC236}">
                <a16:creationId xmlns:a16="http://schemas.microsoft.com/office/drawing/2014/main" id="{E0D80024-79C4-4819-8D7F-5555C9906AD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1408309"/>
              </p:ext>
            </p:extLst>
          </p:nvPr>
        </p:nvGraphicFramePr>
        <p:xfrm>
          <a:off x="538163" y="1610025"/>
          <a:ext cx="6777037" cy="213360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397612">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髙橋儀平</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東洋大学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err="1">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三星昭宏</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、伊良原淳也</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関西</a:t>
                      </a:r>
                      <a:r>
                        <a:rPr kumimoji="1" lang="en-US" altLang="ja-JP" sz="1100" b="0" dirty="0">
                          <a:latin typeface="UD デジタル 教科書体 NP-R" panose="02020400000000000000" pitchFamily="18" charset="-128"/>
                          <a:ea typeface="UD デジタル 教科書体 NP-R" panose="02020400000000000000" pitchFamily="18" charset="-128"/>
                        </a:rPr>
                        <a:t>STS</a:t>
                      </a:r>
                      <a:r>
                        <a:rPr kumimoji="1" lang="ja-JP" altLang="en-US" sz="1100" b="0" dirty="0">
                          <a:latin typeface="UD デジタル 教科書体 NP-R" panose="02020400000000000000" pitchFamily="18" charset="-128"/>
                          <a:ea typeface="UD デジタル 教科書体 NP-R" panose="02020400000000000000" pitchFamily="18" charset="-128"/>
                        </a:rPr>
                        <a:t>連絡会 代表</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err="1">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尾上浩二</a:t>
                      </a:r>
                      <a:r>
                        <a:rPr kumimoji="1" lang="en-US" altLang="ja-JP" sz="1100" b="0" dirty="0">
                          <a:latin typeface="UD デジタル 教科書体 NP-R" panose="02020400000000000000" pitchFamily="18" charset="-128"/>
                          <a:ea typeface="UD デジタル 教科書体 NP-R" panose="02020400000000000000" pitchFamily="18" charset="-128"/>
                        </a:rPr>
                        <a:t>[DPI</a:t>
                      </a:r>
                      <a:r>
                        <a:rPr kumimoji="1" lang="ja-JP" altLang="en-US" sz="110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err="1">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 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、原弘幸</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特定非営利活動法人 兵庫県難聴者福祉協会　</a:t>
                      </a:r>
                      <a:r>
                        <a:rPr kumimoji="1" lang="zh-TW" altLang="en-US" sz="1100" b="0" dirty="0">
                          <a:latin typeface="UD デジタル 教科書体 NP-R" panose="02020400000000000000" pitchFamily="18" charset="-128"/>
                          <a:ea typeface="UD デジタル 教科書体 NP-R" panose="02020400000000000000" pitchFamily="18" charset="-128"/>
                        </a:rPr>
                        <a:t>副理事長</a:t>
                      </a:r>
                      <a:r>
                        <a:rPr kumimoji="1" lang="ja-JP" altLang="en-US" sz="1100" b="0" dirty="0">
                          <a:latin typeface="UD デジタル 教科書体 NP-R" panose="02020400000000000000" pitchFamily="18" charset="-128"/>
                          <a:ea typeface="UD デジタル 教科書体 NP-R" panose="02020400000000000000" pitchFamily="18" charset="-128"/>
                        </a:rPr>
                        <a:t>　</a:t>
                      </a:r>
                      <a:r>
                        <a:rPr kumimoji="1" lang="zh-TW" altLang="en-US" sz="1100" b="0" dirty="0">
                          <a:latin typeface="UD デジタル 教科書体 NP-R" panose="02020400000000000000" pitchFamily="18" charset="-128"/>
                          <a:ea typeface="UD デジタル 教科書体 NP-R" panose="02020400000000000000" pitchFamily="18" charset="-128"/>
                        </a:rPr>
                        <a:t>組織部長兼労働対策部長</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ウォータプラザ屋外客席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182511">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①客席の配置、サイトライン、</a:t>
                      </a:r>
                      <a:r>
                        <a:rPr kumimoji="1" lang="en-US" altLang="ja-JP" sz="1100" b="0" dirty="0">
                          <a:latin typeface="UD デジタル 教科書体 NP-R" panose="02020400000000000000" pitchFamily="18" charset="-128"/>
                          <a:ea typeface="UD デジタル 教科書体 NP-R" panose="02020400000000000000" pitchFamily="18" charset="-128"/>
                        </a:rPr>
                        <a:t>UD</a:t>
                      </a:r>
                      <a:r>
                        <a:rPr kumimoji="1" lang="ja-JP" altLang="en-US" sz="1100" b="0" dirty="0">
                          <a:latin typeface="UD デジタル 教科書体 NP-R" panose="02020400000000000000" pitchFamily="18" charset="-128"/>
                          <a:ea typeface="UD デジタル 教科書体 NP-R" panose="02020400000000000000" pitchFamily="18" charset="-128"/>
                        </a:rPr>
                        <a:t>ガイドライン対応状況 </a:t>
                      </a:r>
                    </a:p>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②ヒアリングループメーカーへのヒアリング結果報告 </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sp>
        <p:nvSpPr>
          <p:cNvPr id="202" name="正方形/長方形 201">
            <a:extLst>
              <a:ext uri="{FF2B5EF4-FFF2-40B4-BE49-F238E27FC236}">
                <a16:creationId xmlns:a16="http://schemas.microsoft.com/office/drawing/2014/main" id="{5725192A-9B2D-4B0C-8F17-9EEBCD1784EC}"/>
              </a:ext>
              <a:ext uri="{C183D7F6-B498-43B3-948B-1728B52AA6E4}">
                <adec:decorative xmlns:adec="http://schemas.microsoft.com/office/drawing/2017/decorative" val="1"/>
              </a:ext>
            </a:extLst>
          </p:cNvPr>
          <p:cNvSpPr/>
          <p:nvPr/>
        </p:nvSpPr>
        <p:spPr>
          <a:xfrm>
            <a:off x="538164" y="415149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99" name="スライド番号プレースホルダー 2">
            <a:extLst>
              <a:ext uri="{FF2B5EF4-FFF2-40B4-BE49-F238E27FC236}">
                <a16:creationId xmlns:a16="http://schemas.microsoft.com/office/drawing/2014/main" id="{51CC7005-90F9-4615-902D-9D397A55057A}"/>
              </a:ext>
              <a:ext uri="{C183D7F6-B498-43B3-948B-1728B52AA6E4}">
                <adec:decorative xmlns:adec="http://schemas.microsoft.com/office/drawing/2017/decorative" val="1"/>
              </a:ext>
            </a:extLst>
          </p:cNvPr>
          <p:cNvSpPr txBox="1">
            <a:spLocks/>
          </p:cNvSpPr>
          <p:nvPr/>
        </p:nvSpPr>
        <p:spPr>
          <a:xfrm>
            <a:off x="798171" y="1255921"/>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59F1BB-A7F8-43F0-80CE-3C559838D155}">
  <ds:schemaRefs>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1490d353-0991-41f4-95ca-37b2da48dd0f"/>
    <ds:schemaRef ds:uri="http://schemas.openxmlformats.org/package/2006/metadata/core-properties"/>
    <ds:schemaRef ds:uri="031d1d97-ee14-4b71-9e7b-9cea7d44693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F6D6AEB-E352-4711-8236-C4A159B4309D}">
  <ds:schemaRefs>
    <ds:schemaRef ds:uri="http://schemas.microsoft.com/sharepoint/v3/contenttype/forms"/>
  </ds:schemaRefs>
</ds:datastoreItem>
</file>

<file path=customXml/itemProps3.xml><?xml version="1.0" encoding="utf-8"?>
<ds:datastoreItem xmlns:ds="http://schemas.openxmlformats.org/officeDocument/2006/customXml" ds:itemID="{3A327910-0962-4004-AF32-67F651DED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1520</Words>
  <Application>Microsoft Office PowerPoint</Application>
  <PresentationFormat>ユーザー設定</PresentationFormat>
  <Paragraphs>70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UD デジタル 教科書体 NP-R</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2022-12-15T13:25:40Z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