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98" r:id="rId5"/>
  </p:sldIdLst>
  <p:sldSz cx="15119350" cy="10691813"/>
  <p:notesSz cx="6797675" cy="9926638"/>
  <p:defaultTextStyle>
    <a:defPPr>
      <a:defRPr lang="ja-JP"/>
    </a:defPPr>
    <a:lvl1pPr marL="0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1pPr>
    <a:lvl2pPr marL="737436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2pPr>
    <a:lvl3pPr marL="1474872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3pPr>
    <a:lvl4pPr marL="2212309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4pPr>
    <a:lvl5pPr marL="2949745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5pPr>
    <a:lvl6pPr marL="3687181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6pPr>
    <a:lvl7pPr marL="4424617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7pPr>
    <a:lvl8pPr marL="5162053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8pPr>
    <a:lvl9pPr marL="5899489" algn="l" defTabSz="737436" rtl="0" eaLnBrk="1" latinLnBrk="0" hangingPunct="1">
      <a:defRPr kumimoji="1" sz="2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368" userDrawn="1">
          <p15:clr>
            <a:srgbClr val="A4A3A4"/>
          </p15:clr>
        </p15:guide>
        <p15:guide id="4" orient="horz" pos="442" userDrawn="1">
          <p15:clr>
            <a:srgbClr val="A4A3A4"/>
          </p15:clr>
        </p15:guide>
        <p15:guide id="6" pos="4762" userDrawn="1">
          <p15:clr>
            <a:srgbClr val="A4A3A4"/>
          </p15:clr>
        </p15:guide>
        <p15:guide id="7" pos="339" userDrawn="1">
          <p15:clr>
            <a:srgbClr val="A4A3A4"/>
          </p15:clr>
        </p15:guide>
        <p15:guide id="8" pos="9185" userDrawn="1">
          <p15:clr>
            <a:srgbClr val="A4A3A4"/>
          </p15:clr>
        </p15:guide>
        <p15:guide id="9" orient="horz" pos="1326" userDrawn="1">
          <p15:clr>
            <a:srgbClr val="A4A3A4"/>
          </p15:clr>
        </p15:guide>
        <p15:guide id="10" pos="12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E8EBF1"/>
    <a:srgbClr val="5B9BD5"/>
    <a:srgbClr val="D0E8F4"/>
    <a:srgbClr val="FFB7FF"/>
    <a:srgbClr val="969696"/>
    <a:srgbClr val="CCCCCC"/>
    <a:srgbClr val="A6C6E5"/>
    <a:srgbClr val="2CA6E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809" autoAdjust="0"/>
    <p:restoredTop sz="94396" autoAdjust="0"/>
  </p:normalViewPr>
  <p:slideViewPr>
    <p:cSldViewPr snapToGrid="0" snapToObjects="1">
      <p:cViewPr varScale="1">
        <p:scale>
          <a:sx n="51" d="100"/>
          <a:sy n="51" d="100"/>
        </p:scale>
        <p:origin x="1530" y="96"/>
      </p:cViewPr>
      <p:guideLst>
        <p:guide orient="horz" pos="3368"/>
        <p:guide orient="horz" pos="442"/>
        <p:guide pos="4762"/>
        <p:guide pos="339"/>
        <p:guide pos="9185"/>
        <p:guide orient="horz" pos="1326"/>
        <p:guide pos="12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30" d="100"/>
          <a:sy n="130" d="100"/>
        </p:scale>
        <p:origin x="1284" y="-16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3" y="28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73" y="28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/>
          <a:lstStyle>
            <a:lvl1pPr algn="r">
              <a:defRPr sz="1100"/>
            </a:lvl1pPr>
          </a:lstStyle>
          <a:p>
            <a:fld id="{BBBD62C2-E873-5F4D-BA00-AAE0B1B124B5}" type="datetimeFigureOut">
              <a:rPr kumimoji="1" lang="ja-JP" altLang="en-US" smtClean="0"/>
              <a:t>2022/12/15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3" y="9428599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73" y="9428599"/>
            <a:ext cx="2945660" cy="498055"/>
          </a:xfrm>
          <a:prstGeom prst="rect">
            <a:avLst/>
          </a:prstGeom>
        </p:spPr>
        <p:txBody>
          <a:bodyPr vert="horz" lIns="89495" tIns="44746" rIns="89495" bIns="44746" rtlCol="0" anchor="b"/>
          <a:lstStyle>
            <a:lvl1pPr algn="r">
              <a:defRPr sz="1100"/>
            </a:lvl1pPr>
          </a:lstStyle>
          <a:p>
            <a:fld id="{DD1E3D76-EB51-7442-9019-E03B8572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54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4" y="26"/>
            <a:ext cx="2854665" cy="234488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l">
              <a:defRPr sz="1100"/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74" y="26"/>
            <a:ext cx="2854665" cy="234488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r">
              <a:defRPr sz="1100"/>
            </a:lvl1pPr>
          </a:lstStyle>
          <a:p>
            <a:fld id="{EF1F5F32-C4D4-7C4B-97B0-222226BE262B}" type="datetimeFigureOut">
              <a:rPr lang="ja-JP" altLang="en-US" smtClean="0"/>
              <a:pPr/>
              <a:t>2022/12/15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946150"/>
            <a:ext cx="5387975" cy="381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495" tIns="44746" rIns="89495" bIns="447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79437" y="5168027"/>
            <a:ext cx="4638832" cy="3810422"/>
          </a:xfrm>
          <a:prstGeom prst="rect">
            <a:avLst/>
          </a:prstGeom>
        </p:spPr>
        <p:txBody>
          <a:bodyPr vert="horz" lIns="89495" tIns="44746" rIns="89495" bIns="44746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4" y="9731254"/>
            <a:ext cx="2854665" cy="195405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l">
              <a:defRPr sz="110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43044" y="9692174"/>
            <a:ext cx="2854665" cy="234488"/>
          </a:xfrm>
          <a:prstGeom prst="rect">
            <a:avLst/>
          </a:prstGeom>
        </p:spPr>
        <p:txBody>
          <a:bodyPr vert="horz" lIns="89495" tIns="44746" rIns="89495" bIns="44746" rtlCol="0" anchor="ctr" anchorCtr="0"/>
          <a:lstStyle>
            <a:lvl1pPr algn="r">
              <a:defRPr sz="1100"/>
            </a:lvl1pPr>
          </a:lstStyle>
          <a:p>
            <a:fld id="{D4EFF1A5-1FEB-C64A-BD29-5AAE6D4DCA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0664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1pPr>
    <a:lvl2pPr marL="737436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2pPr>
    <a:lvl3pPr marL="1474872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3pPr>
    <a:lvl4pPr marL="2212309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4pPr>
    <a:lvl5pPr marL="2949745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5pPr>
    <a:lvl6pPr marL="3687181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6pPr>
    <a:lvl7pPr marL="4424617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7pPr>
    <a:lvl8pPr marL="5162053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8pPr>
    <a:lvl9pPr marL="5899489" algn="l" defTabSz="1474872" rtl="0" eaLnBrk="1" latinLnBrk="0" hangingPunct="1">
      <a:defRPr kumimoji="1" sz="1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テキストと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+mj-ea"/>
                <a:ea typeface="+mj-ea"/>
                <a:cs typeface="Meiryo レギュラー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535725" y="1810570"/>
            <a:ext cx="14047900" cy="14031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42"/>
              </a:lnSpc>
              <a:buNone/>
              <a:defRPr sz="2650" b="0" i="0" spc="0" baseline="0">
                <a:solidFill>
                  <a:schemeClr val="tx1"/>
                </a:solidFill>
                <a:latin typeface="+mn-ea"/>
                <a:ea typeface="+mn-ea"/>
                <a:cs typeface="Georgia レギュラー" charset="0"/>
              </a:defRPr>
            </a:lvl1pPr>
          </a:lstStyle>
          <a:p>
            <a:pPr lvl="0"/>
            <a:r>
              <a:rPr kumimoji="1" lang="ja-JP" altLang="en-US" dirty="0"/>
              <a:t>これはダミーテキストです。人は様々な経験を通して、企業や商品に対する印象を持つようになります。ブランドとは、そうした経験の蓄積の結果、人々の心の中に作られる。</a:t>
            </a: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14183360" y="10070340"/>
            <a:ext cx="400266" cy="313277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j-lt"/>
                <a:ea typeface="+mj-ea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スライド番号プレースホルダー 2"/>
          <p:cNvSpPr txBox="1">
            <a:spLocks/>
          </p:cNvSpPr>
          <p:nvPr userDrawn="1"/>
        </p:nvSpPr>
        <p:spPr>
          <a:xfrm>
            <a:off x="11969705" y="9969756"/>
            <a:ext cx="2413788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737436" rtl="0" eaLnBrk="1" latinLnBrk="0" hangingPunct="1">
              <a:defRPr kumimoji="1" sz="1247" b="0" i="0" kern="120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b="0" i="0" kern="1200" dirty="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rPr>
              <a:t>2022.07.28</a:t>
            </a:r>
            <a:endParaRPr kumimoji="1" lang="ja-JP" altLang="en-US" sz="1200" b="0" i="0" kern="1200" dirty="0">
              <a:solidFill>
                <a:schemeClr val="tx1"/>
              </a:solidFill>
              <a:latin typeface="+mj-lt"/>
              <a:ea typeface="Meiryo レギュラー" charset="-128"/>
              <a:cs typeface="Meiryo レギュラー" charset="-128"/>
            </a:endParaRPr>
          </a:p>
        </p:txBody>
      </p:sp>
      <p:sp>
        <p:nvSpPr>
          <p:cNvPr id="13" name="スライド番号プレースホルダー 2"/>
          <p:cNvSpPr txBox="1">
            <a:spLocks/>
          </p:cNvSpPr>
          <p:nvPr userDrawn="1"/>
        </p:nvSpPr>
        <p:spPr>
          <a:xfrm>
            <a:off x="418956" y="9992616"/>
            <a:ext cx="6019944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737436" rtl="0" eaLnBrk="1" latinLnBrk="0" hangingPunct="1">
              <a:defRPr kumimoji="1" sz="1247" b="0" i="0" kern="120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1200" dirty="0">
                <a:latin typeface="+mj-lt"/>
                <a:ea typeface="+mj-ea"/>
              </a:rPr>
              <a:t>2025</a:t>
            </a:r>
            <a:r>
              <a:rPr lang="zh-TW" altLang="en-US" sz="1200" dirty="0">
                <a:latin typeface="+mj-ea"/>
                <a:ea typeface="+mj-ea"/>
              </a:rPr>
              <a:t>年日本国際博覧会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latin typeface="+mj-ea"/>
                <a:ea typeface="+mj-ea"/>
              </a:rPr>
              <a:t>施設整備に関するユニバーサルデザイン・ワークショップ</a:t>
            </a:r>
            <a:endParaRPr lang="en-US" altLang="ja-JP" sz="1200" dirty="0">
              <a:latin typeface="+mj-ea"/>
              <a:ea typeface="+mj-ea"/>
            </a:endParaRPr>
          </a:p>
          <a:p>
            <a:pPr algn="l"/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7839822" y="9992616"/>
            <a:ext cx="3730671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r" defTabSz="737436" rtl="0" eaLnBrk="1" latinLnBrk="0" hangingPunct="1">
              <a:defRPr kumimoji="1" sz="1247" b="0" i="0" kern="1200">
                <a:solidFill>
                  <a:schemeClr val="tx1"/>
                </a:solidFill>
                <a:latin typeface="+mj-lt"/>
                <a:ea typeface="Meiryo レギュラー" charset="-128"/>
                <a:cs typeface="Meiryo レギュラー" charset="-128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4189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762">
          <p15:clr>
            <a:srgbClr val="FBAE40"/>
          </p15:clr>
        </p15:guide>
        <p15:guide id="2" pos="339">
          <p15:clr>
            <a:srgbClr val="FBAE40"/>
          </p15:clr>
        </p15:guide>
        <p15:guide id="3" pos="9185">
          <p15:clr>
            <a:srgbClr val="FBAE40"/>
          </p15:clr>
        </p15:guide>
        <p15:guide id="4" orient="horz" pos="3368">
          <p15:clr>
            <a:srgbClr val="FBAE40"/>
          </p15:clr>
        </p15:guide>
        <p15:guide id="5" orient="horz" pos="6180">
          <p15:clr>
            <a:srgbClr val="FBAE40"/>
          </p15:clr>
        </p15:guide>
        <p15:guide id="6" orient="horz" pos="5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 userDrawn="1"/>
        </p:nvGrpSpPr>
        <p:grpSpPr>
          <a:xfrm>
            <a:off x="538162" y="534886"/>
            <a:ext cx="14043025" cy="9223173"/>
            <a:chOff x="324000" y="317394"/>
            <a:chExt cx="8496000" cy="5580000"/>
          </a:xfrm>
        </p:grpSpPr>
        <p:sp>
          <p:nvSpPr>
            <p:cNvPr id="12" name="正方形/長方形 11"/>
            <p:cNvSpPr/>
            <p:nvPr/>
          </p:nvSpPr>
          <p:spPr>
            <a:xfrm>
              <a:off x="324000" y="317394"/>
              <a:ext cx="8496000" cy="5580000"/>
            </a:xfrm>
            <a:prstGeom prst="rect">
              <a:avLst/>
            </a:prstGeom>
            <a:noFill/>
            <a:ln w="127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Windows Office Compatible MS Mincho" charset="0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324000" y="3107394"/>
              <a:ext cx="8496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72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+mj-ea"/>
                <a:ea typeface="+mj-ea"/>
                <a:cs typeface="Meiryo レギュラー" charset="-128"/>
              </a:defRPr>
            </a:lvl1pPr>
          </a:lstStyle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12169838" y="9992616"/>
            <a:ext cx="2413788" cy="505125"/>
          </a:xfrm>
        </p:spPr>
        <p:txBody>
          <a:bodyPr/>
          <a:lstStyle>
            <a:lvl1pPr>
              <a:defRPr sz="1200">
                <a:latin typeface="+mj-ea"/>
                <a:ea typeface="+mj-ea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476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プレースホルダー 10"/>
          <p:cNvSpPr>
            <a:spLocks noGrp="1"/>
          </p:cNvSpPr>
          <p:nvPr>
            <p:ph type="title"/>
          </p:nvPr>
        </p:nvSpPr>
        <p:spPr>
          <a:xfrm>
            <a:off x="535725" y="518622"/>
            <a:ext cx="14047900" cy="673500"/>
          </a:xfrm>
          <a:prstGeom prst="rect">
            <a:avLst/>
          </a:prstGeom>
        </p:spPr>
        <p:txBody>
          <a:bodyPr vert="horz" wrap="none" lIns="0" tIns="0" rIns="0" bIns="0" rtlCol="0" anchor="t" anchorCtr="0">
            <a:normAutofit/>
          </a:bodyPr>
          <a:lstStyle/>
          <a:p>
            <a:r>
              <a:rPr kumimoji="1" lang="ja-JP" altLang="en-US" dirty="0"/>
              <a:t>ここにタイトルを入力します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12169837" y="9992616"/>
            <a:ext cx="2413788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0" i="0">
                <a:solidFill>
                  <a:schemeClr val="tx1"/>
                </a:solidFill>
                <a:latin typeface="+mj-ea"/>
                <a:ea typeface="+mj-ea"/>
                <a:cs typeface="Meiryo レギュラー" charset="-128"/>
              </a:defRPr>
            </a:lvl1pPr>
          </a:lstStyle>
          <a:p>
            <a:fld id="{AF8E12BC-F924-5F4E-B784-1AA4627805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25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</p:sldLayoutIdLst>
  <p:hf hdr="0" ftr="0" dt="0"/>
  <p:txStyles>
    <p:titleStyle>
      <a:lvl1pPr algn="l" defTabSz="712793" rtl="0" eaLnBrk="1" latinLnBrk="0" hangingPunct="1">
        <a:spcBef>
          <a:spcPct val="0"/>
        </a:spcBef>
        <a:buNone/>
        <a:defRPr kumimoji="1" sz="3274" b="0" i="0" kern="1200" spc="390" baseline="0">
          <a:solidFill>
            <a:schemeClr val="tx1"/>
          </a:solidFill>
          <a:latin typeface="+mj-ea"/>
          <a:ea typeface="+mj-ea"/>
          <a:cs typeface="Century Gothic レギュラー" charset="0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kumimoji="1" sz="4989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3678781-69E3-4557-8170-E181F9700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47449"/>
              </p:ext>
            </p:extLst>
          </p:nvPr>
        </p:nvGraphicFramePr>
        <p:xfrm>
          <a:off x="380000" y="1167468"/>
          <a:ext cx="14327698" cy="89190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4163">
                  <a:extLst>
                    <a:ext uri="{9D8B030D-6E8A-4147-A177-3AD203B41FA5}">
                      <a16:colId xmlns:a16="http://schemas.microsoft.com/office/drawing/2014/main" val="2829733919"/>
                    </a:ext>
                  </a:extLst>
                </a:gridCol>
                <a:gridCol w="4377075">
                  <a:extLst>
                    <a:ext uri="{9D8B030D-6E8A-4147-A177-3AD203B41FA5}">
                      <a16:colId xmlns:a16="http://schemas.microsoft.com/office/drawing/2014/main" val="3507038705"/>
                    </a:ext>
                  </a:extLst>
                </a:gridCol>
                <a:gridCol w="1990745">
                  <a:extLst>
                    <a:ext uri="{9D8B030D-6E8A-4147-A177-3AD203B41FA5}">
                      <a16:colId xmlns:a16="http://schemas.microsoft.com/office/drawing/2014/main" val="2833328561"/>
                    </a:ext>
                  </a:extLst>
                </a:gridCol>
                <a:gridCol w="1313143">
                  <a:extLst>
                    <a:ext uri="{9D8B030D-6E8A-4147-A177-3AD203B41FA5}">
                      <a16:colId xmlns:a16="http://schemas.microsoft.com/office/drawing/2014/main" val="2631702548"/>
                    </a:ext>
                  </a:extLst>
                </a:gridCol>
                <a:gridCol w="1313143">
                  <a:extLst>
                    <a:ext uri="{9D8B030D-6E8A-4147-A177-3AD203B41FA5}">
                      <a16:colId xmlns:a16="http://schemas.microsoft.com/office/drawing/2014/main" val="4141916898"/>
                    </a:ext>
                  </a:extLst>
                </a:gridCol>
                <a:gridCol w="1155376">
                  <a:extLst>
                    <a:ext uri="{9D8B030D-6E8A-4147-A177-3AD203B41FA5}">
                      <a16:colId xmlns:a16="http://schemas.microsoft.com/office/drawing/2014/main" val="1735085492"/>
                    </a:ext>
                  </a:extLst>
                </a:gridCol>
                <a:gridCol w="1470910">
                  <a:extLst>
                    <a:ext uri="{9D8B030D-6E8A-4147-A177-3AD203B41FA5}">
                      <a16:colId xmlns:a16="http://schemas.microsoft.com/office/drawing/2014/main" val="498485073"/>
                    </a:ext>
                  </a:extLst>
                </a:gridCol>
                <a:gridCol w="1313143">
                  <a:extLst>
                    <a:ext uri="{9D8B030D-6E8A-4147-A177-3AD203B41FA5}">
                      <a16:colId xmlns:a16="http://schemas.microsoft.com/office/drawing/2014/main" val="2816481036"/>
                    </a:ext>
                  </a:extLst>
                </a:gridCol>
              </a:tblGrid>
              <a:tr h="2301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氏名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所属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役職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テーマ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297523"/>
                  </a:ext>
                </a:extLst>
              </a:tr>
              <a:tr h="3572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客席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EV/ESC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トイレ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カームダウン／</a:t>
                      </a:r>
                      <a:endParaRPr lang="en-US" altLang="ja-JP" sz="1200" u="none" strike="noStrike" dirty="0"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クールダウン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移動・案内・誘導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120861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三星　昭宏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近畿大学理工学部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名誉教授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8272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内田　敬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大阪公立大学大学院工学研究科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教授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〇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243686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石塚　裕子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大阪大学大学院人間科学研究科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講師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31926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高橋　儀平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東洋大学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名誉教授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042944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柳原　崇男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近畿大学理工学部社会環境工学科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准教授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291690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室﨑　千重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奈良女子大学生活環境学部住環境学科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准教授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0158810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岡田　多栄子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公益社団法人　京都府視覚障害者協会 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主席副会長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24410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小尾　隆一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社会福祉法人　大阪手をつなぐ育成会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常務理事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6378345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六條　友聡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ＮＰＯ法人ちゅう</a:t>
                      </a:r>
                      <a:r>
                        <a:rPr lang="ja-JP" altLang="en-US" sz="1200" u="none" strike="noStrike" dirty="0" err="1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ぶ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理事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◎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26983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鈴木　千春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障害者の自立と完全参加を目指す大阪連絡会議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運営委員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173016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渡部　安世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特定非営利活動法人　兵庫県難聴者福祉協会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バリアフリー部長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52826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吉川　ひとみ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アクセス関西ネットワーク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6022417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西村　秀樹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滋賀県視覚障害者福祉協会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142349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岸本　慶子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自立生活夢宙センター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交通アクセス担当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19083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海老澤　弥生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きんきビジョンサポート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62335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伊良原　淳也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関西</a:t>
                      </a:r>
                      <a:r>
                        <a:rPr 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STS</a:t>
                      </a: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連絡会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代表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255597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尾上　浩二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DPI</a:t>
                      </a:r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日本会議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副議長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20235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堀　篤子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NPO</a:t>
                      </a: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法人ちゅう</a:t>
                      </a:r>
                      <a:r>
                        <a:rPr lang="ja-JP" altLang="en-US" sz="1200" u="none" strike="noStrike" dirty="0" err="1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ぶ</a:t>
                      </a:r>
                      <a:b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障害者の自立と完全参加を目指す大阪連絡会議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スタッフ</a:t>
                      </a:r>
                      <a:b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交通部会担当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040092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石田　義典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NPO</a:t>
                      </a:r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法人ちゅう</a:t>
                      </a:r>
                      <a:r>
                        <a:rPr lang="ja-JP" altLang="en-US" sz="1200" u="none" strike="noStrike" dirty="0" err="1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ぶ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90012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橋口　亜希子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橋口亜希子個人事務所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代表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2324711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中村　香子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障害者の自立と完全参加を目指す大阪連絡会議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456523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原　弘幸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特定非営利活動法人　兵庫県難聴者福祉協会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副理事長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組織部長兼労働対策部長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594128"/>
                  </a:ext>
                </a:extLst>
              </a:tr>
              <a:tr h="35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矢倉　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NPO</a:t>
                      </a:r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法人大阪盲ろう者友の会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代表理事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108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986103"/>
                  </a:ext>
                </a:extLst>
              </a:tr>
              <a:tr h="178615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参加人数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11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10</a:t>
                      </a:r>
                      <a:endParaRPr lang="en-US" altLang="ja-JP" sz="12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14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156695"/>
                  </a:ext>
                </a:extLst>
              </a:tr>
            </a:tbl>
          </a:graphicData>
        </a:graphic>
      </p:graphicFrame>
      <p:sp>
        <p:nvSpPr>
          <p:cNvPr id="9" name="タイトル 3">
            <a:extLst>
              <a:ext uri="{FF2B5EF4-FFF2-40B4-BE49-F238E27FC236}">
                <a16:creationId xmlns:a16="http://schemas.microsoft.com/office/drawing/2014/main" id="{EBFBA24F-E0D5-4704-AB28-611622B9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52" y="574942"/>
            <a:ext cx="14047900" cy="673500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施設整備に関するユニバーサルデザインワークショップ（テーマ別検討会）参加者名簿</a:t>
            </a:r>
          </a:p>
        </p:txBody>
      </p:sp>
      <p:sp>
        <p:nvSpPr>
          <p:cNvPr id="10" name="テキスト ボックス 13">
            <a:extLst>
              <a:ext uri="{FF2B5EF4-FFF2-40B4-BE49-F238E27FC236}">
                <a16:creationId xmlns:a16="http://schemas.microsoft.com/office/drawing/2014/main" id="{E2801ED2-0B49-404D-8419-24A33DC422AC}"/>
              </a:ext>
            </a:extLst>
          </p:cNvPr>
          <p:cNvSpPr txBox="1"/>
          <p:nvPr/>
        </p:nvSpPr>
        <p:spPr>
          <a:xfrm>
            <a:off x="10642804" y="859691"/>
            <a:ext cx="4188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436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872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0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745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181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617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053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489" algn="l" defTabSz="737436" rtl="0" eaLnBrk="1" latinLnBrk="0" hangingPunct="1">
              <a:defRPr kumimoji="1" sz="2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374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 順不同、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敬称略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Arial" panose="020B0604020202020204" pitchFamily="34" charset="0"/>
              </a:rPr>
              <a:t>◎は座長、○は委員を示す。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572227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ド">
  <a:themeElements>
    <a:clrScheme name="NIKKEN　COLOR">
      <a:dk1>
        <a:sysClr val="windowText" lastClr="000000"/>
      </a:dk1>
      <a:lt1>
        <a:sysClr val="window" lastClr="FFFFFF"/>
      </a:lt1>
      <a:dk2>
        <a:srgbClr val="62B0E2"/>
      </a:dk2>
      <a:lt2>
        <a:srgbClr val="E7E6E6"/>
      </a:lt2>
      <a:accent1>
        <a:srgbClr val="238966"/>
      </a:accent1>
      <a:accent2>
        <a:srgbClr val="F7B515"/>
      </a:accent2>
      <a:accent3>
        <a:srgbClr val="2CA6E0"/>
      </a:accent3>
      <a:accent4>
        <a:srgbClr val="3271AD"/>
      </a:accent4>
      <a:accent5>
        <a:srgbClr val="E95541"/>
      </a:accent5>
      <a:accent6>
        <a:srgbClr val="D82531"/>
      </a:accent6>
      <a:hlink>
        <a:srgbClr val="0563C1"/>
      </a:hlink>
      <a:folHlink>
        <a:srgbClr val="954F72"/>
      </a:folHlink>
    </a:clrScheme>
    <a:fontScheme name="NIKKEN　GROUP">
      <a:majorFont>
        <a:latin typeface="Century Gothic"/>
        <a:ea typeface="メイリオ"/>
        <a:cs typeface=""/>
      </a:majorFont>
      <a:minorFont>
        <a:latin typeface="Georgia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6"/>
          </a:solidFill>
          <a:prstDash val="solid"/>
        </a:ln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j-ea"/>
            <a:ea typeface="+mj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1212_NIKKEN_SEKKEI_PPT_Template_4-3_J.pptx" id="{965866C0-7233-42BB-BFD5-895C01CA6236}" vid="{3A5F5028-5423-413C-8672-275BE65AE44A}"/>
    </a:ext>
  </a:extLst>
</a:theme>
</file>

<file path=ppt/theme/theme2.xml><?xml version="1.0" encoding="utf-8"?>
<a:theme xmlns:a="http://schemas.openxmlformats.org/drawingml/2006/main" name="ホワイト">
  <a:themeElements>
    <a:clrScheme name="NIKKEN　SEKKEI">
      <a:dk1>
        <a:srgbClr val="000000"/>
      </a:dk1>
      <a:lt1>
        <a:srgbClr val="FFFFFF"/>
      </a:lt1>
      <a:dk2>
        <a:srgbClr val="62B0E2"/>
      </a:dk2>
      <a:lt2>
        <a:srgbClr val="FFFFFF"/>
      </a:lt2>
      <a:accent1>
        <a:srgbClr val="62B0E2"/>
      </a:accent1>
      <a:accent2>
        <a:srgbClr val="238966"/>
      </a:accent2>
      <a:accent3>
        <a:srgbClr val="F7B515"/>
      </a:accent3>
      <a:accent4>
        <a:srgbClr val="3271AD"/>
      </a:accent4>
      <a:accent5>
        <a:srgbClr val="E95541"/>
      </a:accent5>
      <a:accent6>
        <a:srgbClr val="D82531"/>
      </a:accent6>
      <a:hlink>
        <a:srgbClr val="000000"/>
      </a:hlink>
      <a:folHlink>
        <a:srgbClr val="000000"/>
      </a:folHlink>
    </a:clrScheme>
    <a:fontScheme name="Nikken　Group">
      <a:majorFont>
        <a:latin typeface="Century Gothic"/>
        <a:ea typeface="メイリオ"/>
        <a:cs typeface=""/>
      </a:majorFont>
      <a:minorFont>
        <a:latin typeface="Georgia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E33821C8F2A564E83A6148AA69174AD" ma:contentTypeVersion="16" ma:contentTypeDescription="新しいドキュメントを作成します。" ma:contentTypeScope="" ma:versionID="f259e29be277e886ee9e178acda7ea3e">
  <xsd:schema xmlns:xsd="http://www.w3.org/2001/XMLSchema" xmlns:xs="http://www.w3.org/2001/XMLSchema" xmlns:p="http://schemas.microsoft.com/office/2006/metadata/properties" xmlns:ns2="031d1d97-ee14-4b71-9e7b-9cea7d446934" xmlns:ns3="1490d353-0991-41f4-95ca-37b2da48dd0f" targetNamespace="http://schemas.microsoft.com/office/2006/metadata/properties" ma:root="true" ma:fieldsID="7db417312a3f01172d9bffee16cebef8" ns2:_="" ns3:_="">
    <xsd:import namespace="031d1d97-ee14-4b71-9e7b-9cea7d446934"/>
    <xsd:import namespace="1490d353-0991-41f4-95ca-37b2da48dd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d1d97-ee14-4b71-9e7b-9cea7d446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a95d1507-21fd-45cf-866d-ceae8a82a7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90d353-0991-41f4-95ca-37b2da48dd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8f501ed-212f-4df1-b724-b58af8084807}" ma:internalName="TaxCatchAll" ma:showField="CatchAllData" ma:web="1490d353-0991-41f4-95ca-37b2da48dd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90d353-0991-41f4-95ca-37b2da48dd0f" xsi:nil="true"/>
    <lcf76f155ced4ddcb4097134ff3c332f xmlns="031d1d97-ee14-4b71-9e7b-9cea7d4469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C6D988-6C35-4183-9F38-C2A851AC0E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709D1B-28A9-43D2-B249-50A32B0FD5AF}"/>
</file>

<file path=customXml/itemProps3.xml><?xml version="1.0" encoding="utf-8"?>
<ds:datastoreItem xmlns:ds="http://schemas.openxmlformats.org/officeDocument/2006/customXml" ds:itemID="{8C944B3C-6705-4269-AFD3-90951408289E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932a917-5048-4ac8-ba50-168003a3518c"/>
    <ds:schemaRef ds:uri="http://www.w3.org/XML/1998/namespace"/>
    <ds:schemaRef ds:uri="http://purl.org/dc/terms/"/>
    <ds:schemaRef ds:uri="http://schemas.microsoft.com/office/infopath/2007/PartnerControls"/>
    <ds:schemaRef ds:uri="bc4650bd-deb7-4150-9918-0a88d7dcf14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20171212_NIKKEN_SEKKEI_PPT_Template_4-3_J_v2</Template>
  <TotalTime>0</TotalTime>
  <Words>435</Words>
  <Application>Microsoft Office PowerPoint</Application>
  <PresentationFormat>ユーザー設定</PresentationFormat>
  <Paragraphs>203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Century Gothic レギュラー</vt:lpstr>
      <vt:lpstr>Georgia レギュラー</vt:lpstr>
      <vt:lpstr>Meiryo レギュラー</vt:lpstr>
      <vt:lpstr>ＭＳ 明朝</vt:lpstr>
      <vt:lpstr>UD デジタル 教科書体 NP-R</vt:lpstr>
      <vt:lpstr>Windows Office Compatible MS Mincho</vt:lpstr>
      <vt:lpstr>メイリオ</vt:lpstr>
      <vt:lpstr>Yu Gothic</vt:lpstr>
      <vt:lpstr>Arial</vt:lpstr>
      <vt:lpstr>Century Gothic</vt:lpstr>
      <vt:lpstr>Georgia</vt:lpstr>
      <vt:lpstr>スライド</vt:lpstr>
      <vt:lpstr>施設整備に関するユニバーサルデザインワークショップ（テーマ別検討会）参加者名簿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2022-06-23T05:13:23Z</dcterms:created>
  <dcterms:modified xsi:type="dcterms:W3CDTF">2022-12-15T02:24:16Z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0x0101002E33821C8F2A564E83A6148AA69174AD</vt:lpwstr>
  </property>
</Properties>
</file>